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wdp" ContentType="image/vnd.ms-photo"/>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1.xml" ContentType="application/vnd.openxmlformats-officedocument.presentationml.notesSlide+xml"/>
  <Override PartName="/ppt/charts/chart6.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41"/>
  </p:notesMasterIdLst>
  <p:handoutMasterIdLst>
    <p:handoutMasterId r:id="rId142"/>
  </p:handoutMasterIdLst>
  <p:sldIdLst>
    <p:sldId id="291" r:id="rId2"/>
    <p:sldId id="292" r:id="rId3"/>
    <p:sldId id="294" r:id="rId4"/>
    <p:sldId id="293" r:id="rId5"/>
    <p:sldId id="295" r:id="rId6"/>
    <p:sldId id="296" r:id="rId7"/>
    <p:sldId id="370" r:id="rId8"/>
    <p:sldId id="371" r:id="rId9"/>
    <p:sldId id="372" r:id="rId10"/>
    <p:sldId id="373" r:id="rId11"/>
    <p:sldId id="298" r:id="rId12"/>
    <p:sldId id="299" r:id="rId13"/>
    <p:sldId id="300" r:id="rId14"/>
    <p:sldId id="379" r:id="rId15"/>
    <p:sldId id="380" r:id="rId16"/>
    <p:sldId id="381" r:id="rId17"/>
    <p:sldId id="304" r:id="rId18"/>
    <p:sldId id="305" r:id="rId19"/>
    <p:sldId id="306" r:id="rId20"/>
    <p:sldId id="308" r:id="rId21"/>
    <p:sldId id="392"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77" r:id="rId39"/>
    <p:sldId id="326" r:id="rId40"/>
    <p:sldId id="327" r:id="rId41"/>
    <p:sldId id="403" r:id="rId42"/>
    <p:sldId id="337" r:id="rId43"/>
    <p:sldId id="338" r:id="rId44"/>
    <p:sldId id="339" r:id="rId45"/>
    <p:sldId id="340" r:id="rId46"/>
    <p:sldId id="341" r:id="rId47"/>
    <p:sldId id="342" r:id="rId48"/>
    <p:sldId id="343" r:id="rId49"/>
    <p:sldId id="345" r:id="rId50"/>
    <p:sldId id="344" r:id="rId51"/>
    <p:sldId id="329" r:id="rId52"/>
    <p:sldId id="330" r:id="rId53"/>
    <p:sldId id="331" r:id="rId54"/>
    <p:sldId id="332" r:id="rId55"/>
    <p:sldId id="333" r:id="rId56"/>
    <p:sldId id="334" r:id="rId57"/>
    <p:sldId id="335" r:id="rId58"/>
    <p:sldId id="404" r:id="rId59"/>
    <p:sldId id="336" r:id="rId60"/>
    <p:sldId id="347" r:id="rId61"/>
    <p:sldId id="348" r:id="rId62"/>
    <p:sldId id="349" r:id="rId63"/>
    <p:sldId id="350" r:id="rId64"/>
    <p:sldId id="386" r:id="rId65"/>
    <p:sldId id="351" r:id="rId66"/>
    <p:sldId id="353" r:id="rId67"/>
    <p:sldId id="354" r:id="rId68"/>
    <p:sldId id="355" r:id="rId69"/>
    <p:sldId id="356" r:id="rId70"/>
    <p:sldId id="357" r:id="rId71"/>
    <p:sldId id="358" r:id="rId72"/>
    <p:sldId id="359" r:id="rId73"/>
    <p:sldId id="360" r:id="rId74"/>
    <p:sldId id="361" r:id="rId75"/>
    <p:sldId id="362" r:id="rId76"/>
    <p:sldId id="363" r:id="rId77"/>
    <p:sldId id="374" r:id="rId78"/>
    <p:sldId id="375" r:id="rId79"/>
    <p:sldId id="366" r:id="rId80"/>
    <p:sldId id="367" r:id="rId81"/>
    <p:sldId id="378" r:id="rId82"/>
    <p:sldId id="369" r:id="rId83"/>
    <p:sldId id="257" r:id="rId84"/>
    <p:sldId id="388" r:id="rId85"/>
    <p:sldId id="389" r:id="rId86"/>
    <p:sldId id="390" r:id="rId87"/>
    <p:sldId id="391" r:id="rId88"/>
    <p:sldId id="258" r:id="rId89"/>
    <p:sldId id="259" r:id="rId90"/>
    <p:sldId id="260" r:id="rId91"/>
    <p:sldId id="261" r:id="rId92"/>
    <p:sldId id="262" r:id="rId93"/>
    <p:sldId id="263" r:id="rId94"/>
    <p:sldId id="264" r:id="rId95"/>
    <p:sldId id="265" r:id="rId96"/>
    <p:sldId id="266" r:id="rId97"/>
    <p:sldId id="267" r:id="rId98"/>
    <p:sldId id="268" r:id="rId99"/>
    <p:sldId id="269" r:id="rId100"/>
    <p:sldId id="270" r:id="rId101"/>
    <p:sldId id="271" r:id="rId102"/>
    <p:sldId id="272" r:id="rId103"/>
    <p:sldId id="273" r:id="rId104"/>
    <p:sldId id="274" r:id="rId105"/>
    <p:sldId id="393" r:id="rId106"/>
    <p:sldId id="394" r:id="rId107"/>
    <p:sldId id="395" r:id="rId108"/>
    <p:sldId id="396" r:id="rId109"/>
    <p:sldId id="397" r:id="rId110"/>
    <p:sldId id="399" r:id="rId111"/>
    <p:sldId id="398" r:id="rId112"/>
    <p:sldId id="275" r:id="rId113"/>
    <p:sldId id="276" r:id="rId114"/>
    <p:sldId id="277" r:id="rId115"/>
    <p:sldId id="278" r:id="rId116"/>
    <p:sldId id="279" r:id="rId117"/>
    <p:sldId id="280" r:id="rId118"/>
    <p:sldId id="281" r:id="rId119"/>
    <p:sldId id="282" r:id="rId120"/>
    <p:sldId id="283" r:id="rId121"/>
    <p:sldId id="382" r:id="rId122"/>
    <p:sldId id="285" r:id="rId123"/>
    <p:sldId id="286" r:id="rId124"/>
    <p:sldId id="287" r:id="rId125"/>
    <p:sldId id="383" r:id="rId126"/>
    <p:sldId id="384" r:id="rId127"/>
    <p:sldId id="385" r:id="rId128"/>
    <p:sldId id="288" r:id="rId129"/>
    <p:sldId id="289" r:id="rId130"/>
    <p:sldId id="400" r:id="rId131"/>
    <p:sldId id="401" r:id="rId132"/>
    <p:sldId id="402" r:id="rId133"/>
    <p:sldId id="405" r:id="rId134"/>
    <p:sldId id="406" r:id="rId135"/>
    <p:sldId id="407" r:id="rId136"/>
    <p:sldId id="408" r:id="rId137"/>
    <p:sldId id="409" r:id="rId138"/>
    <p:sldId id="410" r:id="rId139"/>
    <p:sldId id="412" r:id="rId1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1D92B4-61AE-4C4D-9CF3-3F9D6968E947}">
          <p14:sldIdLst>
            <p14:sldId id="291"/>
            <p14:sldId id="292"/>
            <p14:sldId id="294"/>
            <p14:sldId id="293"/>
            <p14:sldId id="295"/>
            <p14:sldId id="296"/>
            <p14:sldId id="370"/>
            <p14:sldId id="371"/>
            <p14:sldId id="372"/>
            <p14:sldId id="373"/>
            <p14:sldId id="298"/>
            <p14:sldId id="299"/>
            <p14:sldId id="300"/>
            <p14:sldId id="379"/>
            <p14:sldId id="380"/>
            <p14:sldId id="381"/>
            <p14:sldId id="304"/>
            <p14:sldId id="305"/>
            <p14:sldId id="306"/>
            <p14:sldId id="308"/>
            <p14:sldId id="392"/>
            <p14:sldId id="309"/>
            <p14:sldId id="310"/>
            <p14:sldId id="311"/>
            <p14:sldId id="312"/>
            <p14:sldId id="313"/>
            <p14:sldId id="314"/>
            <p14:sldId id="315"/>
            <p14:sldId id="316"/>
            <p14:sldId id="317"/>
            <p14:sldId id="318"/>
            <p14:sldId id="319"/>
            <p14:sldId id="320"/>
            <p14:sldId id="321"/>
            <p14:sldId id="322"/>
            <p14:sldId id="323"/>
            <p14:sldId id="324"/>
            <p14:sldId id="377"/>
            <p14:sldId id="326"/>
            <p14:sldId id="327"/>
            <p14:sldId id="403"/>
            <p14:sldId id="337"/>
            <p14:sldId id="338"/>
            <p14:sldId id="339"/>
            <p14:sldId id="340"/>
            <p14:sldId id="341"/>
            <p14:sldId id="342"/>
            <p14:sldId id="343"/>
            <p14:sldId id="345"/>
            <p14:sldId id="344"/>
            <p14:sldId id="329"/>
            <p14:sldId id="330"/>
            <p14:sldId id="331"/>
            <p14:sldId id="332"/>
            <p14:sldId id="333"/>
            <p14:sldId id="334"/>
            <p14:sldId id="335"/>
            <p14:sldId id="404"/>
            <p14:sldId id="336"/>
            <p14:sldId id="347"/>
            <p14:sldId id="348"/>
            <p14:sldId id="349"/>
            <p14:sldId id="350"/>
            <p14:sldId id="386"/>
            <p14:sldId id="351"/>
            <p14:sldId id="353"/>
            <p14:sldId id="354"/>
            <p14:sldId id="355"/>
            <p14:sldId id="356"/>
            <p14:sldId id="357"/>
            <p14:sldId id="358"/>
            <p14:sldId id="359"/>
            <p14:sldId id="360"/>
            <p14:sldId id="361"/>
            <p14:sldId id="362"/>
            <p14:sldId id="363"/>
            <p14:sldId id="374"/>
            <p14:sldId id="375"/>
            <p14:sldId id="366"/>
            <p14:sldId id="367"/>
            <p14:sldId id="378"/>
            <p14:sldId id="369"/>
          </p14:sldIdLst>
        </p14:section>
        <p14:section name="Backup" id="{5D91255B-22B4-1040-B742-0A23D57E439D}">
          <p14:sldIdLst>
            <p14:sldId id="257"/>
            <p14:sldId id="388"/>
            <p14:sldId id="389"/>
            <p14:sldId id="390"/>
            <p14:sldId id="391"/>
            <p14:sldId id="258"/>
            <p14:sldId id="259"/>
            <p14:sldId id="260"/>
            <p14:sldId id="261"/>
            <p14:sldId id="262"/>
            <p14:sldId id="263"/>
            <p14:sldId id="264"/>
            <p14:sldId id="265"/>
            <p14:sldId id="266"/>
            <p14:sldId id="267"/>
            <p14:sldId id="268"/>
            <p14:sldId id="269"/>
            <p14:sldId id="270"/>
            <p14:sldId id="271"/>
            <p14:sldId id="272"/>
            <p14:sldId id="273"/>
            <p14:sldId id="274"/>
            <p14:sldId id="393"/>
            <p14:sldId id="394"/>
            <p14:sldId id="395"/>
            <p14:sldId id="396"/>
            <p14:sldId id="397"/>
            <p14:sldId id="399"/>
            <p14:sldId id="398"/>
            <p14:sldId id="275"/>
            <p14:sldId id="276"/>
            <p14:sldId id="277"/>
            <p14:sldId id="278"/>
            <p14:sldId id="279"/>
            <p14:sldId id="280"/>
            <p14:sldId id="281"/>
            <p14:sldId id="282"/>
            <p14:sldId id="283"/>
            <p14:sldId id="382"/>
            <p14:sldId id="285"/>
            <p14:sldId id="286"/>
            <p14:sldId id="287"/>
            <p14:sldId id="383"/>
            <p14:sldId id="384"/>
            <p14:sldId id="385"/>
            <p14:sldId id="288"/>
            <p14:sldId id="289"/>
            <p14:sldId id="400"/>
            <p14:sldId id="401"/>
            <p14:sldId id="402"/>
            <p14:sldId id="405"/>
            <p14:sldId id="406"/>
            <p14:sldId id="407"/>
            <p14:sldId id="408"/>
            <p14:sldId id="409"/>
            <p14:sldId id="410"/>
            <p14:sldId id="41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909"/>
    <a:srgbClr val="DFDA00"/>
    <a:srgbClr val="FFFF66"/>
    <a:srgbClr val="0E1E44"/>
    <a:srgbClr val="0D1F4A"/>
    <a:srgbClr val="FDFDFD"/>
    <a:srgbClr val="B6BCC7"/>
    <a:srgbClr val="FD9651"/>
    <a:srgbClr val="63D65E"/>
    <a:srgbClr val="FA40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536" autoAdjust="0"/>
  </p:normalViewPr>
  <p:slideViewPr>
    <p:cSldViewPr snapToObjects="1">
      <p:cViewPr varScale="1">
        <p:scale>
          <a:sx n="59" d="100"/>
          <a:sy n="59" d="100"/>
        </p:scale>
        <p:origin x="-912" y="-112"/>
      </p:cViewPr>
      <p:guideLst>
        <p:guide orient="horz" pos="2160"/>
        <p:guide pos="2880"/>
      </p:guideLst>
    </p:cSldViewPr>
  </p:slideViewPr>
  <p:notesTextViewPr>
    <p:cViewPr>
      <p:scale>
        <a:sx n="1" d="1"/>
        <a:sy n="1" d="1"/>
      </p:scale>
      <p:origin x="0" y="0"/>
    </p:cViewPr>
  </p:notesTextViewPr>
  <p:sorterViewPr>
    <p:cViewPr>
      <p:scale>
        <a:sx n="66" d="100"/>
        <a:sy n="66" d="100"/>
      </p:scale>
      <p:origin x="0" y="936"/>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notesMaster" Target="notesMasters/notesMaster1.xml"/><Relationship Id="rId142" Type="http://schemas.openxmlformats.org/officeDocument/2006/relationships/handoutMaster" Target="handoutMasters/handoutMaster1.xml"/><Relationship Id="rId143" Type="http://schemas.openxmlformats.org/officeDocument/2006/relationships/printerSettings" Target="printerSettings/printerSettings1.bin"/><Relationship Id="rId144" Type="http://schemas.openxmlformats.org/officeDocument/2006/relationships/presProps" Target="presProps.xml"/><Relationship Id="rId145" Type="http://schemas.openxmlformats.org/officeDocument/2006/relationships/viewProps" Target="viewProps.xml"/><Relationship Id="rId146" Type="http://schemas.openxmlformats.org/officeDocument/2006/relationships/theme" Target="theme/theme1.xml"/><Relationship Id="rId14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jallison:Google%20Drive:Ice%20SPEAR:CDR:Temperature%20Data:Temperature%20Projection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jallison:Google%20Drive:Ice%20SPEAR:Electronics%20Documentation:PowerBudget_Rev6.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jallison:Google%20Drive:Ice%20SPEAR:Electronics%20Documentation:PowerBudget_Rev6.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Jan:Desktop:Ice%20SPEAR:CFO:IceSPEAR%20Budge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Jan:Desktop:Ice%20SPEAR:CFO:IceSPEAR%20Budget.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jallison:Google%20Drive:Ice%20SPEAR:CDR:Temperature%20Data:Temperature%20Proje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2011 </a:t>
            </a:r>
            <a:r>
              <a:rPr lang="en-US" dirty="0" smtClean="0"/>
              <a:t>Average Surface Temperature</a:t>
            </a:r>
            <a:r>
              <a:rPr lang="en-US" baseline="0" dirty="0" smtClean="0"/>
              <a:t> Profile</a:t>
            </a:r>
            <a:endParaRPr lang="en-US" dirty="0"/>
          </a:p>
        </c:rich>
      </c:tx>
      <c:layout/>
      <c:overlay val="0"/>
    </c:title>
    <c:autoTitleDeleted val="0"/>
    <c:plotArea>
      <c:layout/>
      <c:lineChart>
        <c:grouping val="standard"/>
        <c:varyColors val="0"/>
        <c:ser>
          <c:idx val="7"/>
          <c:order val="0"/>
          <c:tx>
            <c:strRef>
              <c:f>'Temperature Data'!$K$3</c:f>
              <c:strCache>
                <c:ptCount val="1"/>
                <c:pt idx="0">
                  <c:v>Average</c:v>
                </c:pt>
              </c:strCache>
            </c:strRef>
          </c:tx>
          <c:marker>
            <c:symbol val="none"/>
          </c:marker>
          <c:cat>
            <c:numRef>
              <c:f>'Temperature Data'!$C$4:$C$27</c:f>
              <c:numCache>
                <c:formatCode>d\-mmm</c:formatCode>
                <c:ptCount val="24"/>
                <c:pt idx="0">
                  <c:v>40909.0</c:v>
                </c:pt>
                <c:pt idx="1">
                  <c:v>40923.0</c:v>
                </c:pt>
                <c:pt idx="2">
                  <c:v>40940.0</c:v>
                </c:pt>
                <c:pt idx="3">
                  <c:v>40954.0</c:v>
                </c:pt>
                <c:pt idx="4">
                  <c:v>40969.0</c:v>
                </c:pt>
                <c:pt idx="5">
                  <c:v>40983.0</c:v>
                </c:pt>
                <c:pt idx="6">
                  <c:v>41000.0</c:v>
                </c:pt>
                <c:pt idx="7">
                  <c:v>41014.0</c:v>
                </c:pt>
                <c:pt idx="8">
                  <c:v>41030.0</c:v>
                </c:pt>
                <c:pt idx="9">
                  <c:v>41044.0</c:v>
                </c:pt>
                <c:pt idx="10">
                  <c:v>41061.0</c:v>
                </c:pt>
                <c:pt idx="11">
                  <c:v>41075.0</c:v>
                </c:pt>
                <c:pt idx="12">
                  <c:v>41091.0</c:v>
                </c:pt>
                <c:pt idx="13">
                  <c:v>41105.0</c:v>
                </c:pt>
                <c:pt idx="14">
                  <c:v>41122.0</c:v>
                </c:pt>
                <c:pt idx="15">
                  <c:v>41136.0</c:v>
                </c:pt>
                <c:pt idx="16">
                  <c:v>41153.0</c:v>
                </c:pt>
                <c:pt idx="17">
                  <c:v>41167.0</c:v>
                </c:pt>
                <c:pt idx="18">
                  <c:v>41183.0</c:v>
                </c:pt>
                <c:pt idx="19">
                  <c:v>41197.0</c:v>
                </c:pt>
                <c:pt idx="20">
                  <c:v>41214.0</c:v>
                </c:pt>
                <c:pt idx="21">
                  <c:v>41228.0</c:v>
                </c:pt>
                <c:pt idx="22">
                  <c:v>41244.0</c:v>
                </c:pt>
                <c:pt idx="23">
                  <c:v>41258.0</c:v>
                </c:pt>
              </c:numCache>
            </c:numRef>
          </c:cat>
          <c:val>
            <c:numRef>
              <c:f>'Temperature Data'!$K$4:$K$27</c:f>
              <c:numCache>
                <c:formatCode>0.00</c:formatCode>
                <c:ptCount val="24"/>
                <c:pt idx="0">
                  <c:v>-32.66666666666617</c:v>
                </c:pt>
                <c:pt idx="1">
                  <c:v>-32.33333333333334</c:v>
                </c:pt>
                <c:pt idx="2">
                  <c:v>-39.0</c:v>
                </c:pt>
                <c:pt idx="3">
                  <c:v>-26.5</c:v>
                </c:pt>
                <c:pt idx="4">
                  <c:v>-34.0</c:v>
                </c:pt>
                <c:pt idx="5">
                  <c:v>-32.5</c:v>
                </c:pt>
                <c:pt idx="6">
                  <c:v>-31.0</c:v>
                </c:pt>
                <c:pt idx="7">
                  <c:v>-23.33333333333313</c:v>
                </c:pt>
                <c:pt idx="8">
                  <c:v>-24.0</c:v>
                </c:pt>
                <c:pt idx="9">
                  <c:v>-12.5</c:v>
                </c:pt>
                <c:pt idx="10">
                  <c:v>-6.0</c:v>
                </c:pt>
                <c:pt idx="11">
                  <c:v>-4.0</c:v>
                </c:pt>
                <c:pt idx="12">
                  <c:v>-1.0</c:v>
                </c:pt>
                <c:pt idx="13">
                  <c:v>-0.5</c:v>
                </c:pt>
                <c:pt idx="14">
                  <c:v>-1.8</c:v>
                </c:pt>
                <c:pt idx="15">
                  <c:v>-4.2</c:v>
                </c:pt>
                <c:pt idx="16">
                  <c:v>-5.0</c:v>
                </c:pt>
                <c:pt idx="17">
                  <c:v>-8.4</c:v>
                </c:pt>
                <c:pt idx="18">
                  <c:v>-11.8</c:v>
                </c:pt>
                <c:pt idx="19">
                  <c:v>-22.25</c:v>
                </c:pt>
                <c:pt idx="20">
                  <c:v>-22.66666666666667</c:v>
                </c:pt>
                <c:pt idx="21">
                  <c:v>-28.66666666666667</c:v>
                </c:pt>
                <c:pt idx="22">
                  <c:v>-30.33333333333313</c:v>
                </c:pt>
                <c:pt idx="23">
                  <c:v>-34.0</c:v>
                </c:pt>
              </c:numCache>
            </c:numRef>
          </c:val>
          <c:smooth val="0"/>
        </c:ser>
        <c:dLbls>
          <c:showLegendKey val="0"/>
          <c:showVal val="0"/>
          <c:showCatName val="0"/>
          <c:showSerName val="0"/>
          <c:showPercent val="0"/>
          <c:showBubbleSize val="0"/>
        </c:dLbls>
        <c:marker val="1"/>
        <c:smooth val="0"/>
        <c:axId val="1863960792"/>
        <c:axId val="1872398248"/>
      </c:lineChart>
      <c:dateAx>
        <c:axId val="1863960792"/>
        <c:scaling>
          <c:orientation val="minMax"/>
        </c:scaling>
        <c:delete val="0"/>
        <c:axPos val="b"/>
        <c:numFmt formatCode="d\-mmm" sourceLinked="1"/>
        <c:majorTickMark val="out"/>
        <c:minorTickMark val="none"/>
        <c:tickLblPos val="nextTo"/>
        <c:crossAx val="1872398248"/>
        <c:crossesAt val="-40.0"/>
        <c:auto val="1"/>
        <c:lblOffset val="100"/>
        <c:baseTimeUnit val="days"/>
        <c:majorUnit val="1.0"/>
        <c:majorTimeUnit val="months"/>
      </c:dateAx>
      <c:valAx>
        <c:axId val="1872398248"/>
        <c:scaling>
          <c:orientation val="minMax"/>
        </c:scaling>
        <c:delete val="0"/>
        <c:axPos val="l"/>
        <c:majorGridlines/>
        <c:title>
          <c:tx>
            <c:rich>
              <a:bodyPr rot="-5400000" vert="horz"/>
              <a:lstStyle/>
              <a:p>
                <a:pPr>
                  <a:defRPr/>
                </a:pPr>
                <a:r>
                  <a:rPr lang="en-US"/>
                  <a:t>Temperature</a:t>
                </a:r>
                <a:r>
                  <a:rPr lang="en-US" baseline="0"/>
                  <a:t> ( C )</a:t>
                </a:r>
              </a:p>
            </c:rich>
          </c:tx>
          <c:layout/>
          <c:overlay val="0"/>
        </c:title>
        <c:numFmt formatCode="0.00" sourceLinked="1"/>
        <c:majorTickMark val="out"/>
        <c:minorTickMark val="none"/>
        <c:tickLblPos val="nextTo"/>
        <c:crossAx val="1863960792"/>
        <c:crosses val="autoZero"/>
        <c:crossBetween val="between"/>
      </c:valAx>
    </c:plotArea>
    <c:plotVisOnly val="1"/>
    <c:dispBlanksAs val="gap"/>
    <c:showDLblsOverMax val="0"/>
  </c:chart>
  <c:spPr>
    <a:ln>
      <a:solidFill>
        <a:schemeClr val="tx1"/>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Sheet1!$AE$1</c:f>
              <c:strCache>
                <c:ptCount val="1"/>
                <c:pt idx="0">
                  <c:v>Transceiver Xbee (Amps)</c:v>
                </c:pt>
              </c:strCache>
            </c:strRef>
          </c:tx>
          <c:spPr>
            <a:ln w="25400">
              <a:solidFill>
                <a:schemeClr val="tx1"/>
              </a:solidFill>
            </a:ln>
          </c:spPr>
          <c:marker>
            <c:symbol val="none"/>
          </c:marker>
          <c:xVal>
            <c:numRef>
              <c:f>Sheet1!$AD$2:$AD$963</c:f>
              <c:numCache>
                <c:formatCode>0.00</c:formatCode>
                <c:ptCount val="96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pt idx="42">
                  <c:v>2.05</c:v>
                </c:pt>
                <c:pt idx="43">
                  <c:v>2.1</c:v>
                </c:pt>
                <c:pt idx="44">
                  <c:v>2.15</c:v>
                </c:pt>
                <c:pt idx="45">
                  <c:v>2.2</c:v>
                </c:pt>
                <c:pt idx="46">
                  <c:v>2.25</c:v>
                </c:pt>
                <c:pt idx="47">
                  <c:v>2.3</c:v>
                </c:pt>
                <c:pt idx="48">
                  <c:v>2.349999999999999</c:v>
                </c:pt>
                <c:pt idx="49">
                  <c:v>2.4</c:v>
                </c:pt>
                <c:pt idx="50">
                  <c:v>2.45</c:v>
                </c:pt>
                <c:pt idx="51">
                  <c:v>2.5</c:v>
                </c:pt>
                <c:pt idx="52">
                  <c:v>2.55</c:v>
                </c:pt>
                <c:pt idx="53">
                  <c:v>2.6</c:v>
                </c:pt>
                <c:pt idx="54">
                  <c:v>2.65</c:v>
                </c:pt>
                <c:pt idx="55">
                  <c:v>2.7</c:v>
                </c:pt>
                <c:pt idx="56">
                  <c:v>2.75</c:v>
                </c:pt>
                <c:pt idx="57">
                  <c:v>2.8</c:v>
                </c:pt>
                <c:pt idx="58">
                  <c:v>2.849999999999999</c:v>
                </c:pt>
                <c:pt idx="59">
                  <c:v>2.9</c:v>
                </c:pt>
                <c:pt idx="60">
                  <c:v>2.95</c:v>
                </c:pt>
                <c:pt idx="61">
                  <c:v>3.0</c:v>
                </c:pt>
                <c:pt idx="62">
                  <c:v>3.05</c:v>
                </c:pt>
                <c:pt idx="63">
                  <c:v>3.1</c:v>
                </c:pt>
                <c:pt idx="64">
                  <c:v>3.15</c:v>
                </c:pt>
                <c:pt idx="65">
                  <c:v>3.2</c:v>
                </c:pt>
                <c:pt idx="66">
                  <c:v>3.25</c:v>
                </c:pt>
                <c:pt idx="67">
                  <c:v>3.3</c:v>
                </c:pt>
                <c:pt idx="68">
                  <c:v>3.349999999999999</c:v>
                </c:pt>
                <c:pt idx="69">
                  <c:v>3.4</c:v>
                </c:pt>
                <c:pt idx="70">
                  <c:v>3.45</c:v>
                </c:pt>
                <c:pt idx="71">
                  <c:v>3.5</c:v>
                </c:pt>
                <c:pt idx="72">
                  <c:v>3.55</c:v>
                </c:pt>
                <c:pt idx="73">
                  <c:v>3.6</c:v>
                </c:pt>
                <c:pt idx="74">
                  <c:v>3.65</c:v>
                </c:pt>
                <c:pt idx="75">
                  <c:v>3.7</c:v>
                </c:pt>
                <c:pt idx="76">
                  <c:v>3.75</c:v>
                </c:pt>
                <c:pt idx="77">
                  <c:v>3.8</c:v>
                </c:pt>
                <c:pt idx="78">
                  <c:v>3.849999999999999</c:v>
                </c:pt>
                <c:pt idx="79">
                  <c:v>3.9</c:v>
                </c:pt>
                <c:pt idx="80">
                  <c:v>3.95</c:v>
                </c:pt>
                <c:pt idx="81">
                  <c:v>4.0</c:v>
                </c:pt>
                <c:pt idx="82">
                  <c:v>4.05</c:v>
                </c:pt>
                <c:pt idx="83">
                  <c:v>4.1</c:v>
                </c:pt>
                <c:pt idx="84">
                  <c:v>4.149999999999999</c:v>
                </c:pt>
                <c:pt idx="85">
                  <c:v>4.2</c:v>
                </c:pt>
                <c:pt idx="86">
                  <c:v>4.25</c:v>
                </c:pt>
                <c:pt idx="87">
                  <c:v>4.3</c:v>
                </c:pt>
                <c:pt idx="88">
                  <c:v>4.35</c:v>
                </c:pt>
                <c:pt idx="89">
                  <c:v>4.4</c:v>
                </c:pt>
                <c:pt idx="90">
                  <c:v>4.45</c:v>
                </c:pt>
                <c:pt idx="91">
                  <c:v>4.5</c:v>
                </c:pt>
                <c:pt idx="92">
                  <c:v>4.55</c:v>
                </c:pt>
                <c:pt idx="93">
                  <c:v>4.6</c:v>
                </c:pt>
                <c:pt idx="94">
                  <c:v>4.649999999999998</c:v>
                </c:pt>
                <c:pt idx="95">
                  <c:v>4.7</c:v>
                </c:pt>
                <c:pt idx="96">
                  <c:v>4.75</c:v>
                </c:pt>
                <c:pt idx="97">
                  <c:v>4.8</c:v>
                </c:pt>
                <c:pt idx="98">
                  <c:v>4.85</c:v>
                </c:pt>
                <c:pt idx="99">
                  <c:v>4.9</c:v>
                </c:pt>
                <c:pt idx="100">
                  <c:v>4.95</c:v>
                </c:pt>
                <c:pt idx="101">
                  <c:v>5.0</c:v>
                </c:pt>
                <c:pt idx="102">
                  <c:v>5.05</c:v>
                </c:pt>
                <c:pt idx="103">
                  <c:v>5.1</c:v>
                </c:pt>
                <c:pt idx="104">
                  <c:v>5.149999999999999</c:v>
                </c:pt>
                <c:pt idx="105">
                  <c:v>5.2</c:v>
                </c:pt>
                <c:pt idx="106">
                  <c:v>5.25</c:v>
                </c:pt>
                <c:pt idx="107">
                  <c:v>5.3</c:v>
                </c:pt>
                <c:pt idx="108">
                  <c:v>5.35</c:v>
                </c:pt>
                <c:pt idx="109">
                  <c:v>5.4</c:v>
                </c:pt>
                <c:pt idx="110">
                  <c:v>5.45</c:v>
                </c:pt>
                <c:pt idx="111">
                  <c:v>5.5</c:v>
                </c:pt>
                <c:pt idx="112">
                  <c:v>5.55</c:v>
                </c:pt>
                <c:pt idx="113">
                  <c:v>5.6</c:v>
                </c:pt>
                <c:pt idx="114">
                  <c:v>5.649999999999998</c:v>
                </c:pt>
                <c:pt idx="115">
                  <c:v>5.7</c:v>
                </c:pt>
                <c:pt idx="116">
                  <c:v>5.75</c:v>
                </c:pt>
                <c:pt idx="117">
                  <c:v>5.8</c:v>
                </c:pt>
                <c:pt idx="118">
                  <c:v>5.85</c:v>
                </c:pt>
                <c:pt idx="119">
                  <c:v>5.9</c:v>
                </c:pt>
                <c:pt idx="120">
                  <c:v>5.95</c:v>
                </c:pt>
                <c:pt idx="121">
                  <c:v>6.0</c:v>
                </c:pt>
                <c:pt idx="122">
                  <c:v>6.05</c:v>
                </c:pt>
                <c:pt idx="123">
                  <c:v>6.1</c:v>
                </c:pt>
                <c:pt idx="124">
                  <c:v>6.149999999999999</c:v>
                </c:pt>
                <c:pt idx="125">
                  <c:v>6.2</c:v>
                </c:pt>
                <c:pt idx="126">
                  <c:v>6.25</c:v>
                </c:pt>
                <c:pt idx="127">
                  <c:v>6.3</c:v>
                </c:pt>
                <c:pt idx="128">
                  <c:v>6.35</c:v>
                </c:pt>
                <c:pt idx="129">
                  <c:v>6.4</c:v>
                </c:pt>
                <c:pt idx="130">
                  <c:v>6.45</c:v>
                </c:pt>
                <c:pt idx="131">
                  <c:v>6.5</c:v>
                </c:pt>
                <c:pt idx="132">
                  <c:v>6.55</c:v>
                </c:pt>
                <c:pt idx="133">
                  <c:v>6.6</c:v>
                </c:pt>
                <c:pt idx="134">
                  <c:v>6.649999999999998</c:v>
                </c:pt>
                <c:pt idx="135">
                  <c:v>6.7</c:v>
                </c:pt>
                <c:pt idx="136">
                  <c:v>6.75</c:v>
                </c:pt>
                <c:pt idx="137">
                  <c:v>6.8</c:v>
                </c:pt>
                <c:pt idx="138">
                  <c:v>6.85</c:v>
                </c:pt>
                <c:pt idx="139">
                  <c:v>6.9</c:v>
                </c:pt>
                <c:pt idx="140">
                  <c:v>6.95</c:v>
                </c:pt>
                <c:pt idx="141">
                  <c:v>7.0</c:v>
                </c:pt>
                <c:pt idx="142">
                  <c:v>7.05</c:v>
                </c:pt>
                <c:pt idx="143">
                  <c:v>7.1</c:v>
                </c:pt>
                <c:pt idx="144">
                  <c:v>7.149999999999999</c:v>
                </c:pt>
                <c:pt idx="145">
                  <c:v>7.2</c:v>
                </c:pt>
                <c:pt idx="146">
                  <c:v>7.25</c:v>
                </c:pt>
                <c:pt idx="147">
                  <c:v>7.3</c:v>
                </c:pt>
                <c:pt idx="148">
                  <c:v>7.35</c:v>
                </c:pt>
                <c:pt idx="149">
                  <c:v>7.4</c:v>
                </c:pt>
                <c:pt idx="150">
                  <c:v>7.45</c:v>
                </c:pt>
                <c:pt idx="151">
                  <c:v>7.5</c:v>
                </c:pt>
                <c:pt idx="152">
                  <c:v>7.55</c:v>
                </c:pt>
                <c:pt idx="153">
                  <c:v>7.6</c:v>
                </c:pt>
                <c:pt idx="154">
                  <c:v>7.649999999999998</c:v>
                </c:pt>
                <c:pt idx="155">
                  <c:v>7.7</c:v>
                </c:pt>
                <c:pt idx="156">
                  <c:v>7.75</c:v>
                </c:pt>
                <c:pt idx="157">
                  <c:v>7.8</c:v>
                </c:pt>
                <c:pt idx="158">
                  <c:v>7.85</c:v>
                </c:pt>
                <c:pt idx="159">
                  <c:v>7.9</c:v>
                </c:pt>
                <c:pt idx="160">
                  <c:v>7.95</c:v>
                </c:pt>
                <c:pt idx="161">
                  <c:v>8.0</c:v>
                </c:pt>
                <c:pt idx="162">
                  <c:v>8.05</c:v>
                </c:pt>
                <c:pt idx="163">
                  <c:v>8.1</c:v>
                </c:pt>
                <c:pt idx="164">
                  <c:v>8.15</c:v>
                </c:pt>
                <c:pt idx="165">
                  <c:v>8.200000000000001</c:v>
                </c:pt>
                <c:pt idx="166">
                  <c:v>8.25</c:v>
                </c:pt>
                <c:pt idx="167">
                  <c:v>8.3</c:v>
                </c:pt>
                <c:pt idx="168">
                  <c:v>8.350000000000006</c:v>
                </c:pt>
                <c:pt idx="169">
                  <c:v>8.4</c:v>
                </c:pt>
                <c:pt idx="170">
                  <c:v>8.450000000000002</c:v>
                </c:pt>
                <c:pt idx="171">
                  <c:v>8.5</c:v>
                </c:pt>
                <c:pt idx="172">
                  <c:v>8.55</c:v>
                </c:pt>
                <c:pt idx="173">
                  <c:v>8.6</c:v>
                </c:pt>
                <c:pt idx="174">
                  <c:v>8.65</c:v>
                </c:pt>
                <c:pt idx="175">
                  <c:v>8.700000000000001</c:v>
                </c:pt>
                <c:pt idx="176">
                  <c:v>8.75</c:v>
                </c:pt>
                <c:pt idx="177">
                  <c:v>8.8</c:v>
                </c:pt>
                <c:pt idx="178">
                  <c:v>8.850000000000006</c:v>
                </c:pt>
                <c:pt idx="179">
                  <c:v>8.9</c:v>
                </c:pt>
                <c:pt idx="180">
                  <c:v>8.950000000000002</c:v>
                </c:pt>
                <c:pt idx="181">
                  <c:v>9.0</c:v>
                </c:pt>
                <c:pt idx="182">
                  <c:v>9.05</c:v>
                </c:pt>
                <c:pt idx="183">
                  <c:v>9.1</c:v>
                </c:pt>
                <c:pt idx="184">
                  <c:v>9.15</c:v>
                </c:pt>
                <c:pt idx="185">
                  <c:v>9.200000000000001</c:v>
                </c:pt>
                <c:pt idx="186">
                  <c:v>9.25</c:v>
                </c:pt>
                <c:pt idx="187">
                  <c:v>9.3</c:v>
                </c:pt>
                <c:pt idx="188">
                  <c:v>9.350000000000006</c:v>
                </c:pt>
                <c:pt idx="189">
                  <c:v>9.4</c:v>
                </c:pt>
                <c:pt idx="190">
                  <c:v>9.450000000000002</c:v>
                </c:pt>
                <c:pt idx="191">
                  <c:v>9.5</c:v>
                </c:pt>
                <c:pt idx="192">
                  <c:v>9.55</c:v>
                </c:pt>
                <c:pt idx="193">
                  <c:v>9.6</c:v>
                </c:pt>
                <c:pt idx="194">
                  <c:v>9.65</c:v>
                </c:pt>
                <c:pt idx="195">
                  <c:v>9.700000000000001</c:v>
                </c:pt>
                <c:pt idx="196">
                  <c:v>9.75</c:v>
                </c:pt>
                <c:pt idx="197">
                  <c:v>9.8</c:v>
                </c:pt>
                <c:pt idx="198">
                  <c:v>9.850000000000006</c:v>
                </c:pt>
                <c:pt idx="199">
                  <c:v>9.9</c:v>
                </c:pt>
                <c:pt idx="200">
                  <c:v>9.950000000000002</c:v>
                </c:pt>
                <c:pt idx="201">
                  <c:v>10.0</c:v>
                </c:pt>
                <c:pt idx="202">
                  <c:v>10.05</c:v>
                </c:pt>
                <c:pt idx="203">
                  <c:v>10.1</c:v>
                </c:pt>
                <c:pt idx="204">
                  <c:v>10.15</c:v>
                </c:pt>
                <c:pt idx="205">
                  <c:v>10.2</c:v>
                </c:pt>
                <c:pt idx="206">
                  <c:v>10.25</c:v>
                </c:pt>
                <c:pt idx="207">
                  <c:v>10.3</c:v>
                </c:pt>
                <c:pt idx="208">
                  <c:v>10.35</c:v>
                </c:pt>
                <c:pt idx="209">
                  <c:v>10.4</c:v>
                </c:pt>
                <c:pt idx="210">
                  <c:v>10.45</c:v>
                </c:pt>
                <c:pt idx="211">
                  <c:v>10.5</c:v>
                </c:pt>
                <c:pt idx="212">
                  <c:v>10.55</c:v>
                </c:pt>
                <c:pt idx="213">
                  <c:v>10.6</c:v>
                </c:pt>
                <c:pt idx="214">
                  <c:v>10.65</c:v>
                </c:pt>
                <c:pt idx="215">
                  <c:v>10.7</c:v>
                </c:pt>
                <c:pt idx="216">
                  <c:v>10.75</c:v>
                </c:pt>
                <c:pt idx="217">
                  <c:v>10.8</c:v>
                </c:pt>
                <c:pt idx="218">
                  <c:v>10.85</c:v>
                </c:pt>
                <c:pt idx="219">
                  <c:v>10.9</c:v>
                </c:pt>
                <c:pt idx="220">
                  <c:v>10.95</c:v>
                </c:pt>
                <c:pt idx="221">
                  <c:v>11.0</c:v>
                </c:pt>
                <c:pt idx="222">
                  <c:v>11.05</c:v>
                </c:pt>
                <c:pt idx="223">
                  <c:v>11.1</c:v>
                </c:pt>
                <c:pt idx="224">
                  <c:v>11.15</c:v>
                </c:pt>
                <c:pt idx="225">
                  <c:v>11.2</c:v>
                </c:pt>
                <c:pt idx="226">
                  <c:v>11.25</c:v>
                </c:pt>
                <c:pt idx="227">
                  <c:v>11.3</c:v>
                </c:pt>
                <c:pt idx="228">
                  <c:v>11.35</c:v>
                </c:pt>
                <c:pt idx="229">
                  <c:v>11.4</c:v>
                </c:pt>
                <c:pt idx="230">
                  <c:v>11.45</c:v>
                </c:pt>
                <c:pt idx="231">
                  <c:v>11.5</c:v>
                </c:pt>
                <c:pt idx="232">
                  <c:v>11.55</c:v>
                </c:pt>
                <c:pt idx="233">
                  <c:v>11.6</c:v>
                </c:pt>
                <c:pt idx="234">
                  <c:v>11.65</c:v>
                </c:pt>
                <c:pt idx="235">
                  <c:v>11.7</c:v>
                </c:pt>
                <c:pt idx="236">
                  <c:v>11.75</c:v>
                </c:pt>
                <c:pt idx="237">
                  <c:v>11.8</c:v>
                </c:pt>
                <c:pt idx="238">
                  <c:v>11.85</c:v>
                </c:pt>
                <c:pt idx="239">
                  <c:v>11.9</c:v>
                </c:pt>
                <c:pt idx="240">
                  <c:v>11.95</c:v>
                </c:pt>
                <c:pt idx="241">
                  <c:v>12.0</c:v>
                </c:pt>
                <c:pt idx="242">
                  <c:v>12.05</c:v>
                </c:pt>
                <c:pt idx="243">
                  <c:v>12.1</c:v>
                </c:pt>
                <c:pt idx="244">
                  <c:v>12.15</c:v>
                </c:pt>
                <c:pt idx="245">
                  <c:v>12.2</c:v>
                </c:pt>
                <c:pt idx="246">
                  <c:v>12.25</c:v>
                </c:pt>
                <c:pt idx="247">
                  <c:v>12.3</c:v>
                </c:pt>
                <c:pt idx="248">
                  <c:v>12.35</c:v>
                </c:pt>
                <c:pt idx="249">
                  <c:v>12.4</c:v>
                </c:pt>
                <c:pt idx="250">
                  <c:v>12.45</c:v>
                </c:pt>
                <c:pt idx="251">
                  <c:v>12.5</c:v>
                </c:pt>
                <c:pt idx="252">
                  <c:v>12.55</c:v>
                </c:pt>
                <c:pt idx="253">
                  <c:v>12.6</c:v>
                </c:pt>
                <c:pt idx="254">
                  <c:v>12.65</c:v>
                </c:pt>
                <c:pt idx="255">
                  <c:v>12.7</c:v>
                </c:pt>
                <c:pt idx="256">
                  <c:v>12.75</c:v>
                </c:pt>
                <c:pt idx="257">
                  <c:v>12.8</c:v>
                </c:pt>
                <c:pt idx="258">
                  <c:v>12.85</c:v>
                </c:pt>
                <c:pt idx="259">
                  <c:v>12.9</c:v>
                </c:pt>
                <c:pt idx="260">
                  <c:v>12.95</c:v>
                </c:pt>
                <c:pt idx="261">
                  <c:v>13.0</c:v>
                </c:pt>
                <c:pt idx="262">
                  <c:v>13.05</c:v>
                </c:pt>
                <c:pt idx="263">
                  <c:v>13.1</c:v>
                </c:pt>
                <c:pt idx="264">
                  <c:v>13.15</c:v>
                </c:pt>
                <c:pt idx="265">
                  <c:v>13.2</c:v>
                </c:pt>
                <c:pt idx="266">
                  <c:v>13.25</c:v>
                </c:pt>
                <c:pt idx="267">
                  <c:v>13.3</c:v>
                </c:pt>
                <c:pt idx="268">
                  <c:v>13.35</c:v>
                </c:pt>
                <c:pt idx="269">
                  <c:v>13.4</c:v>
                </c:pt>
                <c:pt idx="270">
                  <c:v>13.45</c:v>
                </c:pt>
                <c:pt idx="271">
                  <c:v>13.5</c:v>
                </c:pt>
                <c:pt idx="272">
                  <c:v>13.55</c:v>
                </c:pt>
                <c:pt idx="273">
                  <c:v>13.6</c:v>
                </c:pt>
                <c:pt idx="274">
                  <c:v>13.65</c:v>
                </c:pt>
                <c:pt idx="275">
                  <c:v>13.7</c:v>
                </c:pt>
                <c:pt idx="276">
                  <c:v>13.75</c:v>
                </c:pt>
                <c:pt idx="277">
                  <c:v>13.8</c:v>
                </c:pt>
                <c:pt idx="278">
                  <c:v>13.85</c:v>
                </c:pt>
                <c:pt idx="279">
                  <c:v>13.9</c:v>
                </c:pt>
                <c:pt idx="280">
                  <c:v>13.95</c:v>
                </c:pt>
                <c:pt idx="281">
                  <c:v>14.0</c:v>
                </c:pt>
                <c:pt idx="282">
                  <c:v>14.05</c:v>
                </c:pt>
                <c:pt idx="283">
                  <c:v>14.1</c:v>
                </c:pt>
                <c:pt idx="284">
                  <c:v>14.15</c:v>
                </c:pt>
                <c:pt idx="285">
                  <c:v>14.2</c:v>
                </c:pt>
                <c:pt idx="286">
                  <c:v>14.25</c:v>
                </c:pt>
                <c:pt idx="287">
                  <c:v>14.3</c:v>
                </c:pt>
                <c:pt idx="288">
                  <c:v>14.35</c:v>
                </c:pt>
                <c:pt idx="289">
                  <c:v>14.4</c:v>
                </c:pt>
                <c:pt idx="290">
                  <c:v>14.45</c:v>
                </c:pt>
                <c:pt idx="291">
                  <c:v>14.5</c:v>
                </c:pt>
                <c:pt idx="292">
                  <c:v>14.55</c:v>
                </c:pt>
                <c:pt idx="293">
                  <c:v>14.6</c:v>
                </c:pt>
                <c:pt idx="294">
                  <c:v>14.65</c:v>
                </c:pt>
                <c:pt idx="295">
                  <c:v>14.7</c:v>
                </c:pt>
                <c:pt idx="296">
                  <c:v>14.75</c:v>
                </c:pt>
                <c:pt idx="297">
                  <c:v>14.8</c:v>
                </c:pt>
                <c:pt idx="298">
                  <c:v>14.85</c:v>
                </c:pt>
                <c:pt idx="299">
                  <c:v>14.9</c:v>
                </c:pt>
                <c:pt idx="300">
                  <c:v>14.95</c:v>
                </c:pt>
                <c:pt idx="301">
                  <c:v>15.0</c:v>
                </c:pt>
                <c:pt idx="302">
                  <c:v>15.05</c:v>
                </c:pt>
                <c:pt idx="303">
                  <c:v>15.1</c:v>
                </c:pt>
                <c:pt idx="304">
                  <c:v>15.15</c:v>
                </c:pt>
                <c:pt idx="305">
                  <c:v>15.2</c:v>
                </c:pt>
                <c:pt idx="306">
                  <c:v>15.25</c:v>
                </c:pt>
                <c:pt idx="307">
                  <c:v>15.3</c:v>
                </c:pt>
                <c:pt idx="308">
                  <c:v>15.35</c:v>
                </c:pt>
                <c:pt idx="309">
                  <c:v>15.4</c:v>
                </c:pt>
                <c:pt idx="310">
                  <c:v>15.45</c:v>
                </c:pt>
                <c:pt idx="311">
                  <c:v>15.5</c:v>
                </c:pt>
                <c:pt idx="312">
                  <c:v>15.55</c:v>
                </c:pt>
                <c:pt idx="313">
                  <c:v>15.6</c:v>
                </c:pt>
                <c:pt idx="314">
                  <c:v>15.65</c:v>
                </c:pt>
                <c:pt idx="315">
                  <c:v>15.7</c:v>
                </c:pt>
                <c:pt idx="316">
                  <c:v>15.75</c:v>
                </c:pt>
                <c:pt idx="317">
                  <c:v>15.8</c:v>
                </c:pt>
                <c:pt idx="318">
                  <c:v>15.85</c:v>
                </c:pt>
                <c:pt idx="319">
                  <c:v>15.9</c:v>
                </c:pt>
                <c:pt idx="320">
                  <c:v>15.95</c:v>
                </c:pt>
                <c:pt idx="321">
                  <c:v>16.0</c:v>
                </c:pt>
                <c:pt idx="322">
                  <c:v>16.05</c:v>
                </c:pt>
                <c:pt idx="323">
                  <c:v>16.1</c:v>
                </c:pt>
                <c:pt idx="324">
                  <c:v>16.15000000000001</c:v>
                </c:pt>
                <c:pt idx="325">
                  <c:v>16.2</c:v>
                </c:pt>
                <c:pt idx="326">
                  <c:v>16.25</c:v>
                </c:pt>
                <c:pt idx="327">
                  <c:v>16.3</c:v>
                </c:pt>
                <c:pt idx="328">
                  <c:v>16.35</c:v>
                </c:pt>
                <c:pt idx="329">
                  <c:v>16.4</c:v>
                </c:pt>
                <c:pt idx="330">
                  <c:v>16.45</c:v>
                </c:pt>
                <c:pt idx="331">
                  <c:v>16.5</c:v>
                </c:pt>
                <c:pt idx="332">
                  <c:v>16.55</c:v>
                </c:pt>
                <c:pt idx="333">
                  <c:v>16.6</c:v>
                </c:pt>
                <c:pt idx="334">
                  <c:v>16.65000000000001</c:v>
                </c:pt>
                <c:pt idx="335">
                  <c:v>16.7</c:v>
                </c:pt>
                <c:pt idx="336">
                  <c:v>16.75</c:v>
                </c:pt>
                <c:pt idx="337">
                  <c:v>16.8</c:v>
                </c:pt>
                <c:pt idx="338">
                  <c:v>16.85</c:v>
                </c:pt>
                <c:pt idx="339">
                  <c:v>16.9</c:v>
                </c:pt>
                <c:pt idx="340">
                  <c:v>16.95</c:v>
                </c:pt>
                <c:pt idx="341">
                  <c:v>17.0</c:v>
                </c:pt>
                <c:pt idx="342">
                  <c:v>17.05</c:v>
                </c:pt>
                <c:pt idx="343">
                  <c:v>17.1</c:v>
                </c:pt>
                <c:pt idx="344">
                  <c:v>17.15000000000001</c:v>
                </c:pt>
                <c:pt idx="345">
                  <c:v>17.2</c:v>
                </c:pt>
                <c:pt idx="346">
                  <c:v>17.25</c:v>
                </c:pt>
                <c:pt idx="347">
                  <c:v>17.3</c:v>
                </c:pt>
                <c:pt idx="348">
                  <c:v>17.35</c:v>
                </c:pt>
                <c:pt idx="349">
                  <c:v>17.4</c:v>
                </c:pt>
                <c:pt idx="350">
                  <c:v>17.45</c:v>
                </c:pt>
                <c:pt idx="351">
                  <c:v>17.5</c:v>
                </c:pt>
                <c:pt idx="352">
                  <c:v>17.55</c:v>
                </c:pt>
                <c:pt idx="353">
                  <c:v>17.6</c:v>
                </c:pt>
                <c:pt idx="354">
                  <c:v>17.65000000000001</c:v>
                </c:pt>
                <c:pt idx="355">
                  <c:v>17.7</c:v>
                </c:pt>
                <c:pt idx="356">
                  <c:v>17.75</c:v>
                </c:pt>
                <c:pt idx="357">
                  <c:v>17.8</c:v>
                </c:pt>
                <c:pt idx="358">
                  <c:v>17.85</c:v>
                </c:pt>
                <c:pt idx="359">
                  <c:v>17.9</c:v>
                </c:pt>
                <c:pt idx="360">
                  <c:v>17.95</c:v>
                </c:pt>
                <c:pt idx="361">
                  <c:v>18.0</c:v>
                </c:pt>
                <c:pt idx="362">
                  <c:v>18.05</c:v>
                </c:pt>
                <c:pt idx="363">
                  <c:v>18.1</c:v>
                </c:pt>
                <c:pt idx="364">
                  <c:v>18.15000000000001</c:v>
                </c:pt>
                <c:pt idx="365">
                  <c:v>18.2</c:v>
                </c:pt>
                <c:pt idx="366">
                  <c:v>18.25</c:v>
                </c:pt>
                <c:pt idx="367">
                  <c:v>18.3</c:v>
                </c:pt>
                <c:pt idx="368">
                  <c:v>18.35</c:v>
                </c:pt>
                <c:pt idx="369">
                  <c:v>18.4</c:v>
                </c:pt>
                <c:pt idx="370">
                  <c:v>18.45</c:v>
                </c:pt>
                <c:pt idx="371">
                  <c:v>18.5</c:v>
                </c:pt>
                <c:pt idx="372">
                  <c:v>18.55</c:v>
                </c:pt>
                <c:pt idx="373">
                  <c:v>18.6</c:v>
                </c:pt>
                <c:pt idx="374">
                  <c:v>18.65000000000001</c:v>
                </c:pt>
                <c:pt idx="375">
                  <c:v>18.7</c:v>
                </c:pt>
                <c:pt idx="376">
                  <c:v>18.75</c:v>
                </c:pt>
                <c:pt idx="377">
                  <c:v>18.8</c:v>
                </c:pt>
                <c:pt idx="378">
                  <c:v>18.85</c:v>
                </c:pt>
                <c:pt idx="379">
                  <c:v>18.9</c:v>
                </c:pt>
                <c:pt idx="380">
                  <c:v>18.95</c:v>
                </c:pt>
                <c:pt idx="381">
                  <c:v>19.0</c:v>
                </c:pt>
                <c:pt idx="382">
                  <c:v>19.05</c:v>
                </c:pt>
                <c:pt idx="383">
                  <c:v>19.1</c:v>
                </c:pt>
                <c:pt idx="384">
                  <c:v>19.15000000000001</c:v>
                </c:pt>
                <c:pt idx="385">
                  <c:v>19.2</c:v>
                </c:pt>
                <c:pt idx="386">
                  <c:v>19.25</c:v>
                </c:pt>
                <c:pt idx="387">
                  <c:v>19.3</c:v>
                </c:pt>
                <c:pt idx="388">
                  <c:v>19.35</c:v>
                </c:pt>
                <c:pt idx="389">
                  <c:v>19.4</c:v>
                </c:pt>
                <c:pt idx="390">
                  <c:v>19.45</c:v>
                </c:pt>
                <c:pt idx="391">
                  <c:v>19.5</c:v>
                </c:pt>
                <c:pt idx="392">
                  <c:v>19.55</c:v>
                </c:pt>
                <c:pt idx="393">
                  <c:v>19.6</c:v>
                </c:pt>
                <c:pt idx="394">
                  <c:v>19.65000000000001</c:v>
                </c:pt>
                <c:pt idx="395">
                  <c:v>19.7</c:v>
                </c:pt>
                <c:pt idx="396">
                  <c:v>19.75</c:v>
                </c:pt>
                <c:pt idx="397">
                  <c:v>19.8</c:v>
                </c:pt>
                <c:pt idx="398">
                  <c:v>19.85</c:v>
                </c:pt>
                <c:pt idx="399">
                  <c:v>19.9</c:v>
                </c:pt>
                <c:pt idx="400">
                  <c:v>19.95</c:v>
                </c:pt>
                <c:pt idx="401">
                  <c:v>20.0</c:v>
                </c:pt>
                <c:pt idx="402">
                  <c:v>20.05</c:v>
                </c:pt>
                <c:pt idx="403">
                  <c:v>20.1</c:v>
                </c:pt>
                <c:pt idx="404">
                  <c:v>20.15000000000001</c:v>
                </c:pt>
                <c:pt idx="405">
                  <c:v>20.2</c:v>
                </c:pt>
                <c:pt idx="406">
                  <c:v>20.25</c:v>
                </c:pt>
                <c:pt idx="407">
                  <c:v>20.3</c:v>
                </c:pt>
                <c:pt idx="408">
                  <c:v>20.35</c:v>
                </c:pt>
                <c:pt idx="409">
                  <c:v>20.4</c:v>
                </c:pt>
                <c:pt idx="410">
                  <c:v>20.45</c:v>
                </c:pt>
                <c:pt idx="411">
                  <c:v>20.5</c:v>
                </c:pt>
                <c:pt idx="412">
                  <c:v>20.55</c:v>
                </c:pt>
                <c:pt idx="413">
                  <c:v>20.6</c:v>
                </c:pt>
                <c:pt idx="414">
                  <c:v>20.65000000000002</c:v>
                </c:pt>
                <c:pt idx="415">
                  <c:v>20.7</c:v>
                </c:pt>
                <c:pt idx="416">
                  <c:v>20.75</c:v>
                </c:pt>
                <c:pt idx="417">
                  <c:v>20.8</c:v>
                </c:pt>
                <c:pt idx="418">
                  <c:v>20.85</c:v>
                </c:pt>
                <c:pt idx="419">
                  <c:v>20.9</c:v>
                </c:pt>
                <c:pt idx="420">
                  <c:v>20.95</c:v>
                </c:pt>
                <c:pt idx="421">
                  <c:v>21.0</c:v>
                </c:pt>
                <c:pt idx="422">
                  <c:v>21.05</c:v>
                </c:pt>
                <c:pt idx="423">
                  <c:v>21.1</c:v>
                </c:pt>
                <c:pt idx="424">
                  <c:v>21.15000000000002</c:v>
                </c:pt>
                <c:pt idx="425">
                  <c:v>21.2</c:v>
                </c:pt>
                <c:pt idx="426">
                  <c:v>21.25</c:v>
                </c:pt>
                <c:pt idx="427">
                  <c:v>21.3</c:v>
                </c:pt>
                <c:pt idx="428">
                  <c:v>21.35</c:v>
                </c:pt>
                <c:pt idx="429">
                  <c:v>21.4</c:v>
                </c:pt>
                <c:pt idx="430">
                  <c:v>21.45</c:v>
                </c:pt>
                <c:pt idx="431">
                  <c:v>21.5</c:v>
                </c:pt>
                <c:pt idx="432">
                  <c:v>21.55</c:v>
                </c:pt>
                <c:pt idx="433">
                  <c:v>21.6</c:v>
                </c:pt>
                <c:pt idx="434">
                  <c:v>21.65000000000002</c:v>
                </c:pt>
                <c:pt idx="435">
                  <c:v>21.7</c:v>
                </c:pt>
                <c:pt idx="436">
                  <c:v>21.75</c:v>
                </c:pt>
                <c:pt idx="437">
                  <c:v>21.8</c:v>
                </c:pt>
                <c:pt idx="438">
                  <c:v>21.85</c:v>
                </c:pt>
                <c:pt idx="439">
                  <c:v>21.9</c:v>
                </c:pt>
                <c:pt idx="440">
                  <c:v>21.95</c:v>
                </c:pt>
                <c:pt idx="441">
                  <c:v>22.0</c:v>
                </c:pt>
                <c:pt idx="442">
                  <c:v>22.05</c:v>
                </c:pt>
                <c:pt idx="443">
                  <c:v>22.1</c:v>
                </c:pt>
                <c:pt idx="444">
                  <c:v>22.15000000000002</c:v>
                </c:pt>
                <c:pt idx="445">
                  <c:v>22.2</c:v>
                </c:pt>
                <c:pt idx="446">
                  <c:v>22.25</c:v>
                </c:pt>
                <c:pt idx="447">
                  <c:v>22.3</c:v>
                </c:pt>
                <c:pt idx="448">
                  <c:v>22.35</c:v>
                </c:pt>
                <c:pt idx="449">
                  <c:v>22.4</c:v>
                </c:pt>
                <c:pt idx="450">
                  <c:v>22.45</c:v>
                </c:pt>
                <c:pt idx="451">
                  <c:v>22.5</c:v>
                </c:pt>
                <c:pt idx="452">
                  <c:v>22.55</c:v>
                </c:pt>
                <c:pt idx="453">
                  <c:v>22.6</c:v>
                </c:pt>
                <c:pt idx="454">
                  <c:v>22.65000000000002</c:v>
                </c:pt>
                <c:pt idx="455">
                  <c:v>22.7</c:v>
                </c:pt>
                <c:pt idx="456">
                  <c:v>22.75</c:v>
                </c:pt>
                <c:pt idx="457">
                  <c:v>22.8</c:v>
                </c:pt>
                <c:pt idx="458">
                  <c:v>22.85</c:v>
                </c:pt>
                <c:pt idx="459">
                  <c:v>22.9</c:v>
                </c:pt>
                <c:pt idx="460">
                  <c:v>22.95</c:v>
                </c:pt>
                <c:pt idx="461">
                  <c:v>23.0</c:v>
                </c:pt>
                <c:pt idx="462">
                  <c:v>23.05</c:v>
                </c:pt>
                <c:pt idx="463">
                  <c:v>23.1</c:v>
                </c:pt>
                <c:pt idx="464">
                  <c:v>23.15000000000002</c:v>
                </c:pt>
                <c:pt idx="465">
                  <c:v>23.2</c:v>
                </c:pt>
                <c:pt idx="466">
                  <c:v>23.25</c:v>
                </c:pt>
                <c:pt idx="467">
                  <c:v>23.3</c:v>
                </c:pt>
                <c:pt idx="468">
                  <c:v>23.35</c:v>
                </c:pt>
                <c:pt idx="469">
                  <c:v>23.4</c:v>
                </c:pt>
                <c:pt idx="470">
                  <c:v>23.45</c:v>
                </c:pt>
                <c:pt idx="471">
                  <c:v>23.5</c:v>
                </c:pt>
                <c:pt idx="472">
                  <c:v>23.55</c:v>
                </c:pt>
                <c:pt idx="473">
                  <c:v>23.6</c:v>
                </c:pt>
                <c:pt idx="474">
                  <c:v>23.65000000000002</c:v>
                </c:pt>
                <c:pt idx="475">
                  <c:v>23.7</c:v>
                </c:pt>
                <c:pt idx="476">
                  <c:v>23.75</c:v>
                </c:pt>
                <c:pt idx="477">
                  <c:v>23.8</c:v>
                </c:pt>
                <c:pt idx="478">
                  <c:v>23.85</c:v>
                </c:pt>
                <c:pt idx="479">
                  <c:v>23.9</c:v>
                </c:pt>
                <c:pt idx="480">
                  <c:v>23.95</c:v>
                </c:pt>
                <c:pt idx="481">
                  <c:v>24.0</c:v>
                </c:pt>
                <c:pt idx="482">
                  <c:v>24.05</c:v>
                </c:pt>
                <c:pt idx="483">
                  <c:v>24.1</c:v>
                </c:pt>
                <c:pt idx="484">
                  <c:v>24.15000000000002</c:v>
                </c:pt>
                <c:pt idx="485">
                  <c:v>24.2</c:v>
                </c:pt>
                <c:pt idx="486">
                  <c:v>24.25</c:v>
                </c:pt>
                <c:pt idx="487">
                  <c:v>24.3</c:v>
                </c:pt>
                <c:pt idx="488">
                  <c:v>24.35</c:v>
                </c:pt>
                <c:pt idx="489">
                  <c:v>24.4</c:v>
                </c:pt>
                <c:pt idx="490">
                  <c:v>24.45</c:v>
                </c:pt>
                <c:pt idx="491">
                  <c:v>24.5</c:v>
                </c:pt>
                <c:pt idx="492">
                  <c:v>24.55</c:v>
                </c:pt>
                <c:pt idx="493">
                  <c:v>24.6</c:v>
                </c:pt>
                <c:pt idx="494">
                  <c:v>24.65000000000002</c:v>
                </c:pt>
                <c:pt idx="495">
                  <c:v>24.7</c:v>
                </c:pt>
                <c:pt idx="496">
                  <c:v>24.75</c:v>
                </c:pt>
                <c:pt idx="497">
                  <c:v>24.8</c:v>
                </c:pt>
                <c:pt idx="498">
                  <c:v>24.85</c:v>
                </c:pt>
                <c:pt idx="499">
                  <c:v>24.9</c:v>
                </c:pt>
                <c:pt idx="500">
                  <c:v>24.95</c:v>
                </c:pt>
                <c:pt idx="501">
                  <c:v>25.0</c:v>
                </c:pt>
                <c:pt idx="502">
                  <c:v>25.05</c:v>
                </c:pt>
                <c:pt idx="503">
                  <c:v>25.1</c:v>
                </c:pt>
                <c:pt idx="504">
                  <c:v>25.15000000000002</c:v>
                </c:pt>
                <c:pt idx="505">
                  <c:v>25.2</c:v>
                </c:pt>
                <c:pt idx="506">
                  <c:v>25.25</c:v>
                </c:pt>
                <c:pt idx="507">
                  <c:v>25.3</c:v>
                </c:pt>
                <c:pt idx="508">
                  <c:v>25.35</c:v>
                </c:pt>
                <c:pt idx="509">
                  <c:v>25.4</c:v>
                </c:pt>
                <c:pt idx="510">
                  <c:v>25.45</c:v>
                </c:pt>
                <c:pt idx="511">
                  <c:v>25.5</c:v>
                </c:pt>
                <c:pt idx="512">
                  <c:v>25.55</c:v>
                </c:pt>
                <c:pt idx="513">
                  <c:v>25.6</c:v>
                </c:pt>
                <c:pt idx="514">
                  <c:v>25.65000000000002</c:v>
                </c:pt>
                <c:pt idx="515">
                  <c:v>25.7</c:v>
                </c:pt>
                <c:pt idx="516">
                  <c:v>25.75</c:v>
                </c:pt>
                <c:pt idx="517">
                  <c:v>25.8</c:v>
                </c:pt>
                <c:pt idx="518">
                  <c:v>25.85</c:v>
                </c:pt>
                <c:pt idx="519">
                  <c:v>25.9</c:v>
                </c:pt>
                <c:pt idx="520">
                  <c:v>25.95</c:v>
                </c:pt>
                <c:pt idx="521">
                  <c:v>26.0</c:v>
                </c:pt>
                <c:pt idx="522">
                  <c:v>26.05</c:v>
                </c:pt>
                <c:pt idx="523">
                  <c:v>26.1</c:v>
                </c:pt>
                <c:pt idx="524">
                  <c:v>26.15000000000002</c:v>
                </c:pt>
                <c:pt idx="525">
                  <c:v>26.2</c:v>
                </c:pt>
                <c:pt idx="526">
                  <c:v>26.25</c:v>
                </c:pt>
                <c:pt idx="527">
                  <c:v>26.3</c:v>
                </c:pt>
                <c:pt idx="528">
                  <c:v>26.35</c:v>
                </c:pt>
                <c:pt idx="529">
                  <c:v>26.4</c:v>
                </c:pt>
                <c:pt idx="530">
                  <c:v>26.45</c:v>
                </c:pt>
                <c:pt idx="531">
                  <c:v>26.5</c:v>
                </c:pt>
                <c:pt idx="532">
                  <c:v>26.55</c:v>
                </c:pt>
                <c:pt idx="533">
                  <c:v>26.6</c:v>
                </c:pt>
                <c:pt idx="534">
                  <c:v>26.65000000000002</c:v>
                </c:pt>
                <c:pt idx="535">
                  <c:v>26.7</c:v>
                </c:pt>
                <c:pt idx="536">
                  <c:v>26.75</c:v>
                </c:pt>
                <c:pt idx="537">
                  <c:v>26.8</c:v>
                </c:pt>
                <c:pt idx="538">
                  <c:v>26.85</c:v>
                </c:pt>
                <c:pt idx="539">
                  <c:v>26.9</c:v>
                </c:pt>
                <c:pt idx="540">
                  <c:v>26.95</c:v>
                </c:pt>
                <c:pt idx="541">
                  <c:v>27.0</c:v>
                </c:pt>
                <c:pt idx="542">
                  <c:v>27.05</c:v>
                </c:pt>
                <c:pt idx="543">
                  <c:v>27.1</c:v>
                </c:pt>
                <c:pt idx="544">
                  <c:v>27.15000000000002</c:v>
                </c:pt>
                <c:pt idx="545">
                  <c:v>27.2</c:v>
                </c:pt>
                <c:pt idx="546">
                  <c:v>27.25</c:v>
                </c:pt>
                <c:pt idx="547">
                  <c:v>27.3</c:v>
                </c:pt>
                <c:pt idx="548">
                  <c:v>27.35</c:v>
                </c:pt>
                <c:pt idx="549">
                  <c:v>27.4</c:v>
                </c:pt>
                <c:pt idx="550">
                  <c:v>27.45</c:v>
                </c:pt>
                <c:pt idx="551">
                  <c:v>27.5</c:v>
                </c:pt>
                <c:pt idx="552">
                  <c:v>27.55</c:v>
                </c:pt>
                <c:pt idx="553">
                  <c:v>27.6</c:v>
                </c:pt>
                <c:pt idx="554">
                  <c:v>27.65000000000002</c:v>
                </c:pt>
                <c:pt idx="555">
                  <c:v>27.7</c:v>
                </c:pt>
                <c:pt idx="556">
                  <c:v>27.75</c:v>
                </c:pt>
                <c:pt idx="557">
                  <c:v>27.8</c:v>
                </c:pt>
                <c:pt idx="558">
                  <c:v>27.85</c:v>
                </c:pt>
                <c:pt idx="559">
                  <c:v>27.9</c:v>
                </c:pt>
                <c:pt idx="560">
                  <c:v>27.95</c:v>
                </c:pt>
                <c:pt idx="561">
                  <c:v>28.0</c:v>
                </c:pt>
                <c:pt idx="562">
                  <c:v>28.05</c:v>
                </c:pt>
                <c:pt idx="563">
                  <c:v>28.1</c:v>
                </c:pt>
                <c:pt idx="564">
                  <c:v>28.15000000000002</c:v>
                </c:pt>
                <c:pt idx="565">
                  <c:v>28.2</c:v>
                </c:pt>
                <c:pt idx="566">
                  <c:v>28.25</c:v>
                </c:pt>
                <c:pt idx="567">
                  <c:v>28.3</c:v>
                </c:pt>
                <c:pt idx="568">
                  <c:v>28.35</c:v>
                </c:pt>
                <c:pt idx="569">
                  <c:v>28.4</c:v>
                </c:pt>
                <c:pt idx="570">
                  <c:v>28.45</c:v>
                </c:pt>
                <c:pt idx="571">
                  <c:v>28.5</c:v>
                </c:pt>
                <c:pt idx="572">
                  <c:v>28.55</c:v>
                </c:pt>
                <c:pt idx="573">
                  <c:v>28.6</c:v>
                </c:pt>
                <c:pt idx="574">
                  <c:v>28.65000000000002</c:v>
                </c:pt>
                <c:pt idx="575">
                  <c:v>28.7</c:v>
                </c:pt>
                <c:pt idx="576">
                  <c:v>28.75</c:v>
                </c:pt>
                <c:pt idx="577">
                  <c:v>28.8</c:v>
                </c:pt>
                <c:pt idx="578">
                  <c:v>28.85</c:v>
                </c:pt>
                <c:pt idx="579">
                  <c:v>28.9</c:v>
                </c:pt>
                <c:pt idx="580">
                  <c:v>28.95</c:v>
                </c:pt>
                <c:pt idx="581">
                  <c:v>29.0</c:v>
                </c:pt>
                <c:pt idx="582">
                  <c:v>29.05</c:v>
                </c:pt>
                <c:pt idx="583">
                  <c:v>29.1</c:v>
                </c:pt>
                <c:pt idx="584">
                  <c:v>29.15000000000002</c:v>
                </c:pt>
                <c:pt idx="585">
                  <c:v>29.2</c:v>
                </c:pt>
                <c:pt idx="586">
                  <c:v>29.25</c:v>
                </c:pt>
                <c:pt idx="587">
                  <c:v>29.3</c:v>
                </c:pt>
                <c:pt idx="588">
                  <c:v>29.35</c:v>
                </c:pt>
                <c:pt idx="589">
                  <c:v>29.4</c:v>
                </c:pt>
                <c:pt idx="590">
                  <c:v>29.45</c:v>
                </c:pt>
                <c:pt idx="591">
                  <c:v>29.5</c:v>
                </c:pt>
                <c:pt idx="592">
                  <c:v>29.55</c:v>
                </c:pt>
                <c:pt idx="593">
                  <c:v>29.6</c:v>
                </c:pt>
                <c:pt idx="594">
                  <c:v>29.65000000000002</c:v>
                </c:pt>
                <c:pt idx="595">
                  <c:v>29.7</c:v>
                </c:pt>
                <c:pt idx="596">
                  <c:v>29.75</c:v>
                </c:pt>
                <c:pt idx="597">
                  <c:v>29.8</c:v>
                </c:pt>
                <c:pt idx="598">
                  <c:v>29.85</c:v>
                </c:pt>
                <c:pt idx="599">
                  <c:v>29.9</c:v>
                </c:pt>
                <c:pt idx="600">
                  <c:v>29.95</c:v>
                </c:pt>
                <c:pt idx="601">
                  <c:v>30.0</c:v>
                </c:pt>
                <c:pt idx="602">
                  <c:v>30.05</c:v>
                </c:pt>
                <c:pt idx="603">
                  <c:v>30.1</c:v>
                </c:pt>
                <c:pt idx="604">
                  <c:v>30.15000000000002</c:v>
                </c:pt>
                <c:pt idx="605">
                  <c:v>30.2</c:v>
                </c:pt>
                <c:pt idx="606">
                  <c:v>30.25</c:v>
                </c:pt>
                <c:pt idx="607">
                  <c:v>30.3</c:v>
                </c:pt>
                <c:pt idx="608">
                  <c:v>30.35</c:v>
                </c:pt>
                <c:pt idx="609">
                  <c:v>30.4</c:v>
                </c:pt>
                <c:pt idx="610">
                  <c:v>30.45</c:v>
                </c:pt>
                <c:pt idx="611">
                  <c:v>30.5</c:v>
                </c:pt>
                <c:pt idx="612">
                  <c:v>30.55</c:v>
                </c:pt>
                <c:pt idx="613">
                  <c:v>30.6</c:v>
                </c:pt>
                <c:pt idx="614">
                  <c:v>30.65000000000002</c:v>
                </c:pt>
                <c:pt idx="615">
                  <c:v>30.7</c:v>
                </c:pt>
                <c:pt idx="616">
                  <c:v>30.75</c:v>
                </c:pt>
                <c:pt idx="617">
                  <c:v>30.8</c:v>
                </c:pt>
                <c:pt idx="618">
                  <c:v>30.85</c:v>
                </c:pt>
                <c:pt idx="619">
                  <c:v>30.9</c:v>
                </c:pt>
                <c:pt idx="620">
                  <c:v>30.95</c:v>
                </c:pt>
                <c:pt idx="621">
                  <c:v>31.0</c:v>
                </c:pt>
                <c:pt idx="622">
                  <c:v>31.05</c:v>
                </c:pt>
                <c:pt idx="623">
                  <c:v>31.1</c:v>
                </c:pt>
                <c:pt idx="624">
                  <c:v>31.15000000000002</c:v>
                </c:pt>
                <c:pt idx="625">
                  <c:v>31.2</c:v>
                </c:pt>
                <c:pt idx="626">
                  <c:v>31.25</c:v>
                </c:pt>
                <c:pt idx="627">
                  <c:v>31.3</c:v>
                </c:pt>
                <c:pt idx="628">
                  <c:v>31.35</c:v>
                </c:pt>
                <c:pt idx="629">
                  <c:v>31.4</c:v>
                </c:pt>
                <c:pt idx="630">
                  <c:v>31.45</c:v>
                </c:pt>
                <c:pt idx="631">
                  <c:v>31.5</c:v>
                </c:pt>
                <c:pt idx="632">
                  <c:v>31.55</c:v>
                </c:pt>
                <c:pt idx="633">
                  <c:v>31.6</c:v>
                </c:pt>
                <c:pt idx="634">
                  <c:v>31.65000000000002</c:v>
                </c:pt>
                <c:pt idx="635">
                  <c:v>31.7</c:v>
                </c:pt>
                <c:pt idx="636">
                  <c:v>31.75</c:v>
                </c:pt>
                <c:pt idx="637">
                  <c:v>31.8</c:v>
                </c:pt>
                <c:pt idx="638">
                  <c:v>31.85</c:v>
                </c:pt>
                <c:pt idx="639">
                  <c:v>31.9</c:v>
                </c:pt>
                <c:pt idx="640">
                  <c:v>31.95</c:v>
                </c:pt>
                <c:pt idx="641">
                  <c:v>32.0</c:v>
                </c:pt>
                <c:pt idx="642">
                  <c:v>32.05</c:v>
                </c:pt>
                <c:pt idx="643">
                  <c:v>32.1</c:v>
                </c:pt>
                <c:pt idx="644">
                  <c:v>32.15</c:v>
                </c:pt>
                <c:pt idx="645">
                  <c:v>32.2</c:v>
                </c:pt>
                <c:pt idx="646">
                  <c:v>32.25</c:v>
                </c:pt>
                <c:pt idx="647">
                  <c:v>32.3</c:v>
                </c:pt>
                <c:pt idx="648">
                  <c:v>32.35</c:v>
                </c:pt>
                <c:pt idx="649">
                  <c:v>32.4</c:v>
                </c:pt>
                <c:pt idx="650">
                  <c:v>32.45</c:v>
                </c:pt>
                <c:pt idx="651">
                  <c:v>32.5</c:v>
                </c:pt>
                <c:pt idx="652">
                  <c:v>32.55</c:v>
                </c:pt>
                <c:pt idx="653">
                  <c:v>32.6</c:v>
                </c:pt>
                <c:pt idx="654">
                  <c:v>32.65</c:v>
                </c:pt>
                <c:pt idx="655">
                  <c:v>32.7</c:v>
                </c:pt>
                <c:pt idx="656">
                  <c:v>32.75</c:v>
                </c:pt>
                <c:pt idx="657">
                  <c:v>32.8</c:v>
                </c:pt>
                <c:pt idx="658">
                  <c:v>32.85</c:v>
                </c:pt>
                <c:pt idx="659">
                  <c:v>32.9</c:v>
                </c:pt>
                <c:pt idx="660">
                  <c:v>32.95</c:v>
                </c:pt>
                <c:pt idx="661">
                  <c:v>33.0</c:v>
                </c:pt>
                <c:pt idx="662">
                  <c:v>33.05</c:v>
                </c:pt>
                <c:pt idx="663">
                  <c:v>33.1</c:v>
                </c:pt>
                <c:pt idx="664">
                  <c:v>33.15</c:v>
                </c:pt>
                <c:pt idx="665">
                  <c:v>33.2</c:v>
                </c:pt>
                <c:pt idx="666">
                  <c:v>33.25</c:v>
                </c:pt>
                <c:pt idx="667">
                  <c:v>33.3</c:v>
                </c:pt>
                <c:pt idx="668">
                  <c:v>33.35</c:v>
                </c:pt>
                <c:pt idx="669">
                  <c:v>33.4</c:v>
                </c:pt>
                <c:pt idx="670">
                  <c:v>33.45</c:v>
                </c:pt>
                <c:pt idx="671">
                  <c:v>33.5</c:v>
                </c:pt>
                <c:pt idx="672">
                  <c:v>33.55</c:v>
                </c:pt>
                <c:pt idx="673">
                  <c:v>33.6</c:v>
                </c:pt>
                <c:pt idx="674">
                  <c:v>33.65</c:v>
                </c:pt>
                <c:pt idx="675">
                  <c:v>33.7</c:v>
                </c:pt>
                <c:pt idx="676">
                  <c:v>33.75</c:v>
                </c:pt>
                <c:pt idx="677">
                  <c:v>33.8</c:v>
                </c:pt>
                <c:pt idx="678">
                  <c:v>33.85</c:v>
                </c:pt>
                <c:pt idx="679">
                  <c:v>33.9</c:v>
                </c:pt>
                <c:pt idx="680">
                  <c:v>33.95</c:v>
                </c:pt>
                <c:pt idx="681">
                  <c:v>34.0</c:v>
                </c:pt>
                <c:pt idx="682">
                  <c:v>34.05</c:v>
                </c:pt>
                <c:pt idx="683">
                  <c:v>34.1</c:v>
                </c:pt>
                <c:pt idx="684">
                  <c:v>34.15</c:v>
                </c:pt>
                <c:pt idx="685">
                  <c:v>34.2</c:v>
                </c:pt>
                <c:pt idx="686">
                  <c:v>34.25</c:v>
                </c:pt>
                <c:pt idx="687">
                  <c:v>34.3</c:v>
                </c:pt>
                <c:pt idx="688">
                  <c:v>34.35</c:v>
                </c:pt>
                <c:pt idx="689">
                  <c:v>34.4</c:v>
                </c:pt>
                <c:pt idx="690">
                  <c:v>34.45</c:v>
                </c:pt>
                <c:pt idx="691">
                  <c:v>34.5</c:v>
                </c:pt>
                <c:pt idx="692">
                  <c:v>34.55</c:v>
                </c:pt>
                <c:pt idx="693">
                  <c:v>34.6</c:v>
                </c:pt>
                <c:pt idx="694">
                  <c:v>34.65</c:v>
                </c:pt>
                <c:pt idx="695">
                  <c:v>34.7</c:v>
                </c:pt>
                <c:pt idx="696">
                  <c:v>34.75</c:v>
                </c:pt>
                <c:pt idx="697">
                  <c:v>34.8</c:v>
                </c:pt>
                <c:pt idx="698">
                  <c:v>34.85</c:v>
                </c:pt>
                <c:pt idx="699">
                  <c:v>34.9</c:v>
                </c:pt>
                <c:pt idx="700">
                  <c:v>34.95</c:v>
                </c:pt>
                <c:pt idx="701">
                  <c:v>35.0</c:v>
                </c:pt>
                <c:pt idx="702">
                  <c:v>35.05</c:v>
                </c:pt>
                <c:pt idx="703">
                  <c:v>35.1</c:v>
                </c:pt>
                <c:pt idx="704">
                  <c:v>35.15</c:v>
                </c:pt>
                <c:pt idx="705">
                  <c:v>35.2</c:v>
                </c:pt>
                <c:pt idx="706">
                  <c:v>35.25</c:v>
                </c:pt>
                <c:pt idx="707">
                  <c:v>35.3</c:v>
                </c:pt>
                <c:pt idx="708">
                  <c:v>35.35</c:v>
                </c:pt>
                <c:pt idx="709">
                  <c:v>35.4</c:v>
                </c:pt>
                <c:pt idx="710">
                  <c:v>35.45</c:v>
                </c:pt>
                <c:pt idx="711">
                  <c:v>35.5</c:v>
                </c:pt>
                <c:pt idx="712">
                  <c:v>35.55</c:v>
                </c:pt>
                <c:pt idx="713">
                  <c:v>35.6</c:v>
                </c:pt>
                <c:pt idx="714">
                  <c:v>35.65</c:v>
                </c:pt>
                <c:pt idx="715">
                  <c:v>35.7</c:v>
                </c:pt>
                <c:pt idx="716">
                  <c:v>35.75</c:v>
                </c:pt>
                <c:pt idx="717">
                  <c:v>35.8</c:v>
                </c:pt>
                <c:pt idx="718">
                  <c:v>35.85</c:v>
                </c:pt>
                <c:pt idx="719">
                  <c:v>35.9</c:v>
                </c:pt>
                <c:pt idx="720">
                  <c:v>35.95</c:v>
                </c:pt>
                <c:pt idx="721">
                  <c:v>36.0</c:v>
                </c:pt>
                <c:pt idx="722">
                  <c:v>36.05</c:v>
                </c:pt>
                <c:pt idx="723">
                  <c:v>36.1</c:v>
                </c:pt>
                <c:pt idx="724">
                  <c:v>36.15</c:v>
                </c:pt>
                <c:pt idx="725">
                  <c:v>36.2</c:v>
                </c:pt>
                <c:pt idx="726">
                  <c:v>36.25</c:v>
                </c:pt>
                <c:pt idx="727">
                  <c:v>36.3</c:v>
                </c:pt>
                <c:pt idx="728">
                  <c:v>36.35</c:v>
                </c:pt>
                <c:pt idx="729">
                  <c:v>36.4</c:v>
                </c:pt>
                <c:pt idx="730">
                  <c:v>36.45</c:v>
                </c:pt>
                <c:pt idx="731">
                  <c:v>36.5</c:v>
                </c:pt>
                <c:pt idx="732">
                  <c:v>36.55</c:v>
                </c:pt>
                <c:pt idx="733">
                  <c:v>36.6</c:v>
                </c:pt>
                <c:pt idx="734">
                  <c:v>36.65</c:v>
                </c:pt>
                <c:pt idx="735">
                  <c:v>36.7</c:v>
                </c:pt>
                <c:pt idx="736">
                  <c:v>36.75</c:v>
                </c:pt>
                <c:pt idx="737">
                  <c:v>36.8</c:v>
                </c:pt>
                <c:pt idx="738">
                  <c:v>36.85</c:v>
                </c:pt>
                <c:pt idx="739">
                  <c:v>36.9</c:v>
                </c:pt>
                <c:pt idx="740">
                  <c:v>36.95</c:v>
                </c:pt>
                <c:pt idx="741">
                  <c:v>37.0</c:v>
                </c:pt>
                <c:pt idx="742">
                  <c:v>37.05</c:v>
                </c:pt>
                <c:pt idx="743">
                  <c:v>37.1</c:v>
                </c:pt>
                <c:pt idx="744">
                  <c:v>37.15</c:v>
                </c:pt>
                <c:pt idx="745">
                  <c:v>37.2</c:v>
                </c:pt>
                <c:pt idx="746">
                  <c:v>37.25</c:v>
                </c:pt>
                <c:pt idx="747">
                  <c:v>37.3</c:v>
                </c:pt>
                <c:pt idx="748">
                  <c:v>37.35</c:v>
                </c:pt>
                <c:pt idx="749">
                  <c:v>37.4</c:v>
                </c:pt>
                <c:pt idx="750">
                  <c:v>37.45</c:v>
                </c:pt>
                <c:pt idx="751">
                  <c:v>37.5</c:v>
                </c:pt>
                <c:pt idx="752">
                  <c:v>37.55</c:v>
                </c:pt>
                <c:pt idx="753">
                  <c:v>37.6</c:v>
                </c:pt>
                <c:pt idx="754">
                  <c:v>37.65</c:v>
                </c:pt>
                <c:pt idx="755">
                  <c:v>37.7</c:v>
                </c:pt>
                <c:pt idx="756">
                  <c:v>37.75</c:v>
                </c:pt>
                <c:pt idx="757">
                  <c:v>37.8</c:v>
                </c:pt>
                <c:pt idx="758">
                  <c:v>37.85</c:v>
                </c:pt>
                <c:pt idx="759">
                  <c:v>37.9</c:v>
                </c:pt>
                <c:pt idx="760">
                  <c:v>37.95</c:v>
                </c:pt>
                <c:pt idx="761">
                  <c:v>38.0</c:v>
                </c:pt>
                <c:pt idx="762">
                  <c:v>38.05</c:v>
                </c:pt>
                <c:pt idx="763">
                  <c:v>38.1</c:v>
                </c:pt>
                <c:pt idx="764">
                  <c:v>38.15</c:v>
                </c:pt>
                <c:pt idx="765">
                  <c:v>38.2</c:v>
                </c:pt>
                <c:pt idx="766">
                  <c:v>38.25</c:v>
                </c:pt>
                <c:pt idx="767">
                  <c:v>38.3</c:v>
                </c:pt>
                <c:pt idx="768">
                  <c:v>38.35</c:v>
                </c:pt>
                <c:pt idx="769">
                  <c:v>38.4</c:v>
                </c:pt>
                <c:pt idx="770">
                  <c:v>38.45</c:v>
                </c:pt>
                <c:pt idx="771">
                  <c:v>38.5</c:v>
                </c:pt>
                <c:pt idx="772">
                  <c:v>38.55</c:v>
                </c:pt>
                <c:pt idx="773">
                  <c:v>38.6</c:v>
                </c:pt>
                <c:pt idx="774">
                  <c:v>38.65</c:v>
                </c:pt>
                <c:pt idx="775">
                  <c:v>38.7</c:v>
                </c:pt>
                <c:pt idx="776">
                  <c:v>38.75</c:v>
                </c:pt>
                <c:pt idx="777">
                  <c:v>38.8</c:v>
                </c:pt>
                <c:pt idx="778">
                  <c:v>38.85</c:v>
                </c:pt>
                <c:pt idx="779">
                  <c:v>38.9</c:v>
                </c:pt>
                <c:pt idx="780">
                  <c:v>38.95</c:v>
                </c:pt>
                <c:pt idx="781">
                  <c:v>39.0</c:v>
                </c:pt>
                <c:pt idx="782">
                  <c:v>39.05</c:v>
                </c:pt>
                <c:pt idx="783">
                  <c:v>39.1</c:v>
                </c:pt>
                <c:pt idx="784">
                  <c:v>39.15</c:v>
                </c:pt>
                <c:pt idx="785">
                  <c:v>39.2</c:v>
                </c:pt>
                <c:pt idx="786">
                  <c:v>39.25</c:v>
                </c:pt>
                <c:pt idx="787">
                  <c:v>39.3</c:v>
                </c:pt>
                <c:pt idx="788">
                  <c:v>39.35</c:v>
                </c:pt>
                <c:pt idx="789">
                  <c:v>39.4</c:v>
                </c:pt>
                <c:pt idx="790">
                  <c:v>39.45</c:v>
                </c:pt>
                <c:pt idx="791">
                  <c:v>39.5</c:v>
                </c:pt>
                <c:pt idx="792">
                  <c:v>39.55</c:v>
                </c:pt>
                <c:pt idx="793">
                  <c:v>39.6</c:v>
                </c:pt>
                <c:pt idx="794">
                  <c:v>39.65</c:v>
                </c:pt>
                <c:pt idx="795">
                  <c:v>39.7</c:v>
                </c:pt>
                <c:pt idx="796">
                  <c:v>39.75</c:v>
                </c:pt>
                <c:pt idx="797">
                  <c:v>39.8</c:v>
                </c:pt>
                <c:pt idx="798">
                  <c:v>39.85</c:v>
                </c:pt>
                <c:pt idx="799">
                  <c:v>39.9</c:v>
                </c:pt>
                <c:pt idx="800">
                  <c:v>39.95</c:v>
                </c:pt>
                <c:pt idx="801">
                  <c:v>40.0</c:v>
                </c:pt>
                <c:pt idx="802">
                  <c:v>40.05</c:v>
                </c:pt>
                <c:pt idx="803">
                  <c:v>40.1</c:v>
                </c:pt>
                <c:pt idx="804">
                  <c:v>40.15</c:v>
                </c:pt>
                <c:pt idx="805">
                  <c:v>40.2</c:v>
                </c:pt>
                <c:pt idx="806">
                  <c:v>40.25</c:v>
                </c:pt>
                <c:pt idx="807">
                  <c:v>40.3</c:v>
                </c:pt>
                <c:pt idx="808">
                  <c:v>40.35</c:v>
                </c:pt>
                <c:pt idx="809">
                  <c:v>40.4</c:v>
                </c:pt>
                <c:pt idx="810">
                  <c:v>40.45</c:v>
                </c:pt>
                <c:pt idx="811">
                  <c:v>40.5</c:v>
                </c:pt>
                <c:pt idx="812">
                  <c:v>40.55</c:v>
                </c:pt>
                <c:pt idx="813">
                  <c:v>40.6</c:v>
                </c:pt>
                <c:pt idx="814">
                  <c:v>40.65</c:v>
                </c:pt>
                <c:pt idx="815">
                  <c:v>40.7</c:v>
                </c:pt>
                <c:pt idx="816">
                  <c:v>40.75</c:v>
                </c:pt>
                <c:pt idx="817">
                  <c:v>40.8</c:v>
                </c:pt>
                <c:pt idx="818">
                  <c:v>40.85</c:v>
                </c:pt>
                <c:pt idx="819">
                  <c:v>40.9</c:v>
                </c:pt>
                <c:pt idx="820">
                  <c:v>40.95</c:v>
                </c:pt>
                <c:pt idx="821">
                  <c:v>41.0</c:v>
                </c:pt>
                <c:pt idx="822">
                  <c:v>41.05</c:v>
                </c:pt>
                <c:pt idx="823">
                  <c:v>41.1</c:v>
                </c:pt>
                <c:pt idx="824">
                  <c:v>41.15</c:v>
                </c:pt>
                <c:pt idx="825">
                  <c:v>41.2</c:v>
                </c:pt>
                <c:pt idx="826">
                  <c:v>41.25</c:v>
                </c:pt>
                <c:pt idx="827">
                  <c:v>41.3</c:v>
                </c:pt>
                <c:pt idx="828">
                  <c:v>41.35</c:v>
                </c:pt>
                <c:pt idx="829">
                  <c:v>41.4</c:v>
                </c:pt>
                <c:pt idx="830">
                  <c:v>41.45</c:v>
                </c:pt>
                <c:pt idx="831">
                  <c:v>41.5</c:v>
                </c:pt>
                <c:pt idx="832">
                  <c:v>41.55</c:v>
                </c:pt>
                <c:pt idx="833">
                  <c:v>41.6</c:v>
                </c:pt>
                <c:pt idx="834">
                  <c:v>41.65</c:v>
                </c:pt>
                <c:pt idx="835">
                  <c:v>41.7</c:v>
                </c:pt>
                <c:pt idx="836">
                  <c:v>41.75</c:v>
                </c:pt>
                <c:pt idx="837">
                  <c:v>41.8</c:v>
                </c:pt>
                <c:pt idx="838">
                  <c:v>41.85</c:v>
                </c:pt>
                <c:pt idx="839">
                  <c:v>41.9</c:v>
                </c:pt>
                <c:pt idx="840">
                  <c:v>41.95</c:v>
                </c:pt>
                <c:pt idx="841">
                  <c:v>42.0</c:v>
                </c:pt>
                <c:pt idx="842">
                  <c:v>42.05</c:v>
                </c:pt>
                <c:pt idx="843">
                  <c:v>42.1</c:v>
                </c:pt>
                <c:pt idx="844">
                  <c:v>42.15</c:v>
                </c:pt>
                <c:pt idx="845">
                  <c:v>42.2</c:v>
                </c:pt>
                <c:pt idx="846">
                  <c:v>42.25</c:v>
                </c:pt>
                <c:pt idx="847">
                  <c:v>42.3</c:v>
                </c:pt>
                <c:pt idx="848">
                  <c:v>42.35</c:v>
                </c:pt>
                <c:pt idx="849">
                  <c:v>42.4</c:v>
                </c:pt>
                <c:pt idx="850">
                  <c:v>42.45</c:v>
                </c:pt>
                <c:pt idx="851">
                  <c:v>42.5</c:v>
                </c:pt>
                <c:pt idx="852">
                  <c:v>42.55</c:v>
                </c:pt>
                <c:pt idx="853">
                  <c:v>42.6</c:v>
                </c:pt>
                <c:pt idx="854">
                  <c:v>42.65</c:v>
                </c:pt>
                <c:pt idx="855">
                  <c:v>42.7</c:v>
                </c:pt>
                <c:pt idx="856">
                  <c:v>42.75</c:v>
                </c:pt>
                <c:pt idx="857">
                  <c:v>42.8</c:v>
                </c:pt>
                <c:pt idx="858">
                  <c:v>42.85</c:v>
                </c:pt>
                <c:pt idx="859">
                  <c:v>42.9</c:v>
                </c:pt>
                <c:pt idx="860">
                  <c:v>42.95</c:v>
                </c:pt>
                <c:pt idx="861">
                  <c:v>43.0</c:v>
                </c:pt>
                <c:pt idx="862">
                  <c:v>43.05</c:v>
                </c:pt>
                <c:pt idx="863">
                  <c:v>43.1</c:v>
                </c:pt>
                <c:pt idx="864">
                  <c:v>43.15</c:v>
                </c:pt>
                <c:pt idx="865">
                  <c:v>43.2</c:v>
                </c:pt>
                <c:pt idx="866">
                  <c:v>43.25</c:v>
                </c:pt>
                <c:pt idx="867">
                  <c:v>43.3</c:v>
                </c:pt>
                <c:pt idx="868">
                  <c:v>43.35</c:v>
                </c:pt>
                <c:pt idx="869">
                  <c:v>43.4</c:v>
                </c:pt>
                <c:pt idx="870">
                  <c:v>43.45</c:v>
                </c:pt>
                <c:pt idx="871">
                  <c:v>43.5</c:v>
                </c:pt>
                <c:pt idx="872">
                  <c:v>43.55</c:v>
                </c:pt>
                <c:pt idx="873">
                  <c:v>43.6</c:v>
                </c:pt>
                <c:pt idx="874">
                  <c:v>43.65</c:v>
                </c:pt>
                <c:pt idx="875">
                  <c:v>43.7</c:v>
                </c:pt>
                <c:pt idx="876">
                  <c:v>43.75</c:v>
                </c:pt>
                <c:pt idx="877">
                  <c:v>43.8</c:v>
                </c:pt>
                <c:pt idx="878">
                  <c:v>43.85</c:v>
                </c:pt>
                <c:pt idx="879">
                  <c:v>43.9</c:v>
                </c:pt>
                <c:pt idx="880">
                  <c:v>43.95</c:v>
                </c:pt>
                <c:pt idx="881">
                  <c:v>44.0</c:v>
                </c:pt>
                <c:pt idx="882">
                  <c:v>44.05</c:v>
                </c:pt>
                <c:pt idx="883">
                  <c:v>44.1</c:v>
                </c:pt>
                <c:pt idx="884">
                  <c:v>44.15</c:v>
                </c:pt>
                <c:pt idx="885">
                  <c:v>44.2</c:v>
                </c:pt>
                <c:pt idx="886">
                  <c:v>44.25</c:v>
                </c:pt>
                <c:pt idx="887">
                  <c:v>44.3</c:v>
                </c:pt>
                <c:pt idx="888">
                  <c:v>44.35</c:v>
                </c:pt>
                <c:pt idx="889">
                  <c:v>44.4</c:v>
                </c:pt>
                <c:pt idx="890">
                  <c:v>44.45</c:v>
                </c:pt>
                <c:pt idx="891">
                  <c:v>44.5</c:v>
                </c:pt>
                <c:pt idx="892">
                  <c:v>44.55</c:v>
                </c:pt>
                <c:pt idx="893">
                  <c:v>44.6</c:v>
                </c:pt>
                <c:pt idx="894">
                  <c:v>44.65</c:v>
                </c:pt>
                <c:pt idx="895">
                  <c:v>44.7</c:v>
                </c:pt>
                <c:pt idx="896">
                  <c:v>44.75</c:v>
                </c:pt>
                <c:pt idx="897">
                  <c:v>44.8</c:v>
                </c:pt>
                <c:pt idx="898">
                  <c:v>44.85</c:v>
                </c:pt>
                <c:pt idx="899">
                  <c:v>44.9</c:v>
                </c:pt>
                <c:pt idx="900">
                  <c:v>44.95</c:v>
                </c:pt>
                <c:pt idx="901">
                  <c:v>45.0</c:v>
                </c:pt>
                <c:pt idx="902">
                  <c:v>45.05</c:v>
                </c:pt>
                <c:pt idx="903">
                  <c:v>45.1</c:v>
                </c:pt>
                <c:pt idx="904">
                  <c:v>45.15</c:v>
                </c:pt>
                <c:pt idx="905">
                  <c:v>45.2</c:v>
                </c:pt>
                <c:pt idx="906">
                  <c:v>45.25</c:v>
                </c:pt>
                <c:pt idx="907">
                  <c:v>45.3</c:v>
                </c:pt>
                <c:pt idx="908">
                  <c:v>45.35</c:v>
                </c:pt>
                <c:pt idx="909">
                  <c:v>45.4</c:v>
                </c:pt>
                <c:pt idx="910">
                  <c:v>45.45</c:v>
                </c:pt>
                <c:pt idx="911">
                  <c:v>45.5</c:v>
                </c:pt>
                <c:pt idx="912">
                  <c:v>45.55</c:v>
                </c:pt>
                <c:pt idx="913">
                  <c:v>45.6</c:v>
                </c:pt>
                <c:pt idx="914">
                  <c:v>45.65</c:v>
                </c:pt>
                <c:pt idx="915">
                  <c:v>45.7</c:v>
                </c:pt>
                <c:pt idx="916">
                  <c:v>45.75</c:v>
                </c:pt>
                <c:pt idx="917">
                  <c:v>45.8</c:v>
                </c:pt>
                <c:pt idx="918">
                  <c:v>45.85</c:v>
                </c:pt>
                <c:pt idx="919">
                  <c:v>45.9</c:v>
                </c:pt>
                <c:pt idx="920">
                  <c:v>45.95</c:v>
                </c:pt>
                <c:pt idx="921">
                  <c:v>46.0</c:v>
                </c:pt>
                <c:pt idx="922">
                  <c:v>46.05</c:v>
                </c:pt>
                <c:pt idx="923">
                  <c:v>46.1</c:v>
                </c:pt>
                <c:pt idx="924">
                  <c:v>46.15</c:v>
                </c:pt>
                <c:pt idx="925">
                  <c:v>46.2</c:v>
                </c:pt>
                <c:pt idx="926">
                  <c:v>46.25</c:v>
                </c:pt>
                <c:pt idx="927">
                  <c:v>46.3</c:v>
                </c:pt>
                <c:pt idx="928">
                  <c:v>46.35</c:v>
                </c:pt>
                <c:pt idx="929">
                  <c:v>46.4</c:v>
                </c:pt>
                <c:pt idx="930">
                  <c:v>46.45</c:v>
                </c:pt>
                <c:pt idx="931">
                  <c:v>46.5</c:v>
                </c:pt>
                <c:pt idx="932">
                  <c:v>46.55</c:v>
                </c:pt>
                <c:pt idx="933">
                  <c:v>46.6</c:v>
                </c:pt>
                <c:pt idx="934">
                  <c:v>46.65</c:v>
                </c:pt>
                <c:pt idx="935">
                  <c:v>46.7</c:v>
                </c:pt>
                <c:pt idx="936">
                  <c:v>46.75</c:v>
                </c:pt>
                <c:pt idx="937">
                  <c:v>46.8</c:v>
                </c:pt>
                <c:pt idx="938">
                  <c:v>46.85</c:v>
                </c:pt>
                <c:pt idx="939">
                  <c:v>46.9</c:v>
                </c:pt>
                <c:pt idx="940">
                  <c:v>46.95</c:v>
                </c:pt>
                <c:pt idx="941">
                  <c:v>47.0</c:v>
                </c:pt>
                <c:pt idx="942">
                  <c:v>47.05</c:v>
                </c:pt>
                <c:pt idx="943">
                  <c:v>47.1</c:v>
                </c:pt>
                <c:pt idx="944">
                  <c:v>47.15</c:v>
                </c:pt>
                <c:pt idx="945">
                  <c:v>47.2</c:v>
                </c:pt>
                <c:pt idx="946">
                  <c:v>47.25</c:v>
                </c:pt>
                <c:pt idx="947">
                  <c:v>47.3</c:v>
                </c:pt>
                <c:pt idx="948">
                  <c:v>47.35</c:v>
                </c:pt>
                <c:pt idx="949">
                  <c:v>47.4</c:v>
                </c:pt>
                <c:pt idx="950">
                  <c:v>47.45</c:v>
                </c:pt>
                <c:pt idx="951">
                  <c:v>47.5</c:v>
                </c:pt>
                <c:pt idx="952">
                  <c:v>47.55</c:v>
                </c:pt>
                <c:pt idx="953">
                  <c:v>47.6</c:v>
                </c:pt>
                <c:pt idx="954">
                  <c:v>47.65</c:v>
                </c:pt>
                <c:pt idx="955">
                  <c:v>47.7</c:v>
                </c:pt>
                <c:pt idx="956">
                  <c:v>47.75</c:v>
                </c:pt>
                <c:pt idx="957">
                  <c:v>47.8</c:v>
                </c:pt>
                <c:pt idx="958">
                  <c:v>47.85</c:v>
                </c:pt>
                <c:pt idx="959">
                  <c:v>47.9</c:v>
                </c:pt>
                <c:pt idx="960">
                  <c:v>47.95</c:v>
                </c:pt>
                <c:pt idx="961">
                  <c:v>48.0</c:v>
                </c:pt>
              </c:numCache>
            </c:numRef>
          </c:xVal>
          <c:yVal>
            <c:numRef>
              <c:f>Sheet1!$AE$2:$AE$963</c:f>
              <c:numCache>
                <c:formatCode>General</c:formatCode>
                <c:ptCount val="962"/>
                <c:pt idx="1">
                  <c:v>0.265</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0.265</c:v>
                </c:pt>
              </c:numCache>
            </c:numRef>
          </c:yVal>
          <c:smooth val="1"/>
        </c:ser>
        <c:ser>
          <c:idx val="3"/>
          <c:order val="1"/>
          <c:tx>
            <c:strRef>
              <c:f>Sheet1!$AH$1</c:f>
              <c:strCache>
                <c:ptCount val="1"/>
                <c:pt idx="0">
                  <c:v>Condor GPS</c:v>
                </c:pt>
              </c:strCache>
            </c:strRef>
          </c:tx>
          <c:spPr>
            <a:ln w="12700">
              <a:solidFill>
                <a:srgbClr val="FF0000"/>
              </a:solidFill>
            </a:ln>
          </c:spPr>
          <c:marker>
            <c:symbol val="none"/>
          </c:marker>
          <c:xVal>
            <c:numRef>
              <c:f>Sheet1!$AD$2:$AD$963</c:f>
              <c:numCache>
                <c:formatCode>0.00</c:formatCode>
                <c:ptCount val="96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pt idx="42">
                  <c:v>2.05</c:v>
                </c:pt>
                <c:pt idx="43">
                  <c:v>2.1</c:v>
                </c:pt>
                <c:pt idx="44">
                  <c:v>2.15</c:v>
                </c:pt>
                <c:pt idx="45">
                  <c:v>2.2</c:v>
                </c:pt>
                <c:pt idx="46">
                  <c:v>2.25</c:v>
                </c:pt>
                <c:pt idx="47">
                  <c:v>2.3</c:v>
                </c:pt>
                <c:pt idx="48">
                  <c:v>2.349999999999999</c:v>
                </c:pt>
                <c:pt idx="49">
                  <c:v>2.4</c:v>
                </c:pt>
                <c:pt idx="50">
                  <c:v>2.45</c:v>
                </c:pt>
                <c:pt idx="51">
                  <c:v>2.5</c:v>
                </c:pt>
                <c:pt idx="52">
                  <c:v>2.55</c:v>
                </c:pt>
                <c:pt idx="53">
                  <c:v>2.6</c:v>
                </c:pt>
                <c:pt idx="54">
                  <c:v>2.65</c:v>
                </c:pt>
                <c:pt idx="55">
                  <c:v>2.7</c:v>
                </c:pt>
                <c:pt idx="56">
                  <c:v>2.75</c:v>
                </c:pt>
                <c:pt idx="57">
                  <c:v>2.8</c:v>
                </c:pt>
                <c:pt idx="58">
                  <c:v>2.849999999999999</c:v>
                </c:pt>
                <c:pt idx="59">
                  <c:v>2.9</c:v>
                </c:pt>
                <c:pt idx="60">
                  <c:v>2.95</c:v>
                </c:pt>
                <c:pt idx="61">
                  <c:v>3.0</c:v>
                </c:pt>
                <c:pt idx="62">
                  <c:v>3.05</c:v>
                </c:pt>
                <c:pt idx="63">
                  <c:v>3.1</c:v>
                </c:pt>
                <c:pt idx="64">
                  <c:v>3.15</c:v>
                </c:pt>
                <c:pt idx="65">
                  <c:v>3.2</c:v>
                </c:pt>
                <c:pt idx="66">
                  <c:v>3.25</c:v>
                </c:pt>
                <c:pt idx="67">
                  <c:v>3.3</c:v>
                </c:pt>
                <c:pt idx="68">
                  <c:v>3.349999999999999</c:v>
                </c:pt>
                <c:pt idx="69">
                  <c:v>3.4</c:v>
                </c:pt>
                <c:pt idx="70">
                  <c:v>3.45</c:v>
                </c:pt>
                <c:pt idx="71">
                  <c:v>3.5</c:v>
                </c:pt>
                <c:pt idx="72">
                  <c:v>3.55</c:v>
                </c:pt>
                <c:pt idx="73">
                  <c:v>3.6</c:v>
                </c:pt>
                <c:pt idx="74">
                  <c:v>3.65</c:v>
                </c:pt>
                <c:pt idx="75">
                  <c:v>3.7</c:v>
                </c:pt>
                <c:pt idx="76">
                  <c:v>3.75</c:v>
                </c:pt>
                <c:pt idx="77">
                  <c:v>3.8</c:v>
                </c:pt>
                <c:pt idx="78">
                  <c:v>3.849999999999999</c:v>
                </c:pt>
                <c:pt idx="79">
                  <c:v>3.9</c:v>
                </c:pt>
                <c:pt idx="80">
                  <c:v>3.95</c:v>
                </c:pt>
                <c:pt idx="81">
                  <c:v>4.0</c:v>
                </c:pt>
                <c:pt idx="82">
                  <c:v>4.05</c:v>
                </c:pt>
                <c:pt idx="83">
                  <c:v>4.1</c:v>
                </c:pt>
                <c:pt idx="84">
                  <c:v>4.149999999999999</c:v>
                </c:pt>
                <c:pt idx="85">
                  <c:v>4.2</c:v>
                </c:pt>
                <c:pt idx="86">
                  <c:v>4.25</c:v>
                </c:pt>
                <c:pt idx="87">
                  <c:v>4.3</c:v>
                </c:pt>
                <c:pt idx="88">
                  <c:v>4.35</c:v>
                </c:pt>
                <c:pt idx="89">
                  <c:v>4.4</c:v>
                </c:pt>
                <c:pt idx="90">
                  <c:v>4.45</c:v>
                </c:pt>
                <c:pt idx="91">
                  <c:v>4.5</c:v>
                </c:pt>
                <c:pt idx="92">
                  <c:v>4.55</c:v>
                </c:pt>
                <c:pt idx="93">
                  <c:v>4.6</c:v>
                </c:pt>
                <c:pt idx="94">
                  <c:v>4.649999999999998</c:v>
                </c:pt>
                <c:pt idx="95">
                  <c:v>4.7</c:v>
                </c:pt>
                <c:pt idx="96">
                  <c:v>4.75</c:v>
                </c:pt>
                <c:pt idx="97">
                  <c:v>4.8</c:v>
                </c:pt>
                <c:pt idx="98">
                  <c:v>4.85</c:v>
                </c:pt>
                <c:pt idx="99">
                  <c:v>4.9</c:v>
                </c:pt>
                <c:pt idx="100">
                  <c:v>4.95</c:v>
                </c:pt>
                <c:pt idx="101">
                  <c:v>5.0</c:v>
                </c:pt>
                <c:pt idx="102">
                  <c:v>5.05</c:v>
                </c:pt>
                <c:pt idx="103">
                  <c:v>5.1</c:v>
                </c:pt>
                <c:pt idx="104">
                  <c:v>5.149999999999999</c:v>
                </c:pt>
                <c:pt idx="105">
                  <c:v>5.2</c:v>
                </c:pt>
                <c:pt idx="106">
                  <c:v>5.25</c:v>
                </c:pt>
                <c:pt idx="107">
                  <c:v>5.3</c:v>
                </c:pt>
                <c:pt idx="108">
                  <c:v>5.35</c:v>
                </c:pt>
                <c:pt idx="109">
                  <c:v>5.4</c:v>
                </c:pt>
                <c:pt idx="110">
                  <c:v>5.45</c:v>
                </c:pt>
                <c:pt idx="111">
                  <c:v>5.5</c:v>
                </c:pt>
                <c:pt idx="112">
                  <c:v>5.55</c:v>
                </c:pt>
                <c:pt idx="113">
                  <c:v>5.6</c:v>
                </c:pt>
                <c:pt idx="114">
                  <c:v>5.649999999999998</c:v>
                </c:pt>
                <c:pt idx="115">
                  <c:v>5.7</c:v>
                </c:pt>
                <c:pt idx="116">
                  <c:v>5.75</c:v>
                </c:pt>
                <c:pt idx="117">
                  <c:v>5.8</c:v>
                </c:pt>
                <c:pt idx="118">
                  <c:v>5.85</c:v>
                </c:pt>
                <c:pt idx="119">
                  <c:v>5.9</c:v>
                </c:pt>
                <c:pt idx="120">
                  <c:v>5.95</c:v>
                </c:pt>
                <c:pt idx="121">
                  <c:v>6.0</c:v>
                </c:pt>
                <c:pt idx="122">
                  <c:v>6.05</c:v>
                </c:pt>
                <c:pt idx="123">
                  <c:v>6.1</c:v>
                </c:pt>
                <c:pt idx="124">
                  <c:v>6.149999999999999</c:v>
                </c:pt>
                <c:pt idx="125">
                  <c:v>6.2</c:v>
                </c:pt>
                <c:pt idx="126">
                  <c:v>6.25</c:v>
                </c:pt>
                <c:pt idx="127">
                  <c:v>6.3</c:v>
                </c:pt>
                <c:pt idx="128">
                  <c:v>6.35</c:v>
                </c:pt>
                <c:pt idx="129">
                  <c:v>6.4</c:v>
                </c:pt>
                <c:pt idx="130">
                  <c:v>6.45</c:v>
                </c:pt>
                <c:pt idx="131">
                  <c:v>6.5</c:v>
                </c:pt>
                <c:pt idx="132">
                  <c:v>6.55</c:v>
                </c:pt>
                <c:pt idx="133">
                  <c:v>6.6</c:v>
                </c:pt>
                <c:pt idx="134">
                  <c:v>6.649999999999998</c:v>
                </c:pt>
                <c:pt idx="135">
                  <c:v>6.7</c:v>
                </c:pt>
                <c:pt idx="136">
                  <c:v>6.75</c:v>
                </c:pt>
                <c:pt idx="137">
                  <c:v>6.8</c:v>
                </c:pt>
                <c:pt idx="138">
                  <c:v>6.85</c:v>
                </c:pt>
                <c:pt idx="139">
                  <c:v>6.9</c:v>
                </c:pt>
                <c:pt idx="140">
                  <c:v>6.95</c:v>
                </c:pt>
                <c:pt idx="141">
                  <c:v>7.0</c:v>
                </c:pt>
                <c:pt idx="142">
                  <c:v>7.05</c:v>
                </c:pt>
                <c:pt idx="143">
                  <c:v>7.1</c:v>
                </c:pt>
                <c:pt idx="144">
                  <c:v>7.149999999999999</c:v>
                </c:pt>
                <c:pt idx="145">
                  <c:v>7.2</c:v>
                </c:pt>
                <c:pt idx="146">
                  <c:v>7.25</c:v>
                </c:pt>
                <c:pt idx="147">
                  <c:v>7.3</c:v>
                </c:pt>
                <c:pt idx="148">
                  <c:v>7.35</c:v>
                </c:pt>
                <c:pt idx="149">
                  <c:v>7.4</c:v>
                </c:pt>
                <c:pt idx="150">
                  <c:v>7.45</c:v>
                </c:pt>
                <c:pt idx="151">
                  <c:v>7.5</c:v>
                </c:pt>
                <c:pt idx="152">
                  <c:v>7.55</c:v>
                </c:pt>
                <c:pt idx="153">
                  <c:v>7.6</c:v>
                </c:pt>
                <c:pt idx="154">
                  <c:v>7.649999999999998</c:v>
                </c:pt>
                <c:pt idx="155">
                  <c:v>7.7</c:v>
                </c:pt>
                <c:pt idx="156">
                  <c:v>7.75</c:v>
                </c:pt>
                <c:pt idx="157">
                  <c:v>7.8</c:v>
                </c:pt>
                <c:pt idx="158">
                  <c:v>7.85</c:v>
                </c:pt>
                <c:pt idx="159">
                  <c:v>7.9</c:v>
                </c:pt>
                <c:pt idx="160">
                  <c:v>7.95</c:v>
                </c:pt>
                <c:pt idx="161">
                  <c:v>8.0</c:v>
                </c:pt>
                <c:pt idx="162">
                  <c:v>8.05</c:v>
                </c:pt>
                <c:pt idx="163">
                  <c:v>8.1</c:v>
                </c:pt>
                <c:pt idx="164">
                  <c:v>8.15</c:v>
                </c:pt>
                <c:pt idx="165">
                  <c:v>8.200000000000001</c:v>
                </c:pt>
                <c:pt idx="166">
                  <c:v>8.25</c:v>
                </c:pt>
                <c:pt idx="167">
                  <c:v>8.3</c:v>
                </c:pt>
                <c:pt idx="168">
                  <c:v>8.350000000000006</c:v>
                </c:pt>
                <c:pt idx="169">
                  <c:v>8.4</c:v>
                </c:pt>
                <c:pt idx="170">
                  <c:v>8.450000000000002</c:v>
                </c:pt>
                <c:pt idx="171">
                  <c:v>8.5</c:v>
                </c:pt>
                <c:pt idx="172">
                  <c:v>8.55</c:v>
                </c:pt>
                <c:pt idx="173">
                  <c:v>8.6</c:v>
                </c:pt>
                <c:pt idx="174">
                  <c:v>8.65</c:v>
                </c:pt>
                <c:pt idx="175">
                  <c:v>8.700000000000001</c:v>
                </c:pt>
                <c:pt idx="176">
                  <c:v>8.75</c:v>
                </c:pt>
                <c:pt idx="177">
                  <c:v>8.8</c:v>
                </c:pt>
                <c:pt idx="178">
                  <c:v>8.850000000000006</c:v>
                </c:pt>
                <c:pt idx="179">
                  <c:v>8.9</c:v>
                </c:pt>
                <c:pt idx="180">
                  <c:v>8.950000000000002</c:v>
                </c:pt>
                <c:pt idx="181">
                  <c:v>9.0</c:v>
                </c:pt>
                <c:pt idx="182">
                  <c:v>9.05</c:v>
                </c:pt>
                <c:pt idx="183">
                  <c:v>9.1</c:v>
                </c:pt>
                <c:pt idx="184">
                  <c:v>9.15</c:v>
                </c:pt>
                <c:pt idx="185">
                  <c:v>9.200000000000001</c:v>
                </c:pt>
                <c:pt idx="186">
                  <c:v>9.25</c:v>
                </c:pt>
                <c:pt idx="187">
                  <c:v>9.3</c:v>
                </c:pt>
                <c:pt idx="188">
                  <c:v>9.350000000000006</c:v>
                </c:pt>
                <c:pt idx="189">
                  <c:v>9.4</c:v>
                </c:pt>
                <c:pt idx="190">
                  <c:v>9.450000000000002</c:v>
                </c:pt>
                <c:pt idx="191">
                  <c:v>9.5</c:v>
                </c:pt>
                <c:pt idx="192">
                  <c:v>9.55</c:v>
                </c:pt>
                <c:pt idx="193">
                  <c:v>9.6</c:v>
                </c:pt>
                <c:pt idx="194">
                  <c:v>9.65</c:v>
                </c:pt>
                <c:pt idx="195">
                  <c:v>9.700000000000001</c:v>
                </c:pt>
                <c:pt idx="196">
                  <c:v>9.75</c:v>
                </c:pt>
                <c:pt idx="197">
                  <c:v>9.8</c:v>
                </c:pt>
                <c:pt idx="198">
                  <c:v>9.850000000000006</c:v>
                </c:pt>
                <c:pt idx="199">
                  <c:v>9.9</c:v>
                </c:pt>
                <c:pt idx="200">
                  <c:v>9.950000000000002</c:v>
                </c:pt>
                <c:pt idx="201">
                  <c:v>10.0</c:v>
                </c:pt>
                <c:pt idx="202">
                  <c:v>10.05</c:v>
                </c:pt>
                <c:pt idx="203">
                  <c:v>10.1</c:v>
                </c:pt>
                <c:pt idx="204">
                  <c:v>10.15</c:v>
                </c:pt>
                <c:pt idx="205">
                  <c:v>10.2</c:v>
                </c:pt>
                <c:pt idx="206">
                  <c:v>10.25</c:v>
                </c:pt>
                <c:pt idx="207">
                  <c:v>10.3</c:v>
                </c:pt>
                <c:pt idx="208">
                  <c:v>10.35</c:v>
                </c:pt>
                <c:pt idx="209">
                  <c:v>10.4</c:v>
                </c:pt>
                <c:pt idx="210">
                  <c:v>10.45</c:v>
                </c:pt>
                <c:pt idx="211">
                  <c:v>10.5</c:v>
                </c:pt>
                <c:pt idx="212">
                  <c:v>10.55</c:v>
                </c:pt>
                <c:pt idx="213">
                  <c:v>10.6</c:v>
                </c:pt>
                <c:pt idx="214">
                  <c:v>10.65</c:v>
                </c:pt>
                <c:pt idx="215">
                  <c:v>10.7</c:v>
                </c:pt>
                <c:pt idx="216">
                  <c:v>10.75</c:v>
                </c:pt>
                <c:pt idx="217">
                  <c:v>10.8</c:v>
                </c:pt>
                <c:pt idx="218">
                  <c:v>10.85</c:v>
                </c:pt>
                <c:pt idx="219">
                  <c:v>10.9</c:v>
                </c:pt>
                <c:pt idx="220">
                  <c:v>10.95</c:v>
                </c:pt>
                <c:pt idx="221">
                  <c:v>11.0</c:v>
                </c:pt>
                <c:pt idx="222">
                  <c:v>11.05</c:v>
                </c:pt>
                <c:pt idx="223">
                  <c:v>11.1</c:v>
                </c:pt>
                <c:pt idx="224">
                  <c:v>11.15</c:v>
                </c:pt>
                <c:pt idx="225">
                  <c:v>11.2</c:v>
                </c:pt>
                <c:pt idx="226">
                  <c:v>11.25</c:v>
                </c:pt>
                <c:pt idx="227">
                  <c:v>11.3</c:v>
                </c:pt>
                <c:pt idx="228">
                  <c:v>11.35</c:v>
                </c:pt>
                <c:pt idx="229">
                  <c:v>11.4</c:v>
                </c:pt>
                <c:pt idx="230">
                  <c:v>11.45</c:v>
                </c:pt>
                <c:pt idx="231">
                  <c:v>11.5</c:v>
                </c:pt>
                <c:pt idx="232">
                  <c:v>11.55</c:v>
                </c:pt>
                <c:pt idx="233">
                  <c:v>11.6</c:v>
                </c:pt>
                <c:pt idx="234">
                  <c:v>11.65</c:v>
                </c:pt>
                <c:pt idx="235">
                  <c:v>11.7</c:v>
                </c:pt>
                <c:pt idx="236">
                  <c:v>11.75</c:v>
                </c:pt>
                <c:pt idx="237">
                  <c:v>11.8</c:v>
                </c:pt>
                <c:pt idx="238">
                  <c:v>11.85</c:v>
                </c:pt>
                <c:pt idx="239">
                  <c:v>11.9</c:v>
                </c:pt>
                <c:pt idx="240">
                  <c:v>11.95</c:v>
                </c:pt>
                <c:pt idx="241">
                  <c:v>12.0</c:v>
                </c:pt>
                <c:pt idx="242">
                  <c:v>12.05</c:v>
                </c:pt>
                <c:pt idx="243">
                  <c:v>12.1</c:v>
                </c:pt>
                <c:pt idx="244">
                  <c:v>12.15</c:v>
                </c:pt>
                <c:pt idx="245">
                  <c:v>12.2</c:v>
                </c:pt>
                <c:pt idx="246">
                  <c:v>12.25</c:v>
                </c:pt>
                <c:pt idx="247">
                  <c:v>12.3</c:v>
                </c:pt>
                <c:pt idx="248">
                  <c:v>12.35</c:v>
                </c:pt>
                <c:pt idx="249">
                  <c:v>12.4</c:v>
                </c:pt>
                <c:pt idx="250">
                  <c:v>12.45</c:v>
                </c:pt>
                <c:pt idx="251">
                  <c:v>12.5</c:v>
                </c:pt>
                <c:pt idx="252">
                  <c:v>12.55</c:v>
                </c:pt>
                <c:pt idx="253">
                  <c:v>12.6</c:v>
                </c:pt>
                <c:pt idx="254">
                  <c:v>12.65</c:v>
                </c:pt>
                <c:pt idx="255">
                  <c:v>12.7</c:v>
                </c:pt>
                <c:pt idx="256">
                  <c:v>12.75</c:v>
                </c:pt>
                <c:pt idx="257">
                  <c:v>12.8</c:v>
                </c:pt>
                <c:pt idx="258">
                  <c:v>12.85</c:v>
                </c:pt>
                <c:pt idx="259">
                  <c:v>12.9</c:v>
                </c:pt>
                <c:pt idx="260">
                  <c:v>12.95</c:v>
                </c:pt>
                <c:pt idx="261">
                  <c:v>13.0</c:v>
                </c:pt>
                <c:pt idx="262">
                  <c:v>13.05</c:v>
                </c:pt>
                <c:pt idx="263">
                  <c:v>13.1</c:v>
                </c:pt>
                <c:pt idx="264">
                  <c:v>13.15</c:v>
                </c:pt>
                <c:pt idx="265">
                  <c:v>13.2</c:v>
                </c:pt>
                <c:pt idx="266">
                  <c:v>13.25</c:v>
                </c:pt>
                <c:pt idx="267">
                  <c:v>13.3</c:v>
                </c:pt>
                <c:pt idx="268">
                  <c:v>13.35</c:v>
                </c:pt>
                <c:pt idx="269">
                  <c:v>13.4</c:v>
                </c:pt>
                <c:pt idx="270">
                  <c:v>13.45</c:v>
                </c:pt>
                <c:pt idx="271">
                  <c:v>13.5</c:v>
                </c:pt>
                <c:pt idx="272">
                  <c:v>13.55</c:v>
                </c:pt>
                <c:pt idx="273">
                  <c:v>13.6</c:v>
                </c:pt>
                <c:pt idx="274">
                  <c:v>13.65</c:v>
                </c:pt>
                <c:pt idx="275">
                  <c:v>13.7</c:v>
                </c:pt>
                <c:pt idx="276">
                  <c:v>13.75</c:v>
                </c:pt>
                <c:pt idx="277">
                  <c:v>13.8</c:v>
                </c:pt>
                <c:pt idx="278">
                  <c:v>13.85</c:v>
                </c:pt>
                <c:pt idx="279">
                  <c:v>13.9</c:v>
                </c:pt>
                <c:pt idx="280">
                  <c:v>13.95</c:v>
                </c:pt>
                <c:pt idx="281">
                  <c:v>14.0</c:v>
                </c:pt>
                <c:pt idx="282">
                  <c:v>14.05</c:v>
                </c:pt>
                <c:pt idx="283">
                  <c:v>14.1</c:v>
                </c:pt>
                <c:pt idx="284">
                  <c:v>14.15</c:v>
                </c:pt>
                <c:pt idx="285">
                  <c:v>14.2</c:v>
                </c:pt>
                <c:pt idx="286">
                  <c:v>14.25</c:v>
                </c:pt>
                <c:pt idx="287">
                  <c:v>14.3</c:v>
                </c:pt>
                <c:pt idx="288">
                  <c:v>14.35</c:v>
                </c:pt>
                <c:pt idx="289">
                  <c:v>14.4</c:v>
                </c:pt>
                <c:pt idx="290">
                  <c:v>14.45</c:v>
                </c:pt>
                <c:pt idx="291">
                  <c:v>14.5</c:v>
                </c:pt>
                <c:pt idx="292">
                  <c:v>14.55</c:v>
                </c:pt>
                <c:pt idx="293">
                  <c:v>14.6</c:v>
                </c:pt>
                <c:pt idx="294">
                  <c:v>14.65</c:v>
                </c:pt>
                <c:pt idx="295">
                  <c:v>14.7</c:v>
                </c:pt>
                <c:pt idx="296">
                  <c:v>14.75</c:v>
                </c:pt>
                <c:pt idx="297">
                  <c:v>14.8</c:v>
                </c:pt>
                <c:pt idx="298">
                  <c:v>14.85</c:v>
                </c:pt>
                <c:pt idx="299">
                  <c:v>14.9</c:v>
                </c:pt>
                <c:pt idx="300">
                  <c:v>14.95</c:v>
                </c:pt>
                <c:pt idx="301">
                  <c:v>15.0</c:v>
                </c:pt>
                <c:pt idx="302">
                  <c:v>15.05</c:v>
                </c:pt>
                <c:pt idx="303">
                  <c:v>15.1</c:v>
                </c:pt>
                <c:pt idx="304">
                  <c:v>15.15</c:v>
                </c:pt>
                <c:pt idx="305">
                  <c:v>15.2</c:v>
                </c:pt>
                <c:pt idx="306">
                  <c:v>15.25</c:v>
                </c:pt>
                <c:pt idx="307">
                  <c:v>15.3</c:v>
                </c:pt>
                <c:pt idx="308">
                  <c:v>15.35</c:v>
                </c:pt>
                <c:pt idx="309">
                  <c:v>15.4</c:v>
                </c:pt>
                <c:pt idx="310">
                  <c:v>15.45</c:v>
                </c:pt>
                <c:pt idx="311">
                  <c:v>15.5</c:v>
                </c:pt>
                <c:pt idx="312">
                  <c:v>15.55</c:v>
                </c:pt>
                <c:pt idx="313">
                  <c:v>15.6</c:v>
                </c:pt>
                <c:pt idx="314">
                  <c:v>15.65</c:v>
                </c:pt>
                <c:pt idx="315">
                  <c:v>15.7</c:v>
                </c:pt>
                <c:pt idx="316">
                  <c:v>15.75</c:v>
                </c:pt>
                <c:pt idx="317">
                  <c:v>15.8</c:v>
                </c:pt>
                <c:pt idx="318">
                  <c:v>15.85</c:v>
                </c:pt>
                <c:pt idx="319">
                  <c:v>15.9</c:v>
                </c:pt>
                <c:pt idx="320">
                  <c:v>15.95</c:v>
                </c:pt>
                <c:pt idx="321">
                  <c:v>16.0</c:v>
                </c:pt>
                <c:pt idx="322">
                  <c:v>16.05</c:v>
                </c:pt>
                <c:pt idx="323">
                  <c:v>16.1</c:v>
                </c:pt>
                <c:pt idx="324">
                  <c:v>16.15000000000001</c:v>
                </c:pt>
                <c:pt idx="325">
                  <c:v>16.2</c:v>
                </c:pt>
                <c:pt idx="326">
                  <c:v>16.25</c:v>
                </c:pt>
                <c:pt idx="327">
                  <c:v>16.3</c:v>
                </c:pt>
                <c:pt idx="328">
                  <c:v>16.35</c:v>
                </c:pt>
                <c:pt idx="329">
                  <c:v>16.4</c:v>
                </c:pt>
                <c:pt idx="330">
                  <c:v>16.45</c:v>
                </c:pt>
                <c:pt idx="331">
                  <c:v>16.5</c:v>
                </c:pt>
                <c:pt idx="332">
                  <c:v>16.55</c:v>
                </c:pt>
                <c:pt idx="333">
                  <c:v>16.6</c:v>
                </c:pt>
                <c:pt idx="334">
                  <c:v>16.65000000000001</c:v>
                </c:pt>
                <c:pt idx="335">
                  <c:v>16.7</c:v>
                </c:pt>
                <c:pt idx="336">
                  <c:v>16.75</c:v>
                </c:pt>
                <c:pt idx="337">
                  <c:v>16.8</c:v>
                </c:pt>
                <c:pt idx="338">
                  <c:v>16.85</c:v>
                </c:pt>
                <c:pt idx="339">
                  <c:v>16.9</c:v>
                </c:pt>
                <c:pt idx="340">
                  <c:v>16.95</c:v>
                </c:pt>
                <c:pt idx="341">
                  <c:v>17.0</c:v>
                </c:pt>
                <c:pt idx="342">
                  <c:v>17.05</c:v>
                </c:pt>
                <c:pt idx="343">
                  <c:v>17.1</c:v>
                </c:pt>
                <c:pt idx="344">
                  <c:v>17.15000000000001</c:v>
                </c:pt>
                <c:pt idx="345">
                  <c:v>17.2</c:v>
                </c:pt>
                <c:pt idx="346">
                  <c:v>17.25</c:v>
                </c:pt>
                <c:pt idx="347">
                  <c:v>17.3</c:v>
                </c:pt>
                <c:pt idx="348">
                  <c:v>17.35</c:v>
                </c:pt>
                <c:pt idx="349">
                  <c:v>17.4</c:v>
                </c:pt>
                <c:pt idx="350">
                  <c:v>17.45</c:v>
                </c:pt>
                <c:pt idx="351">
                  <c:v>17.5</c:v>
                </c:pt>
                <c:pt idx="352">
                  <c:v>17.55</c:v>
                </c:pt>
                <c:pt idx="353">
                  <c:v>17.6</c:v>
                </c:pt>
                <c:pt idx="354">
                  <c:v>17.65000000000001</c:v>
                </c:pt>
                <c:pt idx="355">
                  <c:v>17.7</c:v>
                </c:pt>
                <c:pt idx="356">
                  <c:v>17.75</c:v>
                </c:pt>
                <c:pt idx="357">
                  <c:v>17.8</c:v>
                </c:pt>
                <c:pt idx="358">
                  <c:v>17.85</c:v>
                </c:pt>
                <c:pt idx="359">
                  <c:v>17.9</c:v>
                </c:pt>
                <c:pt idx="360">
                  <c:v>17.95</c:v>
                </c:pt>
                <c:pt idx="361">
                  <c:v>18.0</c:v>
                </c:pt>
                <c:pt idx="362">
                  <c:v>18.05</c:v>
                </c:pt>
                <c:pt idx="363">
                  <c:v>18.1</c:v>
                </c:pt>
                <c:pt idx="364">
                  <c:v>18.15000000000001</c:v>
                </c:pt>
                <c:pt idx="365">
                  <c:v>18.2</c:v>
                </c:pt>
                <c:pt idx="366">
                  <c:v>18.25</c:v>
                </c:pt>
                <c:pt idx="367">
                  <c:v>18.3</c:v>
                </c:pt>
                <c:pt idx="368">
                  <c:v>18.35</c:v>
                </c:pt>
                <c:pt idx="369">
                  <c:v>18.4</c:v>
                </c:pt>
                <c:pt idx="370">
                  <c:v>18.45</c:v>
                </c:pt>
                <c:pt idx="371">
                  <c:v>18.5</c:v>
                </c:pt>
                <c:pt idx="372">
                  <c:v>18.55</c:v>
                </c:pt>
                <c:pt idx="373">
                  <c:v>18.6</c:v>
                </c:pt>
                <c:pt idx="374">
                  <c:v>18.65000000000001</c:v>
                </c:pt>
                <c:pt idx="375">
                  <c:v>18.7</c:v>
                </c:pt>
                <c:pt idx="376">
                  <c:v>18.75</c:v>
                </c:pt>
                <c:pt idx="377">
                  <c:v>18.8</c:v>
                </c:pt>
                <c:pt idx="378">
                  <c:v>18.85</c:v>
                </c:pt>
                <c:pt idx="379">
                  <c:v>18.9</c:v>
                </c:pt>
                <c:pt idx="380">
                  <c:v>18.95</c:v>
                </c:pt>
                <c:pt idx="381">
                  <c:v>19.0</c:v>
                </c:pt>
                <c:pt idx="382">
                  <c:v>19.05</c:v>
                </c:pt>
                <c:pt idx="383">
                  <c:v>19.1</c:v>
                </c:pt>
                <c:pt idx="384">
                  <c:v>19.15000000000001</c:v>
                </c:pt>
                <c:pt idx="385">
                  <c:v>19.2</c:v>
                </c:pt>
                <c:pt idx="386">
                  <c:v>19.25</c:v>
                </c:pt>
                <c:pt idx="387">
                  <c:v>19.3</c:v>
                </c:pt>
                <c:pt idx="388">
                  <c:v>19.35</c:v>
                </c:pt>
                <c:pt idx="389">
                  <c:v>19.4</c:v>
                </c:pt>
                <c:pt idx="390">
                  <c:v>19.45</c:v>
                </c:pt>
                <c:pt idx="391">
                  <c:v>19.5</c:v>
                </c:pt>
                <c:pt idx="392">
                  <c:v>19.55</c:v>
                </c:pt>
                <c:pt idx="393">
                  <c:v>19.6</c:v>
                </c:pt>
                <c:pt idx="394">
                  <c:v>19.65000000000001</c:v>
                </c:pt>
                <c:pt idx="395">
                  <c:v>19.7</c:v>
                </c:pt>
                <c:pt idx="396">
                  <c:v>19.75</c:v>
                </c:pt>
                <c:pt idx="397">
                  <c:v>19.8</c:v>
                </c:pt>
                <c:pt idx="398">
                  <c:v>19.85</c:v>
                </c:pt>
                <c:pt idx="399">
                  <c:v>19.9</c:v>
                </c:pt>
                <c:pt idx="400">
                  <c:v>19.95</c:v>
                </c:pt>
                <c:pt idx="401">
                  <c:v>20.0</c:v>
                </c:pt>
                <c:pt idx="402">
                  <c:v>20.05</c:v>
                </c:pt>
                <c:pt idx="403">
                  <c:v>20.1</c:v>
                </c:pt>
                <c:pt idx="404">
                  <c:v>20.15000000000001</c:v>
                </c:pt>
                <c:pt idx="405">
                  <c:v>20.2</c:v>
                </c:pt>
                <c:pt idx="406">
                  <c:v>20.25</c:v>
                </c:pt>
                <c:pt idx="407">
                  <c:v>20.3</c:v>
                </c:pt>
                <c:pt idx="408">
                  <c:v>20.35</c:v>
                </c:pt>
                <c:pt idx="409">
                  <c:v>20.4</c:v>
                </c:pt>
                <c:pt idx="410">
                  <c:v>20.45</c:v>
                </c:pt>
                <c:pt idx="411">
                  <c:v>20.5</c:v>
                </c:pt>
                <c:pt idx="412">
                  <c:v>20.55</c:v>
                </c:pt>
                <c:pt idx="413">
                  <c:v>20.6</c:v>
                </c:pt>
                <c:pt idx="414">
                  <c:v>20.65000000000002</c:v>
                </c:pt>
                <c:pt idx="415">
                  <c:v>20.7</c:v>
                </c:pt>
                <c:pt idx="416">
                  <c:v>20.75</c:v>
                </c:pt>
                <c:pt idx="417">
                  <c:v>20.8</c:v>
                </c:pt>
                <c:pt idx="418">
                  <c:v>20.85</c:v>
                </c:pt>
                <c:pt idx="419">
                  <c:v>20.9</c:v>
                </c:pt>
                <c:pt idx="420">
                  <c:v>20.95</c:v>
                </c:pt>
                <c:pt idx="421">
                  <c:v>21.0</c:v>
                </c:pt>
                <c:pt idx="422">
                  <c:v>21.05</c:v>
                </c:pt>
                <c:pt idx="423">
                  <c:v>21.1</c:v>
                </c:pt>
                <c:pt idx="424">
                  <c:v>21.15000000000002</c:v>
                </c:pt>
                <c:pt idx="425">
                  <c:v>21.2</c:v>
                </c:pt>
                <c:pt idx="426">
                  <c:v>21.25</c:v>
                </c:pt>
                <c:pt idx="427">
                  <c:v>21.3</c:v>
                </c:pt>
                <c:pt idx="428">
                  <c:v>21.35</c:v>
                </c:pt>
                <c:pt idx="429">
                  <c:v>21.4</c:v>
                </c:pt>
                <c:pt idx="430">
                  <c:v>21.45</c:v>
                </c:pt>
                <c:pt idx="431">
                  <c:v>21.5</c:v>
                </c:pt>
                <c:pt idx="432">
                  <c:v>21.55</c:v>
                </c:pt>
                <c:pt idx="433">
                  <c:v>21.6</c:v>
                </c:pt>
                <c:pt idx="434">
                  <c:v>21.65000000000002</c:v>
                </c:pt>
                <c:pt idx="435">
                  <c:v>21.7</c:v>
                </c:pt>
                <c:pt idx="436">
                  <c:v>21.75</c:v>
                </c:pt>
                <c:pt idx="437">
                  <c:v>21.8</c:v>
                </c:pt>
                <c:pt idx="438">
                  <c:v>21.85</c:v>
                </c:pt>
                <c:pt idx="439">
                  <c:v>21.9</c:v>
                </c:pt>
                <c:pt idx="440">
                  <c:v>21.95</c:v>
                </c:pt>
                <c:pt idx="441">
                  <c:v>22.0</c:v>
                </c:pt>
                <c:pt idx="442">
                  <c:v>22.05</c:v>
                </c:pt>
                <c:pt idx="443">
                  <c:v>22.1</c:v>
                </c:pt>
                <c:pt idx="444">
                  <c:v>22.15000000000002</c:v>
                </c:pt>
                <c:pt idx="445">
                  <c:v>22.2</c:v>
                </c:pt>
                <c:pt idx="446">
                  <c:v>22.25</c:v>
                </c:pt>
                <c:pt idx="447">
                  <c:v>22.3</c:v>
                </c:pt>
                <c:pt idx="448">
                  <c:v>22.35</c:v>
                </c:pt>
                <c:pt idx="449">
                  <c:v>22.4</c:v>
                </c:pt>
                <c:pt idx="450">
                  <c:v>22.45</c:v>
                </c:pt>
                <c:pt idx="451">
                  <c:v>22.5</c:v>
                </c:pt>
                <c:pt idx="452">
                  <c:v>22.55</c:v>
                </c:pt>
                <c:pt idx="453">
                  <c:v>22.6</c:v>
                </c:pt>
                <c:pt idx="454">
                  <c:v>22.65000000000002</c:v>
                </c:pt>
                <c:pt idx="455">
                  <c:v>22.7</c:v>
                </c:pt>
                <c:pt idx="456">
                  <c:v>22.75</c:v>
                </c:pt>
                <c:pt idx="457">
                  <c:v>22.8</c:v>
                </c:pt>
                <c:pt idx="458">
                  <c:v>22.85</c:v>
                </c:pt>
                <c:pt idx="459">
                  <c:v>22.9</c:v>
                </c:pt>
                <c:pt idx="460">
                  <c:v>22.95</c:v>
                </c:pt>
                <c:pt idx="461">
                  <c:v>23.0</c:v>
                </c:pt>
                <c:pt idx="462">
                  <c:v>23.05</c:v>
                </c:pt>
                <c:pt idx="463">
                  <c:v>23.1</c:v>
                </c:pt>
                <c:pt idx="464">
                  <c:v>23.15000000000002</c:v>
                </c:pt>
                <c:pt idx="465">
                  <c:v>23.2</c:v>
                </c:pt>
                <c:pt idx="466">
                  <c:v>23.25</c:v>
                </c:pt>
                <c:pt idx="467">
                  <c:v>23.3</c:v>
                </c:pt>
                <c:pt idx="468">
                  <c:v>23.35</c:v>
                </c:pt>
                <c:pt idx="469">
                  <c:v>23.4</c:v>
                </c:pt>
                <c:pt idx="470">
                  <c:v>23.45</c:v>
                </c:pt>
                <c:pt idx="471">
                  <c:v>23.5</c:v>
                </c:pt>
                <c:pt idx="472">
                  <c:v>23.55</c:v>
                </c:pt>
                <c:pt idx="473">
                  <c:v>23.6</c:v>
                </c:pt>
                <c:pt idx="474">
                  <c:v>23.65000000000002</c:v>
                </c:pt>
                <c:pt idx="475">
                  <c:v>23.7</c:v>
                </c:pt>
                <c:pt idx="476">
                  <c:v>23.75</c:v>
                </c:pt>
                <c:pt idx="477">
                  <c:v>23.8</c:v>
                </c:pt>
                <c:pt idx="478">
                  <c:v>23.85</c:v>
                </c:pt>
                <c:pt idx="479">
                  <c:v>23.9</c:v>
                </c:pt>
                <c:pt idx="480">
                  <c:v>23.95</c:v>
                </c:pt>
                <c:pt idx="481">
                  <c:v>24.0</c:v>
                </c:pt>
                <c:pt idx="482">
                  <c:v>24.05</c:v>
                </c:pt>
                <c:pt idx="483">
                  <c:v>24.1</c:v>
                </c:pt>
                <c:pt idx="484">
                  <c:v>24.15000000000002</c:v>
                </c:pt>
                <c:pt idx="485">
                  <c:v>24.2</c:v>
                </c:pt>
                <c:pt idx="486">
                  <c:v>24.25</c:v>
                </c:pt>
                <c:pt idx="487">
                  <c:v>24.3</c:v>
                </c:pt>
                <c:pt idx="488">
                  <c:v>24.35</c:v>
                </c:pt>
                <c:pt idx="489">
                  <c:v>24.4</c:v>
                </c:pt>
                <c:pt idx="490">
                  <c:v>24.45</c:v>
                </c:pt>
                <c:pt idx="491">
                  <c:v>24.5</c:v>
                </c:pt>
                <c:pt idx="492">
                  <c:v>24.55</c:v>
                </c:pt>
                <c:pt idx="493">
                  <c:v>24.6</c:v>
                </c:pt>
                <c:pt idx="494">
                  <c:v>24.65000000000002</c:v>
                </c:pt>
                <c:pt idx="495">
                  <c:v>24.7</c:v>
                </c:pt>
                <c:pt idx="496">
                  <c:v>24.75</c:v>
                </c:pt>
                <c:pt idx="497">
                  <c:v>24.8</c:v>
                </c:pt>
                <c:pt idx="498">
                  <c:v>24.85</c:v>
                </c:pt>
                <c:pt idx="499">
                  <c:v>24.9</c:v>
                </c:pt>
                <c:pt idx="500">
                  <c:v>24.95</c:v>
                </c:pt>
                <c:pt idx="501">
                  <c:v>25.0</c:v>
                </c:pt>
                <c:pt idx="502">
                  <c:v>25.05</c:v>
                </c:pt>
                <c:pt idx="503">
                  <c:v>25.1</c:v>
                </c:pt>
                <c:pt idx="504">
                  <c:v>25.15000000000002</c:v>
                </c:pt>
                <c:pt idx="505">
                  <c:v>25.2</c:v>
                </c:pt>
                <c:pt idx="506">
                  <c:v>25.25</c:v>
                </c:pt>
                <c:pt idx="507">
                  <c:v>25.3</c:v>
                </c:pt>
                <c:pt idx="508">
                  <c:v>25.35</c:v>
                </c:pt>
                <c:pt idx="509">
                  <c:v>25.4</c:v>
                </c:pt>
                <c:pt idx="510">
                  <c:v>25.45</c:v>
                </c:pt>
                <c:pt idx="511">
                  <c:v>25.5</c:v>
                </c:pt>
                <c:pt idx="512">
                  <c:v>25.55</c:v>
                </c:pt>
                <c:pt idx="513">
                  <c:v>25.6</c:v>
                </c:pt>
                <c:pt idx="514">
                  <c:v>25.65000000000002</c:v>
                </c:pt>
                <c:pt idx="515">
                  <c:v>25.7</c:v>
                </c:pt>
                <c:pt idx="516">
                  <c:v>25.75</c:v>
                </c:pt>
                <c:pt idx="517">
                  <c:v>25.8</c:v>
                </c:pt>
                <c:pt idx="518">
                  <c:v>25.85</c:v>
                </c:pt>
                <c:pt idx="519">
                  <c:v>25.9</c:v>
                </c:pt>
                <c:pt idx="520">
                  <c:v>25.95</c:v>
                </c:pt>
                <c:pt idx="521">
                  <c:v>26.0</c:v>
                </c:pt>
                <c:pt idx="522">
                  <c:v>26.05</c:v>
                </c:pt>
                <c:pt idx="523">
                  <c:v>26.1</c:v>
                </c:pt>
                <c:pt idx="524">
                  <c:v>26.15000000000002</c:v>
                </c:pt>
                <c:pt idx="525">
                  <c:v>26.2</c:v>
                </c:pt>
                <c:pt idx="526">
                  <c:v>26.25</c:v>
                </c:pt>
                <c:pt idx="527">
                  <c:v>26.3</c:v>
                </c:pt>
                <c:pt idx="528">
                  <c:v>26.35</c:v>
                </c:pt>
                <c:pt idx="529">
                  <c:v>26.4</c:v>
                </c:pt>
                <c:pt idx="530">
                  <c:v>26.45</c:v>
                </c:pt>
                <c:pt idx="531">
                  <c:v>26.5</c:v>
                </c:pt>
                <c:pt idx="532">
                  <c:v>26.55</c:v>
                </c:pt>
                <c:pt idx="533">
                  <c:v>26.6</c:v>
                </c:pt>
                <c:pt idx="534">
                  <c:v>26.65000000000002</c:v>
                </c:pt>
                <c:pt idx="535">
                  <c:v>26.7</c:v>
                </c:pt>
                <c:pt idx="536">
                  <c:v>26.75</c:v>
                </c:pt>
                <c:pt idx="537">
                  <c:v>26.8</c:v>
                </c:pt>
                <c:pt idx="538">
                  <c:v>26.85</c:v>
                </c:pt>
                <c:pt idx="539">
                  <c:v>26.9</c:v>
                </c:pt>
                <c:pt idx="540">
                  <c:v>26.95</c:v>
                </c:pt>
                <c:pt idx="541">
                  <c:v>27.0</c:v>
                </c:pt>
                <c:pt idx="542">
                  <c:v>27.05</c:v>
                </c:pt>
                <c:pt idx="543">
                  <c:v>27.1</c:v>
                </c:pt>
                <c:pt idx="544">
                  <c:v>27.15000000000002</c:v>
                </c:pt>
                <c:pt idx="545">
                  <c:v>27.2</c:v>
                </c:pt>
                <c:pt idx="546">
                  <c:v>27.25</c:v>
                </c:pt>
                <c:pt idx="547">
                  <c:v>27.3</c:v>
                </c:pt>
                <c:pt idx="548">
                  <c:v>27.35</c:v>
                </c:pt>
                <c:pt idx="549">
                  <c:v>27.4</c:v>
                </c:pt>
                <c:pt idx="550">
                  <c:v>27.45</c:v>
                </c:pt>
                <c:pt idx="551">
                  <c:v>27.5</c:v>
                </c:pt>
                <c:pt idx="552">
                  <c:v>27.55</c:v>
                </c:pt>
                <c:pt idx="553">
                  <c:v>27.6</c:v>
                </c:pt>
                <c:pt idx="554">
                  <c:v>27.65000000000002</c:v>
                </c:pt>
                <c:pt idx="555">
                  <c:v>27.7</c:v>
                </c:pt>
                <c:pt idx="556">
                  <c:v>27.75</c:v>
                </c:pt>
                <c:pt idx="557">
                  <c:v>27.8</c:v>
                </c:pt>
                <c:pt idx="558">
                  <c:v>27.85</c:v>
                </c:pt>
                <c:pt idx="559">
                  <c:v>27.9</c:v>
                </c:pt>
                <c:pt idx="560">
                  <c:v>27.95</c:v>
                </c:pt>
                <c:pt idx="561">
                  <c:v>28.0</c:v>
                </c:pt>
                <c:pt idx="562">
                  <c:v>28.05</c:v>
                </c:pt>
                <c:pt idx="563">
                  <c:v>28.1</c:v>
                </c:pt>
                <c:pt idx="564">
                  <c:v>28.15000000000002</c:v>
                </c:pt>
                <c:pt idx="565">
                  <c:v>28.2</c:v>
                </c:pt>
                <c:pt idx="566">
                  <c:v>28.25</c:v>
                </c:pt>
                <c:pt idx="567">
                  <c:v>28.3</c:v>
                </c:pt>
                <c:pt idx="568">
                  <c:v>28.35</c:v>
                </c:pt>
                <c:pt idx="569">
                  <c:v>28.4</c:v>
                </c:pt>
                <c:pt idx="570">
                  <c:v>28.45</c:v>
                </c:pt>
                <c:pt idx="571">
                  <c:v>28.5</c:v>
                </c:pt>
                <c:pt idx="572">
                  <c:v>28.55</c:v>
                </c:pt>
                <c:pt idx="573">
                  <c:v>28.6</c:v>
                </c:pt>
                <c:pt idx="574">
                  <c:v>28.65000000000002</c:v>
                </c:pt>
                <c:pt idx="575">
                  <c:v>28.7</c:v>
                </c:pt>
                <c:pt idx="576">
                  <c:v>28.75</c:v>
                </c:pt>
                <c:pt idx="577">
                  <c:v>28.8</c:v>
                </c:pt>
                <c:pt idx="578">
                  <c:v>28.85</c:v>
                </c:pt>
                <c:pt idx="579">
                  <c:v>28.9</c:v>
                </c:pt>
                <c:pt idx="580">
                  <c:v>28.95</c:v>
                </c:pt>
                <c:pt idx="581">
                  <c:v>29.0</c:v>
                </c:pt>
                <c:pt idx="582">
                  <c:v>29.05</c:v>
                </c:pt>
                <c:pt idx="583">
                  <c:v>29.1</c:v>
                </c:pt>
                <c:pt idx="584">
                  <c:v>29.15000000000002</c:v>
                </c:pt>
                <c:pt idx="585">
                  <c:v>29.2</c:v>
                </c:pt>
                <c:pt idx="586">
                  <c:v>29.25</c:v>
                </c:pt>
                <c:pt idx="587">
                  <c:v>29.3</c:v>
                </c:pt>
                <c:pt idx="588">
                  <c:v>29.35</c:v>
                </c:pt>
                <c:pt idx="589">
                  <c:v>29.4</c:v>
                </c:pt>
                <c:pt idx="590">
                  <c:v>29.45</c:v>
                </c:pt>
                <c:pt idx="591">
                  <c:v>29.5</c:v>
                </c:pt>
                <c:pt idx="592">
                  <c:v>29.55</c:v>
                </c:pt>
                <c:pt idx="593">
                  <c:v>29.6</c:v>
                </c:pt>
                <c:pt idx="594">
                  <c:v>29.65000000000002</c:v>
                </c:pt>
                <c:pt idx="595">
                  <c:v>29.7</c:v>
                </c:pt>
                <c:pt idx="596">
                  <c:v>29.75</c:v>
                </c:pt>
                <c:pt idx="597">
                  <c:v>29.8</c:v>
                </c:pt>
                <c:pt idx="598">
                  <c:v>29.85</c:v>
                </c:pt>
                <c:pt idx="599">
                  <c:v>29.9</c:v>
                </c:pt>
                <c:pt idx="600">
                  <c:v>29.95</c:v>
                </c:pt>
                <c:pt idx="601">
                  <c:v>30.0</c:v>
                </c:pt>
                <c:pt idx="602">
                  <c:v>30.05</c:v>
                </c:pt>
                <c:pt idx="603">
                  <c:v>30.1</c:v>
                </c:pt>
                <c:pt idx="604">
                  <c:v>30.15000000000002</c:v>
                </c:pt>
                <c:pt idx="605">
                  <c:v>30.2</c:v>
                </c:pt>
                <c:pt idx="606">
                  <c:v>30.25</c:v>
                </c:pt>
                <c:pt idx="607">
                  <c:v>30.3</c:v>
                </c:pt>
                <c:pt idx="608">
                  <c:v>30.35</c:v>
                </c:pt>
                <c:pt idx="609">
                  <c:v>30.4</c:v>
                </c:pt>
                <c:pt idx="610">
                  <c:v>30.45</c:v>
                </c:pt>
                <c:pt idx="611">
                  <c:v>30.5</c:v>
                </c:pt>
                <c:pt idx="612">
                  <c:v>30.55</c:v>
                </c:pt>
                <c:pt idx="613">
                  <c:v>30.6</c:v>
                </c:pt>
                <c:pt idx="614">
                  <c:v>30.65000000000002</c:v>
                </c:pt>
                <c:pt idx="615">
                  <c:v>30.7</c:v>
                </c:pt>
                <c:pt idx="616">
                  <c:v>30.75</c:v>
                </c:pt>
                <c:pt idx="617">
                  <c:v>30.8</c:v>
                </c:pt>
                <c:pt idx="618">
                  <c:v>30.85</c:v>
                </c:pt>
                <c:pt idx="619">
                  <c:v>30.9</c:v>
                </c:pt>
                <c:pt idx="620">
                  <c:v>30.95</c:v>
                </c:pt>
                <c:pt idx="621">
                  <c:v>31.0</c:v>
                </c:pt>
                <c:pt idx="622">
                  <c:v>31.05</c:v>
                </c:pt>
                <c:pt idx="623">
                  <c:v>31.1</c:v>
                </c:pt>
                <c:pt idx="624">
                  <c:v>31.15000000000002</c:v>
                </c:pt>
                <c:pt idx="625">
                  <c:v>31.2</c:v>
                </c:pt>
                <c:pt idx="626">
                  <c:v>31.25</c:v>
                </c:pt>
                <c:pt idx="627">
                  <c:v>31.3</c:v>
                </c:pt>
                <c:pt idx="628">
                  <c:v>31.35</c:v>
                </c:pt>
                <c:pt idx="629">
                  <c:v>31.4</c:v>
                </c:pt>
                <c:pt idx="630">
                  <c:v>31.45</c:v>
                </c:pt>
                <c:pt idx="631">
                  <c:v>31.5</c:v>
                </c:pt>
                <c:pt idx="632">
                  <c:v>31.55</c:v>
                </c:pt>
                <c:pt idx="633">
                  <c:v>31.6</c:v>
                </c:pt>
                <c:pt idx="634">
                  <c:v>31.65000000000002</c:v>
                </c:pt>
                <c:pt idx="635">
                  <c:v>31.7</c:v>
                </c:pt>
                <c:pt idx="636">
                  <c:v>31.75</c:v>
                </c:pt>
                <c:pt idx="637">
                  <c:v>31.8</c:v>
                </c:pt>
                <c:pt idx="638">
                  <c:v>31.85</c:v>
                </c:pt>
                <c:pt idx="639">
                  <c:v>31.9</c:v>
                </c:pt>
                <c:pt idx="640">
                  <c:v>31.95</c:v>
                </c:pt>
                <c:pt idx="641">
                  <c:v>32.0</c:v>
                </c:pt>
                <c:pt idx="642">
                  <c:v>32.05</c:v>
                </c:pt>
                <c:pt idx="643">
                  <c:v>32.1</c:v>
                </c:pt>
                <c:pt idx="644">
                  <c:v>32.15</c:v>
                </c:pt>
                <c:pt idx="645">
                  <c:v>32.2</c:v>
                </c:pt>
                <c:pt idx="646">
                  <c:v>32.25</c:v>
                </c:pt>
                <c:pt idx="647">
                  <c:v>32.3</c:v>
                </c:pt>
                <c:pt idx="648">
                  <c:v>32.35</c:v>
                </c:pt>
                <c:pt idx="649">
                  <c:v>32.4</c:v>
                </c:pt>
                <c:pt idx="650">
                  <c:v>32.45</c:v>
                </c:pt>
                <c:pt idx="651">
                  <c:v>32.5</c:v>
                </c:pt>
                <c:pt idx="652">
                  <c:v>32.55</c:v>
                </c:pt>
                <c:pt idx="653">
                  <c:v>32.6</c:v>
                </c:pt>
                <c:pt idx="654">
                  <c:v>32.65</c:v>
                </c:pt>
                <c:pt idx="655">
                  <c:v>32.7</c:v>
                </c:pt>
                <c:pt idx="656">
                  <c:v>32.75</c:v>
                </c:pt>
                <c:pt idx="657">
                  <c:v>32.8</c:v>
                </c:pt>
                <c:pt idx="658">
                  <c:v>32.85</c:v>
                </c:pt>
                <c:pt idx="659">
                  <c:v>32.9</c:v>
                </c:pt>
                <c:pt idx="660">
                  <c:v>32.95</c:v>
                </c:pt>
                <c:pt idx="661">
                  <c:v>33.0</c:v>
                </c:pt>
                <c:pt idx="662">
                  <c:v>33.05</c:v>
                </c:pt>
                <c:pt idx="663">
                  <c:v>33.1</c:v>
                </c:pt>
                <c:pt idx="664">
                  <c:v>33.15</c:v>
                </c:pt>
                <c:pt idx="665">
                  <c:v>33.2</c:v>
                </c:pt>
                <c:pt idx="666">
                  <c:v>33.25</c:v>
                </c:pt>
                <c:pt idx="667">
                  <c:v>33.3</c:v>
                </c:pt>
                <c:pt idx="668">
                  <c:v>33.35</c:v>
                </c:pt>
                <c:pt idx="669">
                  <c:v>33.4</c:v>
                </c:pt>
                <c:pt idx="670">
                  <c:v>33.45</c:v>
                </c:pt>
                <c:pt idx="671">
                  <c:v>33.5</c:v>
                </c:pt>
                <c:pt idx="672">
                  <c:v>33.55</c:v>
                </c:pt>
                <c:pt idx="673">
                  <c:v>33.6</c:v>
                </c:pt>
                <c:pt idx="674">
                  <c:v>33.65</c:v>
                </c:pt>
                <c:pt idx="675">
                  <c:v>33.7</c:v>
                </c:pt>
                <c:pt idx="676">
                  <c:v>33.75</c:v>
                </c:pt>
                <c:pt idx="677">
                  <c:v>33.8</c:v>
                </c:pt>
                <c:pt idx="678">
                  <c:v>33.85</c:v>
                </c:pt>
                <c:pt idx="679">
                  <c:v>33.9</c:v>
                </c:pt>
                <c:pt idx="680">
                  <c:v>33.95</c:v>
                </c:pt>
                <c:pt idx="681">
                  <c:v>34.0</c:v>
                </c:pt>
                <c:pt idx="682">
                  <c:v>34.05</c:v>
                </c:pt>
                <c:pt idx="683">
                  <c:v>34.1</c:v>
                </c:pt>
                <c:pt idx="684">
                  <c:v>34.15</c:v>
                </c:pt>
                <c:pt idx="685">
                  <c:v>34.2</c:v>
                </c:pt>
                <c:pt idx="686">
                  <c:v>34.25</c:v>
                </c:pt>
                <c:pt idx="687">
                  <c:v>34.3</c:v>
                </c:pt>
                <c:pt idx="688">
                  <c:v>34.35</c:v>
                </c:pt>
                <c:pt idx="689">
                  <c:v>34.4</c:v>
                </c:pt>
                <c:pt idx="690">
                  <c:v>34.45</c:v>
                </c:pt>
                <c:pt idx="691">
                  <c:v>34.5</c:v>
                </c:pt>
                <c:pt idx="692">
                  <c:v>34.55</c:v>
                </c:pt>
                <c:pt idx="693">
                  <c:v>34.6</c:v>
                </c:pt>
                <c:pt idx="694">
                  <c:v>34.65</c:v>
                </c:pt>
                <c:pt idx="695">
                  <c:v>34.7</c:v>
                </c:pt>
                <c:pt idx="696">
                  <c:v>34.75</c:v>
                </c:pt>
                <c:pt idx="697">
                  <c:v>34.8</c:v>
                </c:pt>
                <c:pt idx="698">
                  <c:v>34.85</c:v>
                </c:pt>
                <c:pt idx="699">
                  <c:v>34.9</c:v>
                </c:pt>
                <c:pt idx="700">
                  <c:v>34.95</c:v>
                </c:pt>
                <c:pt idx="701">
                  <c:v>35.0</c:v>
                </c:pt>
                <c:pt idx="702">
                  <c:v>35.05</c:v>
                </c:pt>
                <c:pt idx="703">
                  <c:v>35.1</c:v>
                </c:pt>
                <c:pt idx="704">
                  <c:v>35.15</c:v>
                </c:pt>
                <c:pt idx="705">
                  <c:v>35.2</c:v>
                </c:pt>
                <c:pt idx="706">
                  <c:v>35.25</c:v>
                </c:pt>
                <c:pt idx="707">
                  <c:v>35.3</c:v>
                </c:pt>
                <c:pt idx="708">
                  <c:v>35.35</c:v>
                </c:pt>
                <c:pt idx="709">
                  <c:v>35.4</c:v>
                </c:pt>
                <c:pt idx="710">
                  <c:v>35.45</c:v>
                </c:pt>
                <c:pt idx="711">
                  <c:v>35.5</c:v>
                </c:pt>
                <c:pt idx="712">
                  <c:v>35.55</c:v>
                </c:pt>
                <c:pt idx="713">
                  <c:v>35.6</c:v>
                </c:pt>
                <c:pt idx="714">
                  <c:v>35.65</c:v>
                </c:pt>
                <c:pt idx="715">
                  <c:v>35.7</c:v>
                </c:pt>
                <c:pt idx="716">
                  <c:v>35.75</c:v>
                </c:pt>
                <c:pt idx="717">
                  <c:v>35.8</c:v>
                </c:pt>
                <c:pt idx="718">
                  <c:v>35.85</c:v>
                </c:pt>
                <c:pt idx="719">
                  <c:v>35.9</c:v>
                </c:pt>
                <c:pt idx="720">
                  <c:v>35.95</c:v>
                </c:pt>
                <c:pt idx="721">
                  <c:v>36.0</c:v>
                </c:pt>
                <c:pt idx="722">
                  <c:v>36.05</c:v>
                </c:pt>
                <c:pt idx="723">
                  <c:v>36.1</c:v>
                </c:pt>
                <c:pt idx="724">
                  <c:v>36.15</c:v>
                </c:pt>
                <c:pt idx="725">
                  <c:v>36.2</c:v>
                </c:pt>
                <c:pt idx="726">
                  <c:v>36.25</c:v>
                </c:pt>
                <c:pt idx="727">
                  <c:v>36.3</c:v>
                </c:pt>
                <c:pt idx="728">
                  <c:v>36.35</c:v>
                </c:pt>
                <c:pt idx="729">
                  <c:v>36.4</c:v>
                </c:pt>
                <c:pt idx="730">
                  <c:v>36.45</c:v>
                </c:pt>
                <c:pt idx="731">
                  <c:v>36.5</c:v>
                </c:pt>
                <c:pt idx="732">
                  <c:v>36.55</c:v>
                </c:pt>
                <c:pt idx="733">
                  <c:v>36.6</c:v>
                </c:pt>
                <c:pt idx="734">
                  <c:v>36.65</c:v>
                </c:pt>
                <c:pt idx="735">
                  <c:v>36.7</c:v>
                </c:pt>
                <c:pt idx="736">
                  <c:v>36.75</c:v>
                </c:pt>
                <c:pt idx="737">
                  <c:v>36.8</c:v>
                </c:pt>
                <c:pt idx="738">
                  <c:v>36.85</c:v>
                </c:pt>
                <c:pt idx="739">
                  <c:v>36.9</c:v>
                </c:pt>
                <c:pt idx="740">
                  <c:v>36.95</c:v>
                </c:pt>
                <c:pt idx="741">
                  <c:v>37.0</c:v>
                </c:pt>
                <c:pt idx="742">
                  <c:v>37.05</c:v>
                </c:pt>
                <c:pt idx="743">
                  <c:v>37.1</c:v>
                </c:pt>
                <c:pt idx="744">
                  <c:v>37.15</c:v>
                </c:pt>
                <c:pt idx="745">
                  <c:v>37.2</c:v>
                </c:pt>
                <c:pt idx="746">
                  <c:v>37.25</c:v>
                </c:pt>
                <c:pt idx="747">
                  <c:v>37.3</c:v>
                </c:pt>
                <c:pt idx="748">
                  <c:v>37.35</c:v>
                </c:pt>
                <c:pt idx="749">
                  <c:v>37.4</c:v>
                </c:pt>
                <c:pt idx="750">
                  <c:v>37.45</c:v>
                </c:pt>
                <c:pt idx="751">
                  <c:v>37.5</c:v>
                </c:pt>
                <c:pt idx="752">
                  <c:v>37.55</c:v>
                </c:pt>
                <c:pt idx="753">
                  <c:v>37.6</c:v>
                </c:pt>
                <c:pt idx="754">
                  <c:v>37.65</c:v>
                </c:pt>
                <c:pt idx="755">
                  <c:v>37.7</c:v>
                </c:pt>
                <c:pt idx="756">
                  <c:v>37.75</c:v>
                </c:pt>
                <c:pt idx="757">
                  <c:v>37.8</c:v>
                </c:pt>
                <c:pt idx="758">
                  <c:v>37.85</c:v>
                </c:pt>
                <c:pt idx="759">
                  <c:v>37.9</c:v>
                </c:pt>
                <c:pt idx="760">
                  <c:v>37.95</c:v>
                </c:pt>
                <c:pt idx="761">
                  <c:v>38.0</c:v>
                </c:pt>
                <c:pt idx="762">
                  <c:v>38.05</c:v>
                </c:pt>
                <c:pt idx="763">
                  <c:v>38.1</c:v>
                </c:pt>
                <c:pt idx="764">
                  <c:v>38.15</c:v>
                </c:pt>
                <c:pt idx="765">
                  <c:v>38.2</c:v>
                </c:pt>
                <c:pt idx="766">
                  <c:v>38.25</c:v>
                </c:pt>
                <c:pt idx="767">
                  <c:v>38.3</c:v>
                </c:pt>
                <c:pt idx="768">
                  <c:v>38.35</c:v>
                </c:pt>
                <c:pt idx="769">
                  <c:v>38.4</c:v>
                </c:pt>
                <c:pt idx="770">
                  <c:v>38.45</c:v>
                </c:pt>
                <c:pt idx="771">
                  <c:v>38.5</c:v>
                </c:pt>
                <c:pt idx="772">
                  <c:v>38.55</c:v>
                </c:pt>
                <c:pt idx="773">
                  <c:v>38.6</c:v>
                </c:pt>
                <c:pt idx="774">
                  <c:v>38.65</c:v>
                </c:pt>
                <c:pt idx="775">
                  <c:v>38.7</c:v>
                </c:pt>
                <c:pt idx="776">
                  <c:v>38.75</c:v>
                </c:pt>
                <c:pt idx="777">
                  <c:v>38.8</c:v>
                </c:pt>
                <c:pt idx="778">
                  <c:v>38.85</c:v>
                </c:pt>
                <c:pt idx="779">
                  <c:v>38.9</c:v>
                </c:pt>
                <c:pt idx="780">
                  <c:v>38.95</c:v>
                </c:pt>
                <c:pt idx="781">
                  <c:v>39.0</c:v>
                </c:pt>
                <c:pt idx="782">
                  <c:v>39.05</c:v>
                </c:pt>
                <c:pt idx="783">
                  <c:v>39.1</c:v>
                </c:pt>
                <c:pt idx="784">
                  <c:v>39.15</c:v>
                </c:pt>
                <c:pt idx="785">
                  <c:v>39.2</c:v>
                </c:pt>
                <c:pt idx="786">
                  <c:v>39.25</c:v>
                </c:pt>
                <c:pt idx="787">
                  <c:v>39.3</c:v>
                </c:pt>
                <c:pt idx="788">
                  <c:v>39.35</c:v>
                </c:pt>
                <c:pt idx="789">
                  <c:v>39.4</c:v>
                </c:pt>
                <c:pt idx="790">
                  <c:v>39.45</c:v>
                </c:pt>
                <c:pt idx="791">
                  <c:v>39.5</c:v>
                </c:pt>
                <c:pt idx="792">
                  <c:v>39.55</c:v>
                </c:pt>
                <c:pt idx="793">
                  <c:v>39.6</c:v>
                </c:pt>
                <c:pt idx="794">
                  <c:v>39.65</c:v>
                </c:pt>
                <c:pt idx="795">
                  <c:v>39.7</c:v>
                </c:pt>
                <c:pt idx="796">
                  <c:v>39.75</c:v>
                </c:pt>
                <c:pt idx="797">
                  <c:v>39.8</c:v>
                </c:pt>
                <c:pt idx="798">
                  <c:v>39.85</c:v>
                </c:pt>
                <c:pt idx="799">
                  <c:v>39.9</c:v>
                </c:pt>
                <c:pt idx="800">
                  <c:v>39.95</c:v>
                </c:pt>
                <c:pt idx="801">
                  <c:v>40.0</c:v>
                </c:pt>
                <c:pt idx="802">
                  <c:v>40.05</c:v>
                </c:pt>
                <c:pt idx="803">
                  <c:v>40.1</c:v>
                </c:pt>
                <c:pt idx="804">
                  <c:v>40.15</c:v>
                </c:pt>
                <c:pt idx="805">
                  <c:v>40.2</c:v>
                </c:pt>
                <c:pt idx="806">
                  <c:v>40.25</c:v>
                </c:pt>
                <c:pt idx="807">
                  <c:v>40.3</c:v>
                </c:pt>
                <c:pt idx="808">
                  <c:v>40.35</c:v>
                </c:pt>
                <c:pt idx="809">
                  <c:v>40.4</c:v>
                </c:pt>
                <c:pt idx="810">
                  <c:v>40.45</c:v>
                </c:pt>
                <c:pt idx="811">
                  <c:v>40.5</c:v>
                </c:pt>
                <c:pt idx="812">
                  <c:v>40.55</c:v>
                </c:pt>
                <c:pt idx="813">
                  <c:v>40.6</c:v>
                </c:pt>
                <c:pt idx="814">
                  <c:v>40.65</c:v>
                </c:pt>
                <c:pt idx="815">
                  <c:v>40.7</c:v>
                </c:pt>
                <c:pt idx="816">
                  <c:v>40.75</c:v>
                </c:pt>
                <c:pt idx="817">
                  <c:v>40.8</c:v>
                </c:pt>
                <c:pt idx="818">
                  <c:v>40.85</c:v>
                </c:pt>
                <c:pt idx="819">
                  <c:v>40.9</c:v>
                </c:pt>
                <c:pt idx="820">
                  <c:v>40.95</c:v>
                </c:pt>
                <c:pt idx="821">
                  <c:v>41.0</c:v>
                </c:pt>
                <c:pt idx="822">
                  <c:v>41.05</c:v>
                </c:pt>
                <c:pt idx="823">
                  <c:v>41.1</c:v>
                </c:pt>
                <c:pt idx="824">
                  <c:v>41.15</c:v>
                </c:pt>
                <c:pt idx="825">
                  <c:v>41.2</c:v>
                </c:pt>
                <c:pt idx="826">
                  <c:v>41.25</c:v>
                </c:pt>
                <c:pt idx="827">
                  <c:v>41.3</c:v>
                </c:pt>
                <c:pt idx="828">
                  <c:v>41.35</c:v>
                </c:pt>
                <c:pt idx="829">
                  <c:v>41.4</c:v>
                </c:pt>
                <c:pt idx="830">
                  <c:v>41.45</c:v>
                </c:pt>
                <c:pt idx="831">
                  <c:v>41.5</c:v>
                </c:pt>
                <c:pt idx="832">
                  <c:v>41.55</c:v>
                </c:pt>
                <c:pt idx="833">
                  <c:v>41.6</c:v>
                </c:pt>
                <c:pt idx="834">
                  <c:v>41.65</c:v>
                </c:pt>
                <c:pt idx="835">
                  <c:v>41.7</c:v>
                </c:pt>
                <c:pt idx="836">
                  <c:v>41.75</c:v>
                </c:pt>
                <c:pt idx="837">
                  <c:v>41.8</c:v>
                </c:pt>
                <c:pt idx="838">
                  <c:v>41.85</c:v>
                </c:pt>
                <c:pt idx="839">
                  <c:v>41.9</c:v>
                </c:pt>
                <c:pt idx="840">
                  <c:v>41.95</c:v>
                </c:pt>
                <c:pt idx="841">
                  <c:v>42.0</c:v>
                </c:pt>
                <c:pt idx="842">
                  <c:v>42.05</c:v>
                </c:pt>
                <c:pt idx="843">
                  <c:v>42.1</c:v>
                </c:pt>
                <c:pt idx="844">
                  <c:v>42.15</c:v>
                </c:pt>
                <c:pt idx="845">
                  <c:v>42.2</c:v>
                </c:pt>
                <c:pt idx="846">
                  <c:v>42.25</c:v>
                </c:pt>
                <c:pt idx="847">
                  <c:v>42.3</c:v>
                </c:pt>
                <c:pt idx="848">
                  <c:v>42.35</c:v>
                </c:pt>
                <c:pt idx="849">
                  <c:v>42.4</c:v>
                </c:pt>
                <c:pt idx="850">
                  <c:v>42.45</c:v>
                </c:pt>
                <c:pt idx="851">
                  <c:v>42.5</c:v>
                </c:pt>
                <c:pt idx="852">
                  <c:v>42.55</c:v>
                </c:pt>
                <c:pt idx="853">
                  <c:v>42.6</c:v>
                </c:pt>
                <c:pt idx="854">
                  <c:v>42.65</c:v>
                </c:pt>
                <c:pt idx="855">
                  <c:v>42.7</c:v>
                </c:pt>
                <c:pt idx="856">
                  <c:v>42.75</c:v>
                </c:pt>
                <c:pt idx="857">
                  <c:v>42.8</c:v>
                </c:pt>
                <c:pt idx="858">
                  <c:v>42.85</c:v>
                </c:pt>
                <c:pt idx="859">
                  <c:v>42.9</c:v>
                </c:pt>
                <c:pt idx="860">
                  <c:v>42.95</c:v>
                </c:pt>
                <c:pt idx="861">
                  <c:v>43.0</c:v>
                </c:pt>
                <c:pt idx="862">
                  <c:v>43.05</c:v>
                </c:pt>
                <c:pt idx="863">
                  <c:v>43.1</c:v>
                </c:pt>
                <c:pt idx="864">
                  <c:v>43.15</c:v>
                </c:pt>
                <c:pt idx="865">
                  <c:v>43.2</c:v>
                </c:pt>
                <c:pt idx="866">
                  <c:v>43.25</c:v>
                </c:pt>
                <c:pt idx="867">
                  <c:v>43.3</c:v>
                </c:pt>
                <c:pt idx="868">
                  <c:v>43.35</c:v>
                </c:pt>
                <c:pt idx="869">
                  <c:v>43.4</c:v>
                </c:pt>
                <c:pt idx="870">
                  <c:v>43.45</c:v>
                </c:pt>
                <c:pt idx="871">
                  <c:v>43.5</c:v>
                </c:pt>
                <c:pt idx="872">
                  <c:v>43.55</c:v>
                </c:pt>
                <c:pt idx="873">
                  <c:v>43.6</c:v>
                </c:pt>
                <c:pt idx="874">
                  <c:v>43.65</c:v>
                </c:pt>
                <c:pt idx="875">
                  <c:v>43.7</c:v>
                </c:pt>
                <c:pt idx="876">
                  <c:v>43.75</c:v>
                </c:pt>
                <c:pt idx="877">
                  <c:v>43.8</c:v>
                </c:pt>
                <c:pt idx="878">
                  <c:v>43.85</c:v>
                </c:pt>
                <c:pt idx="879">
                  <c:v>43.9</c:v>
                </c:pt>
                <c:pt idx="880">
                  <c:v>43.95</c:v>
                </c:pt>
                <c:pt idx="881">
                  <c:v>44.0</c:v>
                </c:pt>
                <c:pt idx="882">
                  <c:v>44.05</c:v>
                </c:pt>
                <c:pt idx="883">
                  <c:v>44.1</c:v>
                </c:pt>
                <c:pt idx="884">
                  <c:v>44.15</c:v>
                </c:pt>
                <c:pt idx="885">
                  <c:v>44.2</c:v>
                </c:pt>
                <c:pt idx="886">
                  <c:v>44.25</c:v>
                </c:pt>
                <c:pt idx="887">
                  <c:v>44.3</c:v>
                </c:pt>
                <c:pt idx="888">
                  <c:v>44.35</c:v>
                </c:pt>
                <c:pt idx="889">
                  <c:v>44.4</c:v>
                </c:pt>
                <c:pt idx="890">
                  <c:v>44.45</c:v>
                </c:pt>
                <c:pt idx="891">
                  <c:v>44.5</c:v>
                </c:pt>
                <c:pt idx="892">
                  <c:v>44.55</c:v>
                </c:pt>
                <c:pt idx="893">
                  <c:v>44.6</c:v>
                </c:pt>
                <c:pt idx="894">
                  <c:v>44.65</c:v>
                </c:pt>
                <c:pt idx="895">
                  <c:v>44.7</c:v>
                </c:pt>
                <c:pt idx="896">
                  <c:v>44.75</c:v>
                </c:pt>
                <c:pt idx="897">
                  <c:v>44.8</c:v>
                </c:pt>
                <c:pt idx="898">
                  <c:v>44.85</c:v>
                </c:pt>
                <c:pt idx="899">
                  <c:v>44.9</c:v>
                </c:pt>
                <c:pt idx="900">
                  <c:v>44.95</c:v>
                </c:pt>
                <c:pt idx="901">
                  <c:v>45.0</c:v>
                </c:pt>
                <c:pt idx="902">
                  <c:v>45.05</c:v>
                </c:pt>
                <c:pt idx="903">
                  <c:v>45.1</c:v>
                </c:pt>
                <c:pt idx="904">
                  <c:v>45.15</c:v>
                </c:pt>
                <c:pt idx="905">
                  <c:v>45.2</c:v>
                </c:pt>
                <c:pt idx="906">
                  <c:v>45.25</c:v>
                </c:pt>
                <c:pt idx="907">
                  <c:v>45.3</c:v>
                </c:pt>
                <c:pt idx="908">
                  <c:v>45.35</c:v>
                </c:pt>
                <c:pt idx="909">
                  <c:v>45.4</c:v>
                </c:pt>
                <c:pt idx="910">
                  <c:v>45.45</c:v>
                </c:pt>
                <c:pt idx="911">
                  <c:v>45.5</c:v>
                </c:pt>
                <c:pt idx="912">
                  <c:v>45.55</c:v>
                </c:pt>
                <c:pt idx="913">
                  <c:v>45.6</c:v>
                </c:pt>
                <c:pt idx="914">
                  <c:v>45.65</c:v>
                </c:pt>
                <c:pt idx="915">
                  <c:v>45.7</c:v>
                </c:pt>
                <c:pt idx="916">
                  <c:v>45.75</c:v>
                </c:pt>
                <c:pt idx="917">
                  <c:v>45.8</c:v>
                </c:pt>
                <c:pt idx="918">
                  <c:v>45.85</c:v>
                </c:pt>
                <c:pt idx="919">
                  <c:v>45.9</c:v>
                </c:pt>
                <c:pt idx="920">
                  <c:v>45.95</c:v>
                </c:pt>
                <c:pt idx="921">
                  <c:v>46.0</c:v>
                </c:pt>
                <c:pt idx="922">
                  <c:v>46.05</c:v>
                </c:pt>
                <c:pt idx="923">
                  <c:v>46.1</c:v>
                </c:pt>
                <c:pt idx="924">
                  <c:v>46.15</c:v>
                </c:pt>
                <c:pt idx="925">
                  <c:v>46.2</c:v>
                </c:pt>
                <c:pt idx="926">
                  <c:v>46.25</c:v>
                </c:pt>
                <c:pt idx="927">
                  <c:v>46.3</c:v>
                </c:pt>
                <c:pt idx="928">
                  <c:v>46.35</c:v>
                </c:pt>
                <c:pt idx="929">
                  <c:v>46.4</c:v>
                </c:pt>
                <c:pt idx="930">
                  <c:v>46.45</c:v>
                </c:pt>
                <c:pt idx="931">
                  <c:v>46.5</c:v>
                </c:pt>
                <c:pt idx="932">
                  <c:v>46.55</c:v>
                </c:pt>
                <c:pt idx="933">
                  <c:v>46.6</c:v>
                </c:pt>
                <c:pt idx="934">
                  <c:v>46.65</c:v>
                </c:pt>
                <c:pt idx="935">
                  <c:v>46.7</c:v>
                </c:pt>
                <c:pt idx="936">
                  <c:v>46.75</c:v>
                </c:pt>
                <c:pt idx="937">
                  <c:v>46.8</c:v>
                </c:pt>
                <c:pt idx="938">
                  <c:v>46.85</c:v>
                </c:pt>
                <c:pt idx="939">
                  <c:v>46.9</c:v>
                </c:pt>
                <c:pt idx="940">
                  <c:v>46.95</c:v>
                </c:pt>
                <c:pt idx="941">
                  <c:v>47.0</c:v>
                </c:pt>
                <c:pt idx="942">
                  <c:v>47.05</c:v>
                </c:pt>
                <c:pt idx="943">
                  <c:v>47.1</c:v>
                </c:pt>
                <c:pt idx="944">
                  <c:v>47.15</c:v>
                </c:pt>
                <c:pt idx="945">
                  <c:v>47.2</c:v>
                </c:pt>
                <c:pt idx="946">
                  <c:v>47.25</c:v>
                </c:pt>
                <c:pt idx="947">
                  <c:v>47.3</c:v>
                </c:pt>
                <c:pt idx="948">
                  <c:v>47.35</c:v>
                </c:pt>
                <c:pt idx="949">
                  <c:v>47.4</c:v>
                </c:pt>
                <c:pt idx="950">
                  <c:v>47.45</c:v>
                </c:pt>
                <c:pt idx="951">
                  <c:v>47.5</c:v>
                </c:pt>
                <c:pt idx="952">
                  <c:v>47.55</c:v>
                </c:pt>
                <c:pt idx="953">
                  <c:v>47.6</c:v>
                </c:pt>
                <c:pt idx="954">
                  <c:v>47.65</c:v>
                </c:pt>
                <c:pt idx="955">
                  <c:v>47.7</c:v>
                </c:pt>
                <c:pt idx="956">
                  <c:v>47.75</c:v>
                </c:pt>
                <c:pt idx="957">
                  <c:v>47.8</c:v>
                </c:pt>
                <c:pt idx="958">
                  <c:v>47.85</c:v>
                </c:pt>
                <c:pt idx="959">
                  <c:v>47.9</c:v>
                </c:pt>
                <c:pt idx="960">
                  <c:v>47.95</c:v>
                </c:pt>
                <c:pt idx="961">
                  <c:v>48.0</c:v>
                </c:pt>
              </c:numCache>
            </c:numRef>
          </c:xVal>
          <c:yVal>
            <c:numRef>
              <c:f>Sheet1!$AH$2:$AH$963</c:f>
              <c:numCache>
                <c:formatCode>General</c:formatCode>
                <c:ptCount val="962"/>
                <c:pt idx="1">
                  <c:v>37.0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37.0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37.0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37.0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37.0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37.0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37.0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37.0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37.0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37.0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37.0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37.0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37.0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37.0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37.0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37.0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37.0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37.0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37.0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37.0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37.0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37.0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37.0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37.0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37.0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37.0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37.0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37.0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37.0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37.0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37.0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37.0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37.0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37.0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37.0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37.0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37.0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37.0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37.0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37.0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37.0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37.0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37.0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37.0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37.0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37.0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37.0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37.0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37.0</c:v>
                </c:pt>
              </c:numCache>
            </c:numRef>
          </c:yVal>
          <c:smooth val="1"/>
        </c:ser>
        <c:ser>
          <c:idx val="4"/>
          <c:order val="2"/>
          <c:tx>
            <c:strRef>
              <c:f>Sheet1!$AI$1</c:f>
              <c:strCache>
                <c:ptCount val="1"/>
                <c:pt idx="0">
                  <c:v>Active Antenna</c:v>
                </c:pt>
              </c:strCache>
            </c:strRef>
          </c:tx>
          <c:spPr>
            <a:ln w="12700">
              <a:solidFill>
                <a:srgbClr val="0000FF"/>
              </a:solidFill>
            </a:ln>
          </c:spPr>
          <c:marker>
            <c:symbol val="none"/>
          </c:marker>
          <c:xVal>
            <c:numRef>
              <c:f>Sheet1!$AD$2:$AD$963</c:f>
              <c:numCache>
                <c:formatCode>0.00</c:formatCode>
                <c:ptCount val="96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pt idx="42">
                  <c:v>2.05</c:v>
                </c:pt>
                <c:pt idx="43">
                  <c:v>2.1</c:v>
                </c:pt>
                <c:pt idx="44">
                  <c:v>2.15</c:v>
                </c:pt>
                <c:pt idx="45">
                  <c:v>2.2</c:v>
                </c:pt>
                <c:pt idx="46">
                  <c:v>2.25</c:v>
                </c:pt>
                <c:pt idx="47">
                  <c:v>2.3</c:v>
                </c:pt>
                <c:pt idx="48">
                  <c:v>2.349999999999999</c:v>
                </c:pt>
                <c:pt idx="49">
                  <c:v>2.4</c:v>
                </c:pt>
                <c:pt idx="50">
                  <c:v>2.45</c:v>
                </c:pt>
                <c:pt idx="51">
                  <c:v>2.5</c:v>
                </c:pt>
                <c:pt idx="52">
                  <c:v>2.55</c:v>
                </c:pt>
                <c:pt idx="53">
                  <c:v>2.6</c:v>
                </c:pt>
                <c:pt idx="54">
                  <c:v>2.65</c:v>
                </c:pt>
                <c:pt idx="55">
                  <c:v>2.7</c:v>
                </c:pt>
                <c:pt idx="56">
                  <c:v>2.75</c:v>
                </c:pt>
                <c:pt idx="57">
                  <c:v>2.8</c:v>
                </c:pt>
                <c:pt idx="58">
                  <c:v>2.849999999999999</c:v>
                </c:pt>
                <c:pt idx="59">
                  <c:v>2.9</c:v>
                </c:pt>
                <c:pt idx="60">
                  <c:v>2.95</c:v>
                </c:pt>
                <c:pt idx="61">
                  <c:v>3.0</c:v>
                </c:pt>
                <c:pt idx="62">
                  <c:v>3.05</c:v>
                </c:pt>
                <c:pt idx="63">
                  <c:v>3.1</c:v>
                </c:pt>
                <c:pt idx="64">
                  <c:v>3.15</c:v>
                </c:pt>
                <c:pt idx="65">
                  <c:v>3.2</c:v>
                </c:pt>
                <c:pt idx="66">
                  <c:v>3.25</c:v>
                </c:pt>
                <c:pt idx="67">
                  <c:v>3.3</c:v>
                </c:pt>
                <c:pt idx="68">
                  <c:v>3.349999999999999</c:v>
                </c:pt>
                <c:pt idx="69">
                  <c:v>3.4</c:v>
                </c:pt>
                <c:pt idx="70">
                  <c:v>3.45</c:v>
                </c:pt>
                <c:pt idx="71">
                  <c:v>3.5</c:v>
                </c:pt>
                <c:pt idx="72">
                  <c:v>3.55</c:v>
                </c:pt>
                <c:pt idx="73">
                  <c:v>3.6</c:v>
                </c:pt>
                <c:pt idx="74">
                  <c:v>3.65</c:v>
                </c:pt>
                <c:pt idx="75">
                  <c:v>3.7</c:v>
                </c:pt>
                <c:pt idx="76">
                  <c:v>3.75</c:v>
                </c:pt>
                <c:pt idx="77">
                  <c:v>3.8</c:v>
                </c:pt>
                <c:pt idx="78">
                  <c:v>3.849999999999999</c:v>
                </c:pt>
                <c:pt idx="79">
                  <c:v>3.9</c:v>
                </c:pt>
                <c:pt idx="80">
                  <c:v>3.95</c:v>
                </c:pt>
                <c:pt idx="81">
                  <c:v>4.0</c:v>
                </c:pt>
                <c:pt idx="82">
                  <c:v>4.05</c:v>
                </c:pt>
                <c:pt idx="83">
                  <c:v>4.1</c:v>
                </c:pt>
                <c:pt idx="84">
                  <c:v>4.149999999999999</c:v>
                </c:pt>
                <c:pt idx="85">
                  <c:v>4.2</c:v>
                </c:pt>
                <c:pt idx="86">
                  <c:v>4.25</c:v>
                </c:pt>
                <c:pt idx="87">
                  <c:v>4.3</c:v>
                </c:pt>
                <c:pt idx="88">
                  <c:v>4.35</c:v>
                </c:pt>
                <c:pt idx="89">
                  <c:v>4.4</c:v>
                </c:pt>
                <c:pt idx="90">
                  <c:v>4.45</c:v>
                </c:pt>
                <c:pt idx="91">
                  <c:v>4.5</c:v>
                </c:pt>
                <c:pt idx="92">
                  <c:v>4.55</c:v>
                </c:pt>
                <c:pt idx="93">
                  <c:v>4.6</c:v>
                </c:pt>
                <c:pt idx="94">
                  <c:v>4.649999999999998</c:v>
                </c:pt>
                <c:pt idx="95">
                  <c:v>4.7</c:v>
                </c:pt>
                <c:pt idx="96">
                  <c:v>4.75</c:v>
                </c:pt>
                <c:pt idx="97">
                  <c:v>4.8</c:v>
                </c:pt>
                <c:pt idx="98">
                  <c:v>4.85</c:v>
                </c:pt>
                <c:pt idx="99">
                  <c:v>4.9</c:v>
                </c:pt>
                <c:pt idx="100">
                  <c:v>4.95</c:v>
                </c:pt>
                <c:pt idx="101">
                  <c:v>5.0</c:v>
                </c:pt>
                <c:pt idx="102">
                  <c:v>5.05</c:v>
                </c:pt>
                <c:pt idx="103">
                  <c:v>5.1</c:v>
                </c:pt>
                <c:pt idx="104">
                  <c:v>5.149999999999999</c:v>
                </c:pt>
                <c:pt idx="105">
                  <c:v>5.2</c:v>
                </c:pt>
                <c:pt idx="106">
                  <c:v>5.25</c:v>
                </c:pt>
                <c:pt idx="107">
                  <c:v>5.3</c:v>
                </c:pt>
                <c:pt idx="108">
                  <c:v>5.35</c:v>
                </c:pt>
                <c:pt idx="109">
                  <c:v>5.4</c:v>
                </c:pt>
                <c:pt idx="110">
                  <c:v>5.45</c:v>
                </c:pt>
                <c:pt idx="111">
                  <c:v>5.5</c:v>
                </c:pt>
                <c:pt idx="112">
                  <c:v>5.55</c:v>
                </c:pt>
                <c:pt idx="113">
                  <c:v>5.6</c:v>
                </c:pt>
                <c:pt idx="114">
                  <c:v>5.649999999999998</c:v>
                </c:pt>
                <c:pt idx="115">
                  <c:v>5.7</c:v>
                </c:pt>
                <c:pt idx="116">
                  <c:v>5.75</c:v>
                </c:pt>
                <c:pt idx="117">
                  <c:v>5.8</c:v>
                </c:pt>
                <c:pt idx="118">
                  <c:v>5.85</c:v>
                </c:pt>
                <c:pt idx="119">
                  <c:v>5.9</c:v>
                </c:pt>
                <c:pt idx="120">
                  <c:v>5.95</c:v>
                </c:pt>
                <c:pt idx="121">
                  <c:v>6.0</c:v>
                </c:pt>
                <c:pt idx="122">
                  <c:v>6.05</c:v>
                </c:pt>
                <c:pt idx="123">
                  <c:v>6.1</c:v>
                </c:pt>
                <c:pt idx="124">
                  <c:v>6.149999999999999</c:v>
                </c:pt>
                <c:pt idx="125">
                  <c:v>6.2</c:v>
                </c:pt>
                <c:pt idx="126">
                  <c:v>6.25</c:v>
                </c:pt>
                <c:pt idx="127">
                  <c:v>6.3</c:v>
                </c:pt>
                <c:pt idx="128">
                  <c:v>6.35</c:v>
                </c:pt>
                <c:pt idx="129">
                  <c:v>6.4</c:v>
                </c:pt>
                <c:pt idx="130">
                  <c:v>6.45</c:v>
                </c:pt>
                <c:pt idx="131">
                  <c:v>6.5</c:v>
                </c:pt>
                <c:pt idx="132">
                  <c:v>6.55</c:v>
                </c:pt>
                <c:pt idx="133">
                  <c:v>6.6</c:v>
                </c:pt>
                <c:pt idx="134">
                  <c:v>6.649999999999998</c:v>
                </c:pt>
                <c:pt idx="135">
                  <c:v>6.7</c:v>
                </c:pt>
                <c:pt idx="136">
                  <c:v>6.75</c:v>
                </c:pt>
                <c:pt idx="137">
                  <c:v>6.8</c:v>
                </c:pt>
                <c:pt idx="138">
                  <c:v>6.85</c:v>
                </c:pt>
                <c:pt idx="139">
                  <c:v>6.9</c:v>
                </c:pt>
                <c:pt idx="140">
                  <c:v>6.95</c:v>
                </c:pt>
                <c:pt idx="141">
                  <c:v>7.0</c:v>
                </c:pt>
                <c:pt idx="142">
                  <c:v>7.05</c:v>
                </c:pt>
                <c:pt idx="143">
                  <c:v>7.1</c:v>
                </c:pt>
                <c:pt idx="144">
                  <c:v>7.149999999999999</c:v>
                </c:pt>
                <c:pt idx="145">
                  <c:v>7.2</c:v>
                </c:pt>
                <c:pt idx="146">
                  <c:v>7.25</c:v>
                </c:pt>
                <c:pt idx="147">
                  <c:v>7.3</c:v>
                </c:pt>
                <c:pt idx="148">
                  <c:v>7.35</c:v>
                </c:pt>
                <c:pt idx="149">
                  <c:v>7.4</c:v>
                </c:pt>
                <c:pt idx="150">
                  <c:v>7.45</c:v>
                </c:pt>
                <c:pt idx="151">
                  <c:v>7.5</c:v>
                </c:pt>
                <c:pt idx="152">
                  <c:v>7.55</c:v>
                </c:pt>
                <c:pt idx="153">
                  <c:v>7.6</c:v>
                </c:pt>
                <c:pt idx="154">
                  <c:v>7.649999999999998</c:v>
                </c:pt>
                <c:pt idx="155">
                  <c:v>7.7</c:v>
                </c:pt>
                <c:pt idx="156">
                  <c:v>7.75</c:v>
                </c:pt>
                <c:pt idx="157">
                  <c:v>7.8</c:v>
                </c:pt>
                <c:pt idx="158">
                  <c:v>7.85</c:v>
                </c:pt>
                <c:pt idx="159">
                  <c:v>7.9</c:v>
                </c:pt>
                <c:pt idx="160">
                  <c:v>7.95</c:v>
                </c:pt>
                <c:pt idx="161">
                  <c:v>8.0</c:v>
                </c:pt>
                <c:pt idx="162">
                  <c:v>8.05</c:v>
                </c:pt>
                <c:pt idx="163">
                  <c:v>8.1</c:v>
                </c:pt>
                <c:pt idx="164">
                  <c:v>8.15</c:v>
                </c:pt>
                <c:pt idx="165">
                  <c:v>8.200000000000001</c:v>
                </c:pt>
                <c:pt idx="166">
                  <c:v>8.25</c:v>
                </c:pt>
                <c:pt idx="167">
                  <c:v>8.3</c:v>
                </c:pt>
                <c:pt idx="168">
                  <c:v>8.350000000000006</c:v>
                </c:pt>
                <c:pt idx="169">
                  <c:v>8.4</c:v>
                </c:pt>
                <c:pt idx="170">
                  <c:v>8.450000000000002</c:v>
                </c:pt>
                <c:pt idx="171">
                  <c:v>8.5</c:v>
                </c:pt>
                <c:pt idx="172">
                  <c:v>8.55</c:v>
                </c:pt>
                <c:pt idx="173">
                  <c:v>8.6</c:v>
                </c:pt>
                <c:pt idx="174">
                  <c:v>8.65</c:v>
                </c:pt>
                <c:pt idx="175">
                  <c:v>8.700000000000001</c:v>
                </c:pt>
                <c:pt idx="176">
                  <c:v>8.75</c:v>
                </c:pt>
                <c:pt idx="177">
                  <c:v>8.8</c:v>
                </c:pt>
                <c:pt idx="178">
                  <c:v>8.850000000000006</c:v>
                </c:pt>
                <c:pt idx="179">
                  <c:v>8.9</c:v>
                </c:pt>
                <c:pt idx="180">
                  <c:v>8.950000000000002</c:v>
                </c:pt>
                <c:pt idx="181">
                  <c:v>9.0</c:v>
                </c:pt>
                <c:pt idx="182">
                  <c:v>9.05</c:v>
                </c:pt>
                <c:pt idx="183">
                  <c:v>9.1</c:v>
                </c:pt>
                <c:pt idx="184">
                  <c:v>9.15</c:v>
                </c:pt>
                <c:pt idx="185">
                  <c:v>9.200000000000001</c:v>
                </c:pt>
                <c:pt idx="186">
                  <c:v>9.25</c:v>
                </c:pt>
                <c:pt idx="187">
                  <c:v>9.3</c:v>
                </c:pt>
                <c:pt idx="188">
                  <c:v>9.350000000000006</c:v>
                </c:pt>
                <c:pt idx="189">
                  <c:v>9.4</c:v>
                </c:pt>
                <c:pt idx="190">
                  <c:v>9.450000000000002</c:v>
                </c:pt>
                <c:pt idx="191">
                  <c:v>9.5</c:v>
                </c:pt>
                <c:pt idx="192">
                  <c:v>9.55</c:v>
                </c:pt>
                <c:pt idx="193">
                  <c:v>9.6</c:v>
                </c:pt>
                <c:pt idx="194">
                  <c:v>9.65</c:v>
                </c:pt>
                <c:pt idx="195">
                  <c:v>9.700000000000001</c:v>
                </c:pt>
                <c:pt idx="196">
                  <c:v>9.75</c:v>
                </c:pt>
                <c:pt idx="197">
                  <c:v>9.8</c:v>
                </c:pt>
                <c:pt idx="198">
                  <c:v>9.850000000000006</c:v>
                </c:pt>
                <c:pt idx="199">
                  <c:v>9.9</c:v>
                </c:pt>
                <c:pt idx="200">
                  <c:v>9.950000000000002</c:v>
                </c:pt>
                <c:pt idx="201">
                  <c:v>10.0</c:v>
                </c:pt>
                <c:pt idx="202">
                  <c:v>10.05</c:v>
                </c:pt>
                <c:pt idx="203">
                  <c:v>10.1</c:v>
                </c:pt>
                <c:pt idx="204">
                  <c:v>10.15</c:v>
                </c:pt>
                <c:pt idx="205">
                  <c:v>10.2</c:v>
                </c:pt>
                <c:pt idx="206">
                  <c:v>10.25</c:v>
                </c:pt>
                <c:pt idx="207">
                  <c:v>10.3</c:v>
                </c:pt>
                <c:pt idx="208">
                  <c:v>10.35</c:v>
                </c:pt>
                <c:pt idx="209">
                  <c:v>10.4</c:v>
                </c:pt>
                <c:pt idx="210">
                  <c:v>10.45</c:v>
                </c:pt>
                <c:pt idx="211">
                  <c:v>10.5</c:v>
                </c:pt>
                <c:pt idx="212">
                  <c:v>10.55</c:v>
                </c:pt>
                <c:pt idx="213">
                  <c:v>10.6</c:v>
                </c:pt>
                <c:pt idx="214">
                  <c:v>10.65</c:v>
                </c:pt>
                <c:pt idx="215">
                  <c:v>10.7</c:v>
                </c:pt>
                <c:pt idx="216">
                  <c:v>10.75</c:v>
                </c:pt>
                <c:pt idx="217">
                  <c:v>10.8</c:v>
                </c:pt>
                <c:pt idx="218">
                  <c:v>10.85</c:v>
                </c:pt>
                <c:pt idx="219">
                  <c:v>10.9</c:v>
                </c:pt>
                <c:pt idx="220">
                  <c:v>10.95</c:v>
                </c:pt>
                <c:pt idx="221">
                  <c:v>11.0</c:v>
                </c:pt>
                <c:pt idx="222">
                  <c:v>11.05</c:v>
                </c:pt>
                <c:pt idx="223">
                  <c:v>11.1</c:v>
                </c:pt>
                <c:pt idx="224">
                  <c:v>11.15</c:v>
                </c:pt>
                <c:pt idx="225">
                  <c:v>11.2</c:v>
                </c:pt>
                <c:pt idx="226">
                  <c:v>11.25</c:v>
                </c:pt>
                <c:pt idx="227">
                  <c:v>11.3</c:v>
                </c:pt>
                <c:pt idx="228">
                  <c:v>11.35</c:v>
                </c:pt>
                <c:pt idx="229">
                  <c:v>11.4</c:v>
                </c:pt>
                <c:pt idx="230">
                  <c:v>11.45</c:v>
                </c:pt>
                <c:pt idx="231">
                  <c:v>11.5</c:v>
                </c:pt>
                <c:pt idx="232">
                  <c:v>11.55</c:v>
                </c:pt>
                <c:pt idx="233">
                  <c:v>11.6</c:v>
                </c:pt>
                <c:pt idx="234">
                  <c:v>11.65</c:v>
                </c:pt>
                <c:pt idx="235">
                  <c:v>11.7</c:v>
                </c:pt>
                <c:pt idx="236">
                  <c:v>11.75</c:v>
                </c:pt>
                <c:pt idx="237">
                  <c:v>11.8</c:v>
                </c:pt>
                <c:pt idx="238">
                  <c:v>11.85</c:v>
                </c:pt>
                <c:pt idx="239">
                  <c:v>11.9</c:v>
                </c:pt>
                <c:pt idx="240">
                  <c:v>11.95</c:v>
                </c:pt>
                <c:pt idx="241">
                  <c:v>12.0</c:v>
                </c:pt>
                <c:pt idx="242">
                  <c:v>12.05</c:v>
                </c:pt>
                <c:pt idx="243">
                  <c:v>12.1</c:v>
                </c:pt>
                <c:pt idx="244">
                  <c:v>12.15</c:v>
                </c:pt>
                <c:pt idx="245">
                  <c:v>12.2</c:v>
                </c:pt>
                <c:pt idx="246">
                  <c:v>12.25</c:v>
                </c:pt>
                <c:pt idx="247">
                  <c:v>12.3</c:v>
                </c:pt>
                <c:pt idx="248">
                  <c:v>12.35</c:v>
                </c:pt>
                <c:pt idx="249">
                  <c:v>12.4</c:v>
                </c:pt>
                <c:pt idx="250">
                  <c:v>12.45</c:v>
                </c:pt>
                <c:pt idx="251">
                  <c:v>12.5</c:v>
                </c:pt>
                <c:pt idx="252">
                  <c:v>12.55</c:v>
                </c:pt>
                <c:pt idx="253">
                  <c:v>12.6</c:v>
                </c:pt>
                <c:pt idx="254">
                  <c:v>12.65</c:v>
                </c:pt>
                <c:pt idx="255">
                  <c:v>12.7</c:v>
                </c:pt>
                <c:pt idx="256">
                  <c:v>12.75</c:v>
                </c:pt>
                <c:pt idx="257">
                  <c:v>12.8</c:v>
                </c:pt>
                <c:pt idx="258">
                  <c:v>12.85</c:v>
                </c:pt>
                <c:pt idx="259">
                  <c:v>12.9</c:v>
                </c:pt>
                <c:pt idx="260">
                  <c:v>12.95</c:v>
                </c:pt>
                <c:pt idx="261">
                  <c:v>13.0</c:v>
                </c:pt>
                <c:pt idx="262">
                  <c:v>13.05</c:v>
                </c:pt>
                <c:pt idx="263">
                  <c:v>13.1</c:v>
                </c:pt>
                <c:pt idx="264">
                  <c:v>13.15</c:v>
                </c:pt>
                <c:pt idx="265">
                  <c:v>13.2</c:v>
                </c:pt>
                <c:pt idx="266">
                  <c:v>13.25</c:v>
                </c:pt>
                <c:pt idx="267">
                  <c:v>13.3</c:v>
                </c:pt>
                <c:pt idx="268">
                  <c:v>13.35</c:v>
                </c:pt>
                <c:pt idx="269">
                  <c:v>13.4</c:v>
                </c:pt>
                <c:pt idx="270">
                  <c:v>13.45</c:v>
                </c:pt>
                <c:pt idx="271">
                  <c:v>13.5</c:v>
                </c:pt>
                <c:pt idx="272">
                  <c:v>13.55</c:v>
                </c:pt>
                <c:pt idx="273">
                  <c:v>13.6</c:v>
                </c:pt>
                <c:pt idx="274">
                  <c:v>13.65</c:v>
                </c:pt>
                <c:pt idx="275">
                  <c:v>13.7</c:v>
                </c:pt>
                <c:pt idx="276">
                  <c:v>13.75</c:v>
                </c:pt>
                <c:pt idx="277">
                  <c:v>13.8</c:v>
                </c:pt>
                <c:pt idx="278">
                  <c:v>13.85</c:v>
                </c:pt>
                <c:pt idx="279">
                  <c:v>13.9</c:v>
                </c:pt>
                <c:pt idx="280">
                  <c:v>13.95</c:v>
                </c:pt>
                <c:pt idx="281">
                  <c:v>14.0</c:v>
                </c:pt>
                <c:pt idx="282">
                  <c:v>14.05</c:v>
                </c:pt>
                <c:pt idx="283">
                  <c:v>14.1</c:v>
                </c:pt>
                <c:pt idx="284">
                  <c:v>14.15</c:v>
                </c:pt>
                <c:pt idx="285">
                  <c:v>14.2</c:v>
                </c:pt>
                <c:pt idx="286">
                  <c:v>14.25</c:v>
                </c:pt>
                <c:pt idx="287">
                  <c:v>14.3</c:v>
                </c:pt>
                <c:pt idx="288">
                  <c:v>14.35</c:v>
                </c:pt>
                <c:pt idx="289">
                  <c:v>14.4</c:v>
                </c:pt>
                <c:pt idx="290">
                  <c:v>14.45</c:v>
                </c:pt>
                <c:pt idx="291">
                  <c:v>14.5</c:v>
                </c:pt>
                <c:pt idx="292">
                  <c:v>14.55</c:v>
                </c:pt>
                <c:pt idx="293">
                  <c:v>14.6</c:v>
                </c:pt>
                <c:pt idx="294">
                  <c:v>14.65</c:v>
                </c:pt>
                <c:pt idx="295">
                  <c:v>14.7</c:v>
                </c:pt>
                <c:pt idx="296">
                  <c:v>14.75</c:v>
                </c:pt>
                <c:pt idx="297">
                  <c:v>14.8</c:v>
                </c:pt>
                <c:pt idx="298">
                  <c:v>14.85</c:v>
                </c:pt>
                <c:pt idx="299">
                  <c:v>14.9</c:v>
                </c:pt>
                <c:pt idx="300">
                  <c:v>14.95</c:v>
                </c:pt>
                <c:pt idx="301">
                  <c:v>15.0</c:v>
                </c:pt>
                <c:pt idx="302">
                  <c:v>15.05</c:v>
                </c:pt>
                <c:pt idx="303">
                  <c:v>15.1</c:v>
                </c:pt>
                <c:pt idx="304">
                  <c:v>15.15</c:v>
                </c:pt>
                <c:pt idx="305">
                  <c:v>15.2</c:v>
                </c:pt>
                <c:pt idx="306">
                  <c:v>15.25</c:v>
                </c:pt>
                <c:pt idx="307">
                  <c:v>15.3</c:v>
                </c:pt>
                <c:pt idx="308">
                  <c:v>15.35</c:v>
                </c:pt>
                <c:pt idx="309">
                  <c:v>15.4</c:v>
                </c:pt>
                <c:pt idx="310">
                  <c:v>15.45</c:v>
                </c:pt>
                <c:pt idx="311">
                  <c:v>15.5</c:v>
                </c:pt>
                <c:pt idx="312">
                  <c:v>15.55</c:v>
                </c:pt>
                <c:pt idx="313">
                  <c:v>15.6</c:v>
                </c:pt>
                <c:pt idx="314">
                  <c:v>15.65</c:v>
                </c:pt>
                <c:pt idx="315">
                  <c:v>15.7</c:v>
                </c:pt>
                <c:pt idx="316">
                  <c:v>15.75</c:v>
                </c:pt>
                <c:pt idx="317">
                  <c:v>15.8</c:v>
                </c:pt>
                <c:pt idx="318">
                  <c:v>15.85</c:v>
                </c:pt>
                <c:pt idx="319">
                  <c:v>15.9</c:v>
                </c:pt>
                <c:pt idx="320">
                  <c:v>15.95</c:v>
                </c:pt>
                <c:pt idx="321">
                  <c:v>16.0</c:v>
                </c:pt>
                <c:pt idx="322">
                  <c:v>16.05</c:v>
                </c:pt>
                <c:pt idx="323">
                  <c:v>16.1</c:v>
                </c:pt>
                <c:pt idx="324">
                  <c:v>16.15000000000001</c:v>
                </c:pt>
                <c:pt idx="325">
                  <c:v>16.2</c:v>
                </c:pt>
                <c:pt idx="326">
                  <c:v>16.25</c:v>
                </c:pt>
                <c:pt idx="327">
                  <c:v>16.3</c:v>
                </c:pt>
                <c:pt idx="328">
                  <c:v>16.35</c:v>
                </c:pt>
                <c:pt idx="329">
                  <c:v>16.4</c:v>
                </c:pt>
                <c:pt idx="330">
                  <c:v>16.45</c:v>
                </c:pt>
                <c:pt idx="331">
                  <c:v>16.5</c:v>
                </c:pt>
                <c:pt idx="332">
                  <c:v>16.55</c:v>
                </c:pt>
                <c:pt idx="333">
                  <c:v>16.6</c:v>
                </c:pt>
                <c:pt idx="334">
                  <c:v>16.65000000000001</c:v>
                </c:pt>
                <c:pt idx="335">
                  <c:v>16.7</c:v>
                </c:pt>
                <c:pt idx="336">
                  <c:v>16.75</c:v>
                </c:pt>
                <c:pt idx="337">
                  <c:v>16.8</c:v>
                </c:pt>
                <c:pt idx="338">
                  <c:v>16.85</c:v>
                </c:pt>
                <c:pt idx="339">
                  <c:v>16.9</c:v>
                </c:pt>
                <c:pt idx="340">
                  <c:v>16.95</c:v>
                </c:pt>
                <c:pt idx="341">
                  <c:v>17.0</c:v>
                </c:pt>
                <c:pt idx="342">
                  <c:v>17.05</c:v>
                </c:pt>
                <c:pt idx="343">
                  <c:v>17.1</c:v>
                </c:pt>
                <c:pt idx="344">
                  <c:v>17.15000000000001</c:v>
                </c:pt>
                <c:pt idx="345">
                  <c:v>17.2</c:v>
                </c:pt>
                <c:pt idx="346">
                  <c:v>17.25</c:v>
                </c:pt>
                <c:pt idx="347">
                  <c:v>17.3</c:v>
                </c:pt>
                <c:pt idx="348">
                  <c:v>17.35</c:v>
                </c:pt>
                <c:pt idx="349">
                  <c:v>17.4</c:v>
                </c:pt>
                <c:pt idx="350">
                  <c:v>17.45</c:v>
                </c:pt>
                <c:pt idx="351">
                  <c:v>17.5</c:v>
                </c:pt>
                <c:pt idx="352">
                  <c:v>17.55</c:v>
                </c:pt>
                <c:pt idx="353">
                  <c:v>17.6</c:v>
                </c:pt>
                <c:pt idx="354">
                  <c:v>17.65000000000001</c:v>
                </c:pt>
                <c:pt idx="355">
                  <c:v>17.7</c:v>
                </c:pt>
                <c:pt idx="356">
                  <c:v>17.75</c:v>
                </c:pt>
                <c:pt idx="357">
                  <c:v>17.8</c:v>
                </c:pt>
                <c:pt idx="358">
                  <c:v>17.85</c:v>
                </c:pt>
                <c:pt idx="359">
                  <c:v>17.9</c:v>
                </c:pt>
                <c:pt idx="360">
                  <c:v>17.95</c:v>
                </c:pt>
                <c:pt idx="361">
                  <c:v>18.0</c:v>
                </c:pt>
                <c:pt idx="362">
                  <c:v>18.05</c:v>
                </c:pt>
                <c:pt idx="363">
                  <c:v>18.1</c:v>
                </c:pt>
                <c:pt idx="364">
                  <c:v>18.15000000000001</c:v>
                </c:pt>
                <c:pt idx="365">
                  <c:v>18.2</c:v>
                </c:pt>
                <c:pt idx="366">
                  <c:v>18.25</c:v>
                </c:pt>
                <c:pt idx="367">
                  <c:v>18.3</c:v>
                </c:pt>
                <c:pt idx="368">
                  <c:v>18.35</c:v>
                </c:pt>
                <c:pt idx="369">
                  <c:v>18.4</c:v>
                </c:pt>
                <c:pt idx="370">
                  <c:v>18.45</c:v>
                </c:pt>
                <c:pt idx="371">
                  <c:v>18.5</c:v>
                </c:pt>
                <c:pt idx="372">
                  <c:v>18.55</c:v>
                </c:pt>
                <c:pt idx="373">
                  <c:v>18.6</c:v>
                </c:pt>
                <c:pt idx="374">
                  <c:v>18.65000000000001</c:v>
                </c:pt>
                <c:pt idx="375">
                  <c:v>18.7</c:v>
                </c:pt>
                <c:pt idx="376">
                  <c:v>18.75</c:v>
                </c:pt>
                <c:pt idx="377">
                  <c:v>18.8</c:v>
                </c:pt>
                <c:pt idx="378">
                  <c:v>18.85</c:v>
                </c:pt>
                <c:pt idx="379">
                  <c:v>18.9</c:v>
                </c:pt>
                <c:pt idx="380">
                  <c:v>18.95</c:v>
                </c:pt>
                <c:pt idx="381">
                  <c:v>19.0</c:v>
                </c:pt>
                <c:pt idx="382">
                  <c:v>19.05</c:v>
                </c:pt>
                <c:pt idx="383">
                  <c:v>19.1</c:v>
                </c:pt>
                <c:pt idx="384">
                  <c:v>19.15000000000001</c:v>
                </c:pt>
                <c:pt idx="385">
                  <c:v>19.2</c:v>
                </c:pt>
                <c:pt idx="386">
                  <c:v>19.25</c:v>
                </c:pt>
                <c:pt idx="387">
                  <c:v>19.3</c:v>
                </c:pt>
                <c:pt idx="388">
                  <c:v>19.35</c:v>
                </c:pt>
                <c:pt idx="389">
                  <c:v>19.4</c:v>
                </c:pt>
                <c:pt idx="390">
                  <c:v>19.45</c:v>
                </c:pt>
                <c:pt idx="391">
                  <c:v>19.5</c:v>
                </c:pt>
                <c:pt idx="392">
                  <c:v>19.55</c:v>
                </c:pt>
                <c:pt idx="393">
                  <c:v>19.6</c:v>
                </c:pt>
                <c:pt idx="394">
                  <c:v>19.65000000000001</c:v>
                </c:pt>
                <c:pt idx="395">
                  <c:v>19.7</c:v>
                </c:pt>
                <c:pt idx="396">
                  <c:v>19.75</c:v>
                </c:pt>
                <c:pt idx="397">
                  <c:v>19.8</c:v>
                </c:pt>
                <c:pt idx="398">
                  <c:v>19.85</c:v>
                </c:pt>
                <c:pt idx="399">
                  <c:v>19.9</c:v>
                </c:pt>
                <c:pt idx="400">
                  <c:v>19.95</c:v>
                </c:pt>
                <c:pt idx="401">
                  <c:v>20.0</c:v>
                </c:pt>
                <c:pt idx="402">
                  <c:v>20.05</c:v>
                </c:pt>
                <c:pt idx="403">
                  <c:v>20.1</c:v>
                </c:pt>
                <c:pt idx="404">
                  <c:v>20.15000000000001</c:v>
                </c:pt>
                <c:pt idx="405">
                  <c:v>20.2</c:v>
                </c:pt>
                <c:pt idx="406">
                  <c:v>20.25</c:v>
                </c:pt>
                <c:pt idx="407">
                  <c:v>20.3</c:v>
                </c:pt>
                <c:pt idx="408">
                  <c:v>20.35</c:v>
                </c:pt>
                <c:pt idx="409">
                  <c:v>20.4</c:v>
                </c:pt>
                <c:pt idx="410">
                  <c:v>20.45</c:v>
                </c:pt>
                <c:pt idx="411">
                  <c:v>20.5</c:v>
                </c:pt>
                <c:pt idx="412">
                  <c:v>20.55</c:v>
                </c:pt>
                <c:pt idx="413">
                  <c:v>20.6</c:v>
                </c:pt>
                <c:pt idx="414">
                  <c:v>20.65000000000002</c:v>
                </c:pt>
                <c:pt idx="415">
                  <c:v>20.7</c:v>
                </c:pt>
                <c:pt idx="416">
                  <c:v>20.75</c:v>
                </c:pt>
                <c:pt idx="417">
                  <c:v>20.8</c:v>
                </c:pt>
                <c:pt idx="418">
                  <c:v>20.85</c:v>
                </c:pt>
                <c:pt idx="419">
                  <c:v>20.9</c:v>
                </c:pt>
                <c:pt idx="420">
                  <c:v>20.95</c:v>
                </c:pt>
                <c:pt idx="421">
                  <c:v>21.0</c:v>
                </c:pt>
                <c:pt idx="422">
                  <c:v>21.05</c:v>
                </c:pt>
                <c:pt idx="423">
                  <c:v>21.1</c:v>
                </c:pt>
                <c:pt idx="424">
                  <c:v>21.15000000000002</c:v>
                </c:pt>
                <c:pt idx="425">
                  <c:v>21.2</c:v>
                </c:pt>
                <c:pt idx="426">
                  <c:v>21.25</c:v>
                </c:pt>
                <c:pt idx="427">
                  <c:v>21.3</c:v>
                </c:pt>
                <c:pt idx="428">
                  <c:v>21.35</c:v>
                </c:pt>
                <c:pt idx="429">
                  <c:v>21.4</c:v>
                </c:pt>
                <c:pt idx="430">
                  <c:v>21.45</c:v>
                </c:pt>
                <c:pt idx="431">
                  <c:v>21.5</c:v>
                </c:pt>
                <c:pt idx="432">
                  <c:v>21.55</c:v>
                </c:pt>
                <c:pt idx="433">
                  <c:v>21.6</c:v>
                </c:pt>
                <c:pt idx="434">
                  <c:v>21.65000000000002</c:v>
                </c:pt>
                <c:pt idx="435">
                  <c:v>21.7</c:v>
                </c:pt>
                <c:pt idx="436">
                  <c:v>21.75</c:v>
                </c:pt>
                <c:pt idx="437">
                  <c:v>21.8</c:v>
                </c:pt>
                <c:pt idx="438">
                  <c:v>21.85</c:v>
                </c:pt>
                <c:pt idx="439">
                  <c:v>21.9</c:v>
                </c:pt>
                <c:pt idx="440">
                  <c:v>21.95</c:v>
                </c:pt>
                <c:pt idx="441">
                  <c:v>22.0</c:v>
                </c:pt>
                <c:pt idx="442">
                  <c:v>22.05</c:v>
                </c:pt>
                <c:pt idx="443">
                  <c:v>22.1</c:v>
                </c:pt>
                <c:pt idx="444">
                  <c:v>22.15000000000002</c:v>
                </c:pt>
                <c:pt idx="445">
                  <c:v>22.2</c:v>
                </c:pt>
                <c:pt idx="446">
                  <c:v>22.25</c:v>
                </c:pt>
                <c:pt idx="447">
                  <c:v>22.3</c:v>
                </c:pt>
                <c:pt idx="448">
                  <c:v>22.35</c:v>
                </c:pt>
                <c:pt idx="449">
                  <c:v>22.4</c:v>
                </c:pt>
                <c:pt idx="450">
                  <c:v>22.45</c:v>
                </c:pt>
                <c:pt idx="451">
                  <c:v>22.5</c:v>
                </c:pt>
                <c:pt idx="452">
                  <c:v>22.55</c:v>
                </c:pt>
                <c:pt idx="453">
                  <c:v>22.6</c:v>
                </c:pt>
                <c:pt idx="454">
                  <c:v>22.65000000000002</c:v>
                </c:pt>
                <c:pt idx="455">
                  <c:v>22.7</c:v>
                </c:pt>
                <c:pt idx="456">
                  <c:v>22.75</c:v>
                </c:pt>
                <c:pt idx="457">
                  <c:v>22.8</c:v>
                </c:pt>
                <c:pt idx="458">
                  <c:v>22.85</c:v>
                </c:pt>
                <c:pt idx="459">
                  <c:v>22.9</c:v>
                </c:pt>
                <c:pt idx="460">
                  <c:v>22.95</c:v>
                </c:pt>
                <c:pt idx="461">
                  <c:v>23.0</c:v>
                </c:pt>
                <c:pt idx="462">
                  <c:v>23.05</c:v>
                </c:pt>
                <c:pt idx="463">
                  <c:v>23.1</c:v>
                </c:pt>
                <c:pt idx="464">
                  <c:v>23.15000000000002</c:v>
                </c:pt>
                <c:pt idx="465">
                  <c:v>23.2</c:v>
                </c:pt>
                <c:pt idx="466">
                  <c:v>23.25</c:v>
                </c:pt>
                <c:pt idx="467">
                  <c:v>23.3</c:v>
                </c:pt>
                <c:pt idx="468">
                  <c:v>23.35</c:v>
                </c:pt>
                <c:pt idx="469">
                  <c:v>23.4</c:v>
                </c:pt>
                <c:pt idx="470">
                  <c:v>23.45</c:v>
                </c:pt>
                <c:pt idx="471">
                  <c:v>23.5</c:v>
                </c:pt>
                <c:pt idx="472">
                  <c:v>23.55</c:v>
                </c:pt>
                <c:pt idx="473">
                  <c:v>23.6</c:v>
                </c:pt>
                <c:pt idx="474">
                  <c:v>23.65000000000002</c:v>
                </c:pt>
                <c:pt idx="475">
                  <c:v>23.7</c:v>
                </c:pt>
                <c:pt idx="476">
                  <c:v>23.75</c:v>
                </c:pt>
                <c:pt idx="477">
                  <c:v>23.8</c:v>
                </c:pt>
                <c:pt idx="478">
                  <c:v>23.85</c:v>
                </c:pt>
                <c:pt idx="479">
                  <c:v>23.9</c:v>
                </c:pt>
                <c:pt idx="480">
                  <c:v>23.95</c:v>
                </c:pt>
                <c:pt idx="481">
                  <c:v>24.0</c:v>
                </c:pt>
                <c:pt idx="482">
                  <c:v>24.05</c:v>
                </c:pt>
                <c:pt idx="483">
                  <c:v>24.1</c:v>
                </c:pt>
                <c:pt idx="484">
                  <c:v>24.15000000000002</c:v>
                </c:pt>
                <c:pt idx="485">
                  <c:v>24.2</c:v>
                </c:pt>
                <c:pt idx="486">
                  <c:v>24.25</c:v>
                </c:pt>
                <c:pt idx="487">
                  <c:v>24.3</c:v>
                </c:pt>
                <c:pt idx="488">
                  <c:v>24.35</c:v>
                </c:pt>
                <c:pt idx="489">
                  <c:v>24.4</c:v>
                </c:pt>
                <c:pt idx="490">
                  <c:v>24.45</c:v>
                </c:pt>
                <c:pt idx="491">
                  <c:v>24.5</c:v>
                </c:pt>
                <c:pt idx="492">
                  <c:v>24.55</c:v>
                </c:pt>
                <c:pt idx="493">
                  <c:v>24.6</c:v>
                </c:pt>
                <c:pt idx="494">
                  <c:v>24.65000000000002</c:v>
                </c:pt>
                <c:pt idx="495">
                  <c:v>24.7</c:v>
                </c:pt>
                <c:pt idx="496">
                  <c:v>24.75</c:v>
                </c:pt>
                <c:pt idx="497">
                  <c:v>24.8</c:v>
                </c:pt>
                <c:pt idx="498">
                  <c:v>24.85</c:v>
                </c:pt>
                <c:pt idx="499">
                  <c:v>24.9</c:v>
                </c:pt>
                <c:pt idx="500">
                  <c:v>24.95</c:v>
                </c:pt>
                <c:pt idx="501">
                  <c:v>25.0</c:v>
                </c:pt>
                <c:pt idx="502">
                  <c:v>25.05</c:v>
                </c:pt>
                <c:pt idx="503">
                  <c:v>25.1</c:v>
                </c:pt>
                <c:pt idx="504">
                  <c:v>25.15000000000002</c:v>
                </c:pt>
                <c:pt idx="505">
                  <c:v>25.2</c:v>
                </c:pt>
                <c:pt idx="506">
                  <c:v>25.25</c:v>
                </c:pt>
                <c:pt idx="507">
                  <c:v>25.3</c:v>
                </c:pt>
                <c:pt idx="508">
                  <c:v>25.35</c:v>
                </c:pt>
                <c:pt idx="509">
                  <c:v>25.4</c:v>
                </c:pt>
                <c:pt idx="510">
                  <c:v>25.45</c:v>
                </c:pt>
                <c:pt idx="511">
                  <c:v>25.5</c:v>
                </c:pt>
                <c:pt idx="512">
                  <c:v>25.55</c:v>
                </c:pt>
                <c:pt idx="513">
                  <c:v>25.6</c:v>
                </c:pt>
                <c:pt idx="514">
                  <c:v>25.65000000000002</c:v>
                </c:pt>
                <c:pt idx="515">
                  <c:v>25.7</c:v>
                </c:pt>
                <c:pt idx="516">
                  <c:v>25.75</c:v>
                </c:pt>
                <c:pt idx="517">
                  <c:v>25.8</c:v>
                </c:pt>
                <c:pt idx="518">
                  <c:v>25.85</c:v>
                </c:pt>
                <c:pt idx="519">
                  <c:v>25.9</c:v>
                </c:pt>
                <c:pt idx="520">
                  <c:v>25.95</c:v>
                </c:pt>
                <c:pt idx="521">
                  <c:v>26.0</c:v>
                </c:pt>
                <c:pt idx="522">
                  <c:v>26.05</c:v>
                </c:pt>
                <c:pt idx="523">
                  <c:v>26.1</c:v>
                </c:pt>
                <c:pt idx="524">
                  <c:v>26.15000000000002</c:v>
                </c:pt>
                <c:pt idx="525">
                  <c:v>26.2</c:v>
                </c:pt>
                <c:pt idx="526">
                  <c:v>26.25</c:v>
                </c:pt>
                <c:pt idx="527">
                  <c:v>26.3</c:v>
                </c:pt>
                <c:pt idx="528">
                  <c:v>26.35</c:v>
                </c:pt>
                <c:pt idx="529">
                  <c:v>26.4</c:v>
                </c:pt>
                <c:pt idx="530">
                  <c:v>26.45</c:v>
                </c:pt>
                <c:pt idx="531">
                  <c:v>26.5</c:v>
                </c:pt>
                <c:pt idx="532">
                  <c:v>26.55</c:v>
                </c:pt>
                <c:pt idx="533">
                  <c:v>26.6</c:v>
                </c:pt>
                <c:pt idx="534">
                  <c:v>26.65000000000002</c:v>
                </c:pt>
                <c:pt idx="535">
                  <c:v>26.7</c:v>
                </c:pt>
                <c:pt idx="536">
                  <c:v>26.75</c:v>
                </c:pt>
                <c:pt idx="537">
                  <c:v>26.8</c:v>
                </c:pt>
                <c:pt idx="538">
                  <c:v>26.85</c:v>
                </c:pt>
                <c:pt idx="539">
                  <c:v>26.9</c:v>
                </c:pt>
                <c:pt idx="540">
                  <c:v>26.95</c:v>
                </c:pt>
                <c:pt idx="541">
                  <c:v>27.0</c:v>
                </c:pt>
                <c:pt idx="542">
                  <c:v>27.05</c:v>
                </c:pt>
                <c:pt idx="543">
                  <c:v>27.1</c:v>
                </c:pt>
                <c:pt idx="544">
                  <c:v>27.15000000000002</c:v>
                </c:pt>
                <c:pt idx="545">
                  <c:v>27.2</c:v>
                </c:pt>
                <c:pt idx="546">
                  <c:v>27.25</c:v>
                </c:pt>
                <c:pt idx="547">
                  <c:v>27.3</c:v>
                </c:pt>
                <c:pt idx="548">
                  <c:v>27.35</c:v>
                </c:pt>
                <c:pt idx="549">
                  <c:v>27.4</c:v>
                </c:pt>
                <c:pt idx="550">
                  <c:v>27.45</c:v>
                </c:pt>
                <c:pt idx="551">
                  <c:v>27.5</c:v>
                </c:pt>
                <c:pt idx="552">
                  <c:v>27.55</c:v>
                </c:pt>
                <c:pt idx="553">
                  <c:v>27.6</c:v>
                </c:pt>
                <c:pt idx="554">
                  <c:v>27.65000000000002</c:v>
                </c:pt>
                <c:pt idx="555">
                  <c:v>27.7</c:v>
                </c:pt>
                <c:pt idx="556">
                  <c:v>27.75</c:v>
                </c:pt>
                <c:pt idx="557">
                  <c:v>27.8</c:v>
                </c:pt>
                <c:pt idx="558">
                  <c:v>27.85</c:v>
                </c:pt>
                <c:pt idx="559">
                  <c:v>27.9</c:v>
                </c:pt>
                <c:pt idx="560">
                  <c:v>27.95</c:v>
                </c:pt>
                <c:pt idx="561">
                  <c:v>28.0</c:v>
                </c:pt>
                <c:pt idx="562">
                  <c:v>28.05</c:v>
                </c:pt>
                <c:pt idx="563">
                  <c:v>28.1</c:v>
                </c:pt>
                <c:pt idx="564">
                  <c:v>28.15000000000002</c:v>
                </c:pt>
                <c:pt idx="565">
                  <c:v>28.2</c:v>
                </c:pt>
                <c:pt idx="566">
                  <c:v>28.25</c:v>
                </c:pt>
                <c:pt idx="567">
                  <c:v>28.3</c:v>
                </c:pt>
                <c:pt idx="568">
                  <c:v>28.35</c:v>
                </c:pt>
                <c:pt idx="569">
                  <c:v>28.4</c:v>
                </c:pt>
                <c:pt idx="570">
                  <c:v>28.45</c:v>
                </c:pt>
                <c:pt idx="571">
                  <c:v>28.5</c:v>
                </c:pt>
                <c:pt idx="572">
                  <c:v>28.55</c:v>
                </c:pt>
                <c:pt idx="573">
                  <c:v>28.6</c:v>
                </c:pt>
                <c:pt idx="574">
                  <c:v>28.65000000000002</c:v>
                </c:pt>
                <c:pt idx="575">
                  <c:v>28.7</c:v>
                </c:pt>
                <c:pt idx="576">
                  <c:v>28.75</c:v>
                </c:pt>
                <c:pt idx="577">
                  <c:v>28.8</c:v>
                </c:pt>
                <c:pt idx="578">
                  <c:v>28.85</c:v>
                </c:pt>
                <c:pt idx="579">
                  <c:v>28.9</c:v>
                </c:pt>
                <c:pt idx="580">
                  <c:v>28.95</c:v>
                </c:pt>
                <c:pt idx="581">
                  <c:v>29.0</c:v>
                </c:pt>
                <c:pt idx="582">
                  <c:v>29.05</c:v>
                </c:pt>
                <c:pt idx="583">
                  <c:v>29.1</c:v>
                </c:pt>
                <c:pt idx="584">
                  <c:v>29.15000000000002</c:v>
                </c:pt>
                <c:pt idx="585">
                  <c:v>29.2</c:v>
                </c:pt>
                <c:pt idx="586">
                  <c:v>29.25</c:v>
                </c:pt>
                <c:pt idx="587">
                  <c:v>29.3</c:v>
                </c:pt>
                <c:pt idx="588">
                  <c:v>29.35</c:v>
                </c:pt>
                <c:pt idx="589">
                  <c:v>29.4</c:v>
                </c:pt>
                <c:pt idx="590">
                  <c:v>29.45</c:v>
                </c:pt>
                <c:pt idx="591">
                  <c:v>29.5</c:v>
                </c:pt>
                <c:pt idx="592">
                  <c:v>29.55</c:v>
                </c:pt>
                <c:pt idx="593">
                  <c:v>29.6</c:v>
                </c:pt>
                <c:pt idx="594">
                  <c:v>29.65000000000002</c:v>
                </c:pt>
                <c:pt idx="595">
                  <c:v>29.7</c:v>
                </c:pt>
                <c:pt idx="596">
                  <c:v>29.75</c:v>
                </c:pt>
                <c:pt idx="597">
                  <c:v>29.8</c:v>
                </c:pt>
                <c:pt idx="598">
                  <c:v>29.85</c:v>
                </c:pt>
                <c:pt idx="599">
                  <c:v>29.9</c:v>
                </c:pt>
                <c:pt idx="600">
                  <c:v>29.95</c:v>
                </c:pt>
                <c:pt idx="601">
                  <c:v>30.0</c:v>
                </c:pt>
                <c:pt idx="602">
                  <c:v>30.05</c:v>
                </c:pt>
                <c:pt idx="603">
                  <c:v>30.1</c:v>
                </c:pt>
                <c:pt idx="604">
                  <c:v>30.15000000000002</c:v>
                </c:pt>
                <c:pt idx="605">
                  <c:v>30.2</c:v>
                </c:pt>
                <c:pt idx="606">
                  <c:v>30.25</c:v>
                </c:pt>
                <c:pt idx="607">
                  <c:v>30.3</c:v>
                </c:pt>
                <c:pt idx="608">
                  <c:v>30.35</c:v>
                </c:pt>
                <c:pt idx="609">
                  <c:v>30.4</c:v>
                </c:pt>
                <c:pt idx="610">
                  <c:v>30.45</c:v>
                </c:pt>
                <c:pt idx="611">
                  <c:v>30.5</c:v>
                </c:pt>
                <c:pt idx="612">
                  <c:v>30.55</c:v>
                </c:pt>
                <c:pt idx="613">
                  <c:v>30.6</c:v>
                </c:pt>
                <c:pt idx="614">
                  <c:v>30.65000000000002</c:v>
                </c:pt>
                <c:pt idx="615">
                  <c:v>30.7</c:v>
                </c:pt>
                <c:pt idx="616">
                  <c:v>30.75</c:v>
                </c:pt>
                <c:pt idx="617">
                  <c:v>30.8</c:v>
                </c:pt>
                <c:pt idx="618">
                  <c:v>30.85</c:v>
                </c:pt>
                <c:pt idx="619">
                  <c:v>30.9</c:v>
                </c:pt>
                <c:pt idx="620">
                  <c:v>30.95</c:v>
                </c:pt>
                <c:pt idx="621">
                  <c:v>31.0</c:v>
                </c:pt>
                <c:pt idx="622">
                  <c:v>31.05</c:v>
                </c:pt>
                <c:pt idx="623">
                  <c:v>31.1</c:v>
                </c:pt>
                <c:pt idx="624">
                  <c:v>31.15000000000002</c:v>
                </c:pt>
                <c:pt idx="625">
                  <c:v>31.2</c:v>
                </c:pt>
                <c:pt idx="626">
                  <c:v>31.25</c:v>
                </c:pt>
                <c:pt idx="627">
                  <c:v>31.3</c:v>
                </c:pt>
                <c:pt idx="628">
                  <c:v>31.35</c:v>
                </c:pt>
                <c:pt idx="629">
                  <c:v>31.4</c:v>
                </c:pt>
                <c:pt idx="630">
                  <c:v>31.45</c:v>
                </c:pt>
                <c:pt idx="631">
                  <c:v>31.5</c:v>
                </c:pt>
                <c:pt idx="632">
                  <c:v>31.55</c:v>
                </c:pt>
                <c:pt idx="633">
                  <c:v>31.6</c:v>
                </c:pt>
                <c:pt idx="634">
                  <c:v>31.65000000000002</c:v>
                </c:pt>
                <c:pt idx="635">
                  <c:v>31.7</c:v>
                </c:pt>
                <c:pt idx="636">
                  <c:v>31.75</c:v>
                </c:pt>
                <c:pt idx="637">
                  <c:v>31.8</c:v>
                </c:pt>
                <c:pt idx="638">
                  <c:v>31.85</c:v>
                </c:pt>
                <c:pt idx="639">
                  <c:v>31.9</c:v>
                </c:pt>
                <c:pt idx="640">
                  <c:v>31.95</c:v>
                </c:pt>
                <c:pt idx="641">
                  <c:v>32.0</c:v>
                </c:pt>
                <c:pt idx="642">
                  <c:v>32.05</c:v>
                </c:pt>
                <c:pt idx="643">
                  <c:v>32.1</c:v>
                </c:pt>
                <c:pt idx="644">
                  <c:v>32.15</c:v>
                </c:pt>
                <c:pt idx="645">
                  <c:v>32.2</c:v>
                </c:pt>
                <c:pt idx="646">
                  <c:v>32.25</c:v>
                </c:pt>
                <c:pt idx="647">
                  <c:v>32.3</c:v>
                </c:pt>
                <c:pt idx="648">
                  <c:v>32.35</c:v>
                </c:pt>
                <c:pt idx="649">
                  <c:v>32.4</c:v>
                </c:pt>
                <c:pt idx="650">
                  <c:v>32.45</c:v>
                </c:pt>
                <c:pt idx="651">
                  <c:v>32.5</c:v>
                </c:pt>
                <c:pt idx="652">
                  <c:v>32.55</c:v>
                </c:pt>
                <c:pt idx="653">
                  <c:v>32.6</c:v>
                </c:pt>
                <c:pt idx="654">
                  <c:v>32.65</c:v>
                </c:pt>
                <c:pt idx="655">
                  <c:v>32.7</c:v>
                </c:pt>
                <c:pt idx="656">
                  <c:v>32.75</c:v>
                </c:pt>
                <c:pt idx="657">
                  <c:v>32.8</c:v>
                </c:pt>
                <c:pt idx="658">
                  <c:v>32.85</c:v>
                </c:pt>
                <c:pt idx="659">
                  <c:v>32.9</c:v>
                </c:pt>
                <c:pt idx="660">
                  <c:v>32.95</c:v>
                </c:pt>
                <c:pt idx="661">
                  <c:v>33.0</c:v>
                </c:pt>
                <c:pt idx="662">
                  <c:v>33.05</c:v>
                </c:pt>
                <c:pt idx="663">
                  <c:v>33.1</c:v>
                </c:pt>
                <c:pt idx="664">
                  <c:v>33.15</c:v>
                </c:pt>
                <c:pt idx="665">
                  <c:v>33.2</c:v>
                </c:pt>
                <c:pt idx="666">
                  <c:v>33.25</c:v>
                </c:pt>
                <c:pt idx="667">
                  <c:v>33.3</c:v>
                </c:pt>
                <c:pt idx="668">
                  <c:v>33.35</c:v>
                </c:pt>
                <c:pt idx="669">
                  <c:v>33.4</c:v>
                </c:pt>
                <c:pt idx="670">
                  <c:v>33.45</c:v>
                </c:pt>
                <c:pt idx="671">
                  <c:v>33.5</c:v>
                </c:pt>
                <c:pt idx="672">
                  <c:v>33.55</c:v>
                </c:pt>
                <c:pt idx="673">
                  <c:v>33.6</c:v>
                </c:pt>
                <c:pt idx="674">
                  <c:v>33.65</c:v>
                </c:pt>
                <c:pt idx="675">
                  <c:v>33.7</c:v>
                </c:pt>
                <c:pt idx="676">
                  <c:v>33.75</c:v>
                </c:pt>
                <c:pt idx="677">
                  <c:v>33.8</c:v>
                </c:pt>
                <c:pt idx="678">
                  <c:v>33.85</c:v>
                </c:pt>
                <c:pt idx="679">
                  <c:v>33.9</c:v>
                </c:pt>
                <c:pt idx="680">
                  <c:v>33.95</c:v>
                </c:pt>
                <c:pt idx="681">
                  <c:v>34.0</c:v>
                </c:pt>
                <c:pt idx="682">
                  <c:v>34.05</c:v>
                </c:pt>
                <c:pt idx="683">
                  <c:v>34.1</c:v>
                </c:pt>
                <c:pt idx="684">
                  <c:v>34.15</c:v>
                </c:pt>
                <c:pt idx="685">
                  <c:v>34.2</c:v>
                </c:pt>
                <c:pt idx="686">
                  <c:v>34.25</c:v>
                </c:pt>
                <c:pt idx="687">
                  <c:v>34.3</c:v>
                </c:pt>
                <c:pt idx="688">
                  <c:v>34.35</c:v>
                </c:pt>
                <c:pt idx="689">
                  <c:v>34.4</c:v>
                </c:pt>
                <c:pt idx="690">
                  <c:v>34.45</c:v>
                </c:pt>
                <c:pt idx="691">
                  <c:v>34.5</c:v>
                </c:pt>
                <c:pt idx="692">
                  <c:v>34.55</c:v>
                </c:pt>
                <c:pt idx="693">
                  <c:v>34.6</c:v>
                </c:pt>
                <c:pt idx="694">
                  <c:v>34.65</c:v>
                </c:pt>
                <c:pt idx="695">
                  <c:v>34.7</c:v>
                </c:pt>
                <c:pt idx="696">
                  <c:v>34.75</c:v>
                </c:pt>
                <c:pt idx="697">
                  <c:v>34.8</c:v>
                </c:pt>
                <c:pt idx="698">
                  <c:v>34.85</c:v>
                </c:pt>
                <c:pt idx="699">
                  <c:v>34.9</c:v>
                </c:pt>
                <c:pt idx="700">
                  <c:v>34.95</c:v>
                </c:pt>
                <c:pt idx="701">
                  <c:v>35.0</c:v>
                </c:pt>
                <c:pt idx="702">
                  <c:v>35.05</c:v>
                </c:pt>
                <c:pt idx="703">
                  <c:v>35.1</c:v>
                </c:pt>
                <c:pt idx="704">
                  <c:v>35.15</c:v>
                </c:pt>
                <c:pt idx="705">
                  <c:v>35.2</c:v>
                </c:pt>
                <c:pt idx="706">
                  <c:v>35.25</c:v>
                </c:pt>
                <c:pt idx="707">
                  <c:v>35.3</c:v>
                </c:pt>
                <c:pt idx="708">
                  <c:v>35.35</c:v>
                </c:pt>
                <c:pt idx="709">
                  <c:v>35.4</c:v>
                </c:pt>
                <c:pt idx="710">
                  <c:v>35.45</c:v>
                </c:pt>
                <c:pt idx="711">
                  <c:v>35.5</c:v>
                </c:pt>
                <c:pt idx="712">
                  <c:v>35.55</c:v>
                </c:pt>
                <c:pt idx="713">
                  <c:v>35.6</c:v>
                </c:pt>
                <c:pt idx="714">
                  <c:v>35.65</c:v>
                </c:pt>
                <c:pt idx="715">
                  <c:v>35.7</c:v>
                </c:pt>
                <c:pt idx="716">
                  <c:v>35.75</c:v>
                </c:pt>
                <c:pt idx="717">
                  <c:v>35.8</c:v>
                </c:pt>
                <c:pt idx="718">
                  <c:v>35.85</c:v>
                </c:pt>
                <c:pt idx="719">
                  <c:v>35.9</c:v>
                </c:pt>
                <c:pt idx="720">
                  <c:v>35.95</c:v>
                </c:pt>
                <c:pt idx="721">
                  <c:v>36.0</c:v>
                </c:pt>
                <c:pt idx="722">
                  <c:v>36.05</c:v>
                </c:pt>
                <c:pt idx="723">
                  <c:v>36.1</c:v>
                </c:pt>
                <c:pt idx="724">
                  <c:v>36.15</c:v>
                </c:pt>
                <c:pt idx="725">
                  <c:v>36.2</c:v>
                </c:pt>
                <c:pt idx="726">
                  <c:v>36.25</c:v>
                </c:pt>
                <c:pt idx="727">
                  <c:v>36.3</c:v>
                </c:pt>
                <c:pt idx="728">
                  <c:v>36.35</c:v>
                </c:pt>
                <c:pt idx="729">
                  <c:v>36.4</c:v>
                </c:pt>
                <c:pt idx="730">
                  <c:v>36.45</c:v>
                </c:pt>
                <c:pt idx="731">
                  <c:v>36.5</c:v>
                </c:pt>
                <c:pt idx="732">
                  <c:v>36.55</c:v>
                </c:pt>
                <c:pt idx="733">
                  <c:v>36.6</c:v>
                </c:pt>
                <c:pt idx="734">
                  <c:v>36.65</c:v>
                </c:pt>
                <c:pt idx="735">
                  <c:v>36.7</c:v>
                </c:pt>
                <c:pt idx="736">
                  <c:v>36.75</c:v>
                </c:pt>
                <c:pt idx="737">
                  <c:v>36.8</c:v>
                </c:pt>
                <c:pt idx="738">
                  <c:v>36.85</c:v>
                </c:pt>
                <c:pt idx="739">
                  <c:v>36.9</c:v>
                </c:pt>
                <c:pt idx="740">
                  <c:v>36.95</c:v>
                </c:pt>
                <c:pt idx="741">
                  <c:v>37.0</c:v>
                </c:pt>
                <c:pt idx="742">
                  <c:v>37.05</c:v>
                </c:pt>
                <c:pt idx="743">
                  <c:v>37.1</c:v>
                </c:pt>
                <c:pt idx="744">
                  <c:v>37.15</c:v>
                </c:pt>
                <c:pt idx="745">
                  <c:v>37.2</c:v>
                </c:pt>
                <c:pt idx="746">
                  <c:v>37.25</c:v>
                </c:pt>
                <c:pt idx="747">
                  <c:v>37.3</c:v>
                </c:pt>
                <c:pt idx="748">
                  <c:v>37.35</c:v>
                </c:pt>
                <c:pt idx="749">
                  <c:v>37.4</c:v>
                </c:pt>
                <c:pt idx="750">
                  <c:v>37.45</c:v>
                </c:pt>
                <c:pt idx="751">
                  <c:v>37.5</c:v>
                </c:pt>
                <c:pt idx="752">
                  <c:v>37.55</c:v>
                </c:pt>
                <c:pt idx="753">
                  <c:v>37.6</c:v>
                </c:pt>
                <c:pt idx="754">
                  <c:v>37.65</c:v>
                </c:pt>
                <c:pt idx="755">
                  <c:v>37.7</c:v>
                </c:pt>
                <c:pt idx="756">
                  <c:v>37.75</c:v>
                </c:pt>
                <c:pt idx="757">
                  <c:v>37.8</c:v>
                </c:pt>
                <c:pt idx="758">
                  <c:v>37.85</c:v>
                </c:pt>
                <c:pt idx="759">
                  <c:v>37.9</c:v>
                </c:pt>
                <c:pt idx="760">
                  <c:v>37.95</c:v>
                </c:pt>
                <c:pt idx="761">
                  <c:v>38.0</c:v>
                </c:pt>
                <c:pt idx="762">
                  <c:v>38.05</c:v>
                </c:pt>
                <c:pt idx="763">
                  <c:v>38.1</c:v>
                </c:pt>
                <c:pt idx="764">
                  <c:v>38.15</c:v>
                </c:pt>
                <c:pt idx="765">
                  <c:v>38.2</c:v>
                </c:pt>
                <c:pt idx="766">
                  <c:v>38.25</c:v>
                </c:pt>
                <c:pt idx="767">
                  <c:v>38.3</c:v>
                </c:pt>
                <c:pt idx="768">
                  <c:v>38.35</c:v>
                </c:pt>
                <c:pt idx="769">
                  <c:v>38.4</c:v>
                </c:pt>
                <c:pt idx="770">
                  <c:v>38.45</c:v>
                </c:pt>
                <c:pt idx="771">
                  <c:v>38.5</c:v>
                </c:pt>
                <c:pt idx="772">
                  <c:v>38.55</c:v>
                </c:pt>
                <c:pt idx="773">
                  <c:v>38.6</c:v>
                </c:pt>
                <c:pt idx="774">
                  <c:v>38.65</c:v>
                </c:pt>
                <c:pt idx="775">
                  <c:v>38.7</c:v>
                </c:pt>
                <c:pt idx="776">
                  <c:v>38.75</c:v>
                </c:pt>
                <c:pt idx="777">
                  <c:v>38.8</c:v>
                </c:pt>
                <c:pt idx="778">
                  <c:v>38.85</c:v>
                </c:pt>
                <c:pt idx="779">
                  <c:v>38.9</c:v>
                </c:pt>
                <c:pt idx="780">
                  <c:v>38.95</c:v>
                </c:pt>
                <c:pt idx="781">
                  <c:v>39.0</c:v>
                </c:pt>
                <c:pt idx="782">
                  <c:v>39.05</c:v>
                </c:pt>
                <c:pt idx="783">
                  <c:v>39.1</c:v>
                </c:pt>
                <c:pt idx="784">
                  <c:v>39.15</c:v>
                </c:pt>
                <c:pt idx="785">
                  <c:v>39.2</c:v>
                </c:pt>
                <c:pt idx="786">
                  <c:v>39.25</c:v>
                </c:pt>
                <c:pt idx="787">
                  <c:v>39.3</c:v>
                </c:pt>
                <c:pt idx="788">
                  <c:v>39.35</c:v>
                </c:pt>
                <c:pt idx="789">
                  <c:v>39.4</c:v>
                </c:pt>
                <c:pt idx="790">
                  <c:v>39.45</c:v>
                </c:pt>
                <c:pt idx="791">
                  <c:v>39.5</c:v>
                </c:pt>
                <c:pt idx="792">
                  <c:v>39.55</c:v>
                </c:pt>
                <c:pt idx="793">
                  <c:v>39.6</c:v>
                </c:pt>
                <c:pt idx="794">
                  <c:v>39.65</c:v>
                </c:pt>
                <c:pt idx="795">
                  <c:v>39.7</c:v>
                </c:pt>
                <c:pt idx="796">
                  <c:v>39.75</c:v>
                </c:pt>
                <c:pt idx="797">
                  <c:v>39.8</c:v>
                </c:pt>
                <c:pt idx="798">
                  <c:v>39.85</c:v>
                </c:pt>
                <c:pt idx="799">
                  <c:v>39.9</c:v>
                </c:pt>
                <c:pt idx="800">
                  <c:v>39.95</c:v>
                </c:pt>
                <c:pt idx="801">
                  <c:v>40.0</c:v>
                </c:pt>
                <c:pt idx="802">
                  <c:v>40.05</c:v>
                </c:pt>
                <c:pt idx="803">
                  <c:v>40.1</c:v>
                </c:pt>
                <c:pt idx="804">
                  <c:v>40.15</c:v>
                </c:pt>
                <c:pt idx="805">
                  <c:v>40.2</c:v>
                </c:pt>
                <c:pt idx="806">
                  <c:v>40.25</c:v>
                </c:pt>
                <c:pt idx="807">
                  <c:v>40.3</c:v>
                </c:pt>
                <c:pt idx="808">
                  <c:v>40.35</c:v>
                </c:pt>
                <c:pt idx="809">
                  <c:v>40.4</c:v>
                </c:pt>
                <c:pt idx="810">
                  <c:v>40.45</c:v>
                </c:pt>
                <c:pt idx="811">
                  <c:v>40.5</c:v>
                </c:pt>
                <c:pt idx="812">
                  <c:v>40.55</c:v>
                </c:pt>
                <c:pt idx="813">
                  <c:v>40.6</c:v>
                </c:pt>
                <c:pt idx="814">
                  <c:v>40.65</c:v>
                </c:pt>
                <c:pt idx="815">
                  <c:v>40.7</c:v>
                </c:pt>
                <c:pt idx="816">
                  <c:v>40.75</c:v>
                </c:pt>
                <c:pt idx="817">
                  <c:v>40.8</c:v>
                </c:pt>
                <c:pt idx="818">
                  <c:v>40.85</c:v>
                </c:pt>
                <c:pt idx="819">
                  <c:v>40.9</c:v>
                </c:pt>
                <c:pt idx="820">
                  <c:v>40.95</c:v>
                </c:pt>
                <c:pt idx="821">
                  <c:v>41.0</c:v>
                </c:pt>
                <c:pt idx="822">
                  <c:v>41.05</c:v>
                </c:pt>
                <c:pt idx="823">
                  <c:v>41.1</c:v>
                </c:pt>
                <c:pt idx="824">
                  <c:v>41.15</c:v>
                </c:pt>
                <c:pt idx="825">
                  <c:v>41.2</c:v>
                </c:pt>
                <c:pt idx="826">
                  <c:v>41.25</c:v>
                </c:pt>
                <c:pt idx="827">
                  <c:v>41.3</c:v>
                </c:pt>
                <c:pt idx="828">
                  <c:v>41.35</c:v>
                </c:pt>
                <c:pt idx="829">
                  <c:v>41.4</c:v>
                </c:pt>
                <c:pt idx="830">
                  <c:v>41.45</c:v>
                </c:pt>
                <c:pt idx="831">
                  <c:v>41.5</c:v>
                </c:pt>
                <c:pt idx="832">
                  <c:v>41.55</c:v>
                </c:pt>
                <c:pt idx="833">
                  <c:v>41.6</c:v>
                </c:pt>
                <c:pt idx="834">
                  <c:v>41.65</c:v>
                </c:pt>
                <c:pt idx="835">
                  <c:v>41.7</c:v>
                </c:pt>
                <c:pt idx="836">
                  <c:v>41.75</c:v>
                </c:pt>
                <c:pt idx="837">
                  <c:v>41.8</c:v>
                </c:pt>
                <c:pt idx="838">
                  <c:v>41.85</c:v>
                </c:pt>
                <c:pt idx="839">
                  <c:v>41.9</c:v>
                </c:pt>
                <c:pt idx="840">
                  <c:v>41.95</c:v>
                </c:pt>
                <c:pt idx="841">
                  <c:v>42.0</c:v>
                </c:pt>
                <c:pt idx="842">
                  <c:v>42.05</c:v>
                </c:pt>
                <c:pt idx="843">
                  <c:v>42.1</c:v>
                </c:pt>
                <c:pt idx="844">
                  <c:v>42.15</c:v>
                </c:pt>
                <c:pt idx="845">
                  <c:v>42.2</c:v>
                </c:pt>
                <c:pt idx="846">
                  <c:v>42.25</c:v>
                </c:pt>
                <c:pt idx="847">
                  <c:v>42.3</c:v>
                </c:pt>
                <c:pt idx="848">
                  <c:v>42.35</c:v>
                </c:pt>
                <c:pt idx="849">
                  <c:v>42.4</c:v>
                </c:pt>
                <c:pt idx="850">
                  <c:v>42.45</c:v>
                </c:pt>
                <c:pt idx="851">
                  <c:v>42.5</c:v>
                </c:pt>
                <c:pt idx="852">
                  <c:v>42.55</c:v>
                </c:pt>
                <c:pt idx="853">
                  <c:v>42.6</c:v>
                </c:pt>
                <c:pt idx="854">
                  <c:v>42.65</c:v>
                </c:pt>
                <c:pt idx="855">
                  <c:v>42.7</c:v>
                </c:pt>
                <c:pt idx="856">
                  <c:v>42.75</c:v>
                </c:pt>
                <c:pt idx="857">
                  <c:v>42.8</c:v>
                </c:pt>
                <c:pt idx="858">
                  <c:v>42.85</c:v>
                </c:pt>
                <c:pt idx="859">
                  <c:v>42.9</c:v>
                </c:pt>
                <c:pt idx="860">
                  <c:v>42.95</c:v>
                </c:pt>
                <c:pt idx="861">
                  <c:v>43.0</c:v>
                </c:pt>
                <c:pt idx="862">
                  <c:v>43.05</c:v>
                </c:pt>
                <c:pt idx="863">
                  <c:v>43.1</c:v>
                </c:pt>
                <c:pt idx="864">
                  <c:v>43.15</c:v>
                </c:pt>
                <c:pt idx="865">
                  <c:v>43.2</c:v>
                </c:pt>
                <c:pt idx="866">
                  <c:v>43.25</c:v>
                </c:pt>
                <c:pt idx="867">
                  <c:v>43.3</c:v>
                </c:pt>
                <c:pt idx="868">
                  <c:v>43.35</c:v>
                </c:pt>
                <c:pt idx="869">
                  <c:v>43.4</c:v>
                </c:pt>
                <c:pt idx="870">
                  <c:v>43.45</c:v>
                </c:pt>
                <c:pt idx="871">
                  <c:v>43.5</c:v>
                </c:pt>
                <c:pt idx="872">
                  <c:v>43.55</c:v>
                </c:pt>
                <c:pt idx="873">
                  <c:v>43.6</c:v>
                </c:pt>
                <c:pt idx="874">
                  <c:v>43.65</c:v>
                </c:pt>
                <c:pt idx="875">
                  <c:v>43.7</c:v>
                </c:pt>
                <c:pt idx="876">
                  <c:v>43.75</c:v>
                </c:pt>
                <c:pt idx="877">
                  <c:v>43.8</c:v>
                </c:pt>
                <c:pt idx="878">
                  <c:v>43.85</c:v>
                </c:pt>
                <c:pt idx="879">
                  <c:v>43.9</c:v>
                </c:pt>
                <c:pt idx="880">
                  <c:v>43.95</c:v>
                </c:pt>
                <c:pt idx="881">
                  <c:v>44.0</c:v>
                </c:pt>
                <c:pt idx="882">
                  <c:v>44.05</c:v>
                </c:pt>
                <c:pt idx="883">
                  <c:v>44.1</c:v>
                </c:pt>
                <c:pt idx="884">
                  <c:v>44.15</c:v>
                </c:pt>
                <c:pt idx="885">
                  <c:v>44.2</c:v>
                </c:pt>
                <c:pt idx="886">
                  <c:v>44.25</c:v>
                </c:pt>
                <c:pt idx="887">
                  <c:v>44.3</c:v>
                </c:pt>
                <c:pt idx="888">
                  <c:v>44.35</c:v>
                </c:pt>
                <c:pt idx="889">
                  <c:v>44.4</c:v>
                </c:pt>
                <c:pt idx="890">
                  <c:v>44.45</c:v>
                </c:pt>
                <c:pt idx="891">
                  <c:v>44.5</c:v>
                </c:pt>
                <c:pt idx="892">
                  <c:v>44.55</c:v>
                </c:pt>
                <c:pt idx="893">
                  <c:v>44.6</c:v>
                </c:pt>
                <c:pt idx="894">
                  <c:v>44.65</c:v>
                </c:pt>
                <c:pt idx="895">
                  <c:v>44.7</c:v>
                </c:pt>
                <c:pt idx="896">
                  <c:v>44.75</c:v>
                </c:pt>
                <c:pt idx="897">
                  <c:v>44.8</c:v>
                </c:pt>
                <c:pt idx="898">
                  <c:v>44.85</c:v>
                </c:pt>
                <c:pt idx="899">
                  <c:v>44.9</c:v>
                </c:pt>
                <c:pt idx="900">
                  <c:v>44.95</c:v>
                </c:pt>
                <c:pt idx="901">
                  <c:v>45.0</c:v>
                </c:pt>
                <c:pt idx="902">
                  <c:v>45.05</c:v>
                </c:pt>
                <c:pt idx="903">
                  <c:v>45.1</c:v>
                </c:pt>
                <c:pt idx="904">
                  <c:v>45.15</c:v>
                </c:pt>
                <c:pt idx="905">
                  <c:v>45.2</c:v>
                </c:pt>
                <c:pt idx="906">
                  <c:v>45.25</c:v>
                </c:pt>
                <c:pt idx="907">
                  <c:v>45.3</c:v>
                </c:pt>
                <c:pt idx="908">
                  <c:v>45.35</c:v>
                </c:pt>
                <c:pt idx="909">
                  <c:v>45.4</c:v>
                </c:pt>
                <c:pt idx="910">
                  <c:v>45.45</c:v>
                </c:pt>
                <c:pt idx="911">
                  <c:v>45.5</c:v>
                </c:pt>
                <c:pt idx="912">
                  <c:v>45.55</c:v>
                </c:pt>
                <c:pt idx="913">
                  <c:v>45.6</c:v>
                </c:pt>
                <c:pt idx="914">
                  <c:v>45.65</c:v>
                </c:pt>
                <c:pt idx="915">
                  <c:v>45.7</c:v>
                </c:pt>
                <c:pt idx="916">
                  <c:v>45.75</c:v>
                </c:pt>
                <c:pt idx="917">
                  <c:v>45.8</c:v>
                </c:pt>
                <c:pt idx="918">
                  <c:v>45.85</c:v>
                </c:pt>
                <c:pt idx="919">
                  <c:v>45.9</c:v>
                </c:pt>
                <c:pt idx="920">
                  <c:v>45.95</c:v>
                </c:pt>
                <c:pt idx="921">
                  <c:v>46.0</c:v>
                </c:pt>
                <c:pt idx="922">
                  <c:v>46.05</c:v>
                </c:pt>
                <c:pt idx="923">
                  <c:v>46.1</c:v>
                </c:pt>
                <c:pt idx="924">
                  <c:v>46.15</c:v>
                </c:pt>
                <c:pt idx="925">
                  <c:v>46.2</c:v>
                </c:pt>
                <c:pt idx="926">
                  <c:v>46.25</c:v>
                </c:pt>
                <c:pt idx="927">
                  <c:v>46.3</c:v>
                </c:pt>
                <c:pt idx="928">
                  <c:v>46.35</c:v>
                </c:pt>
                <c:pt idx="929">
                  <c:v>46.4</c:v>
                </c:pt>
                <c:pt idx="930">
                  <c:v>46.45</c:v>
                </c:pt>
                <c:pt idx="931">
                  <c:v>46.5</c:v>
                </c:pt>
                <c:pt idx="932">
                  <c:v>46.55</c:v>
                </c:pt>
                <c:pt idx="933">
                  <c:v>46.6</c:v>
                </c:pt>
                <c:pt idx="934">
                  <c:v>46.65</c:v>
                </c:pt>
                <c:pt idx="935">
                  <c:v>46.7</c:v>
                </c:pt>
                <c:pt idx="936">
                  <c:v>46.75</c:v>
                </c:pt>
                <c:pt idx="937">
                  <c:v>46.8</c:v>
                </c:pt>
                <c:pt idx="938">
                  <c:v>46.85</c:v>
                </c:pt>
                <c:pt idx="939">
                  <c:v>46.9</c:v>
                </c:pt>
                <c:pt idx="940">
                  <c:v>46.95</c:v>
                </c:pt>
                <c:pt idx="941">
                  <c:v>47.0</c:v>
                </c:pt>
                <c:pt idx="942">
                  <c:v>47.05</c:v>
                </c:pt>
                <c:pt idx="943">
                  <c:v>47.1</c:v>
                </c:pt>
                <c:pt idx="944">
                  <c:v>47.15</c:v>
                </c:pt>
                <c:pt idx="945">
                  <c:v>47.2</c:v>
                </c:pt>
                <c:pt idx="946">
                  <c:v>47.25</c:v>
                </c:pt>
                <c:pt idx="947">
                  <c:v>47.3</c:v>
                </c:pt>
                <c:pt idx="948">
                  <c:v>47.35</c:v>
                </c:pt>
                <c:pt idx="949">
                  <c:v>47.4</c:v>
                </c:pt>
                <c:pt idx="950">
                  <c:v>47.45</c:v>
                </c:pt>
                <c:pt idx="951">
                  <c:v>47.5</c:v>
                </c:pt>
                <c:pt idx="952">
                  <c:v>47.55</c:v>
                </c:pt>
                <c:pt idx="953">
                  <c:v>47.6</c:v>
                </c:pt>
                <c:pt idx="954">
                  <c:v>47.65</c:v>
                </c:pt>
                <c:pt idx="955">
                  <c:v>47.7</c:v>
                </c:pt>
                <c:pt idx="956">
                  <c:v>47.75</c:v>
                </c:pt>
                <c:pt idx="957">
                  <c:v>47.8</c:v>
                </c:pt>
                <c:pt idx="958">
                  <c:v>47.85</c:v>
                </c:pt>
                <c:pt idx="959">
                  <c:v>47.9</c:v>
                </c:pt>
                <c:pt idx="960">
                  <c:v>47.95</c:v>
                </c:pt>
                <c:pt idx="961">
                  <c:v>48.0</c:v>
                </c:pt>
              </c:numCache>
            </c:numRef>
          </c:xVal>
          <c:yVal>
            <c:numRef>
              <c:f>Sheet1!$AI$2:$AI$963</c:f>
              <c:numCache>
                <c:formatCode>General</c:formatCode>
                <c:ptCount val="962"/>
                <c:pt idx="1">
                  <c:v>35.0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35.0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35.0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35.0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35.0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35.0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35.0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35.0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35.0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35.0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35.0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35.0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35.0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35.0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35.0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35.0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35.0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35.0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35.0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35.0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35.0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35.0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35.0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35.0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35.0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35.0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35.0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35.0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35.0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35.0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35.0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35.0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35.0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35.0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35.0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35.0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35.0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35.0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35.0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35.0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35.0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35.0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35.0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35.0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35.0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35.0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35.0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35.0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35.0</c:v>
                </c:pt>
              </c:numCache>
            </c:numRef>
          </c:yVal>
          <c:smooth val="1"/>
        </c:ser>
        <c:ser>
          <c:idx val="7"/>
          <c:order val="3"/>
          <c:tx>
            <c:strRef>
              <c:f>Sheet1!$AL$1</c:f>
              <c:strCache>
                <c:ptCount val="1"/>
                <c:pt idx="0">
                  <c:v>Receiving Xbee</c:v>
                </c:pt>
              </c:strCache>
            </c:strRef>
          </c:tx>
          <c:spPr>
            <a:ln w="41275">
              <a:solidFill>
                <a:schemeClr val="tx1"/>
              </a:solidFill>
            </a:ln>
          </c:spPr>
          <c:marker>
            <c:symbol val="none"/>
          </c:marker>
          <c:xVal>
            <c:numRef>
              <c:f>Sheet1!$AD$2:$AD$963</c:f>
              <c:numCache>
                <c:formatCode>0.00</c:formatCode>
                <c:ptCount val="96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pt idx="42">
                  <c:v>2.05</c:v>
                </c:pt>
                <c:pt idx="43">
                  <c:v>2.1</c:v>
                </c:pt>
                <c:pt idx="44">
                  <c:v>2.15</c:v>
                </c:pt>
                <c:pt idx="45">
                  <c:v>2.2</c:v>
                </c:pt>
                <c:pt idx="46">
                  <c:v>2.25</c:v>
                </c:pt>
                <c:pt idx="47">
                  <c:v>2.3</c:v>
                </c:pt>
                <c:pt idx="48">
                  <c:v>2.349999999999999</c:v>
                </c:pt>
                <c:pt idx="49">
                  <c:v>2.4</c:v>
                </c:pt>
                <c:pt idx="50">
                  <c:v>2.45</c:v>
                </c:pt>
                <c:pt idx="51">
                  <c:v>2.5</c:v>
                </c:pt>
                <c:pt idx="52">
                  <c:v>2.55</c:v>
                </c:pt>
                <c:pt idx="53">
                  <c:v>2.6</c:v>
                </c:pt>
                <c:pt idx="54">
                  <c:v>2.65</c:v>
                </c:pt>
                <c:pt idx="55">
                  <c:v>2.7</c:v>
                </c:pt>
                <c:pt idx="56">
                  <c:v>2.75</c:v>
                </c:pt>
                <c:pt idx="57">
                  <c:v>2.8</c:v>
                </c:pt>
                <c:pt idx="58">
                  <c:v>2.849999999999999</c:v>
                </c:pt>
                <c:pt idx="59">
                  <c:v>2.9</c:v>
                </c:pt>
                <c:pt idx="60">
                  <c:v>2.95</c:v>
                </c:pt>
                <c:pt idx="61">
                  <c:v>3.0</c:v>
                </c:pt>
                <c:pt idx="62">
                  <c:v>3.05</c:v>
                </c:pt>
                <c:pt idx="63">
                  <c:v>3.1</c:v>
                </c:pt>
                <c:pt idx="64">
                  <c:v>3.15</c:v>
                </c:pt>
                <c:pt idx="65">
                  <c:v>3.2</c:v>
                </c:pt>
                <c:pt idx="66">
                  <c:v>3.25</c:v>
                </c:pt>
                <c:pt idx="67">
                  <c:v>3.3</c:v>
                </c:pt>
                <c:pt idx="68">
                  <c:v>3.349999999999999</c:v>
                </c:pt>
                <c:pt idx="69">
                  <c:v>3.4</c:v>
                </c:pt>
                <c:pt idx="70">
                  <c:v>3.45</c:v>
                </c:pt>
                <c:pt idx="71">
                  <c:v>3.5</c:v>
                </c:pt>
                <c:pt idx="72">
                  <c:v>3.55</c:v>
                </c:pt>
                <c:pt idx="73">
                  <c:v>3.6</c:v>
                </c:pt>
                <c:pt idx="74">
                  <c:v>3.65</c:v>
                </c:pt>
                <c:pt idx="75">
                  <c:v>3.7</c:v>
                </c:pt>
                <c:pt idx="76">
                  <c:v>3.75</c:v>
                </c:pt>
                <c:pt idx="77">
                  <c:v>3.8</c:v>
                </c:pt>
                <c:pt idx="78">
                  <c:v>3.849999999999999</c:v>
                </c:pt>
                <c:pt idx="79">
                  <c:v>3.9</c:v>
                </c:pt>
                <c:pt idx="80">
                  <c:v>3.95</c:v>
                </c:pt>
                <c:pt idx="81">
                  <c:v>4.0</c:v>
                </c:pt>
                <c:pt idx="82">
                  <c:v>4.05</c:v>
                </c:pt>
                <c:pt idx="83">
                  <c:v>4.1</c:v>
                </c:pt>
                <c:pt idx="84">
                  <c:v>4.149999999999999</c:v>
                </c:pt>
                <c:pt idx="85">
                  <c:v>4.2</c:v>
                </c:pt>
                <c:pt idx="86">
                  <c:v>4.25</c:v>
                </c:pt>
                <c:pt idx="87">
                  <c:v>4.3</c:v>
                </c:pt>
                <c:pt idx="88">
                  <c:v>4.35</c:v>
                </c:pt>
                <c:pt idx="89">
                  <c:v>4.4</c:v>
                </c:pt>
                <c:pt idx="90">
                  <c:v>4.45</c:v>
                </c:pt>
                <c:pt idx="91">
                  <c:v>4.5</c:v>
                </c:pt>
                <c:pt idx="92">
                  <c:v>4.55</c:v>
                </c:pt>
                <c:pt idx="93">
                  <c:v>4.6</c:v>
                </c:pt>
                <c:pt idx="94">
                  <c:v>4.649999999999998</c:v>
                </c:pt>
                <c:pt idx="95">
                  <c:v>4.7</c:v>
                </c:pt>
                <c:pt idx="96">
                  <c:v>4.75</c:v>
                </c:pt>
                <c:pt idx="97">
                  <c:v>4.8</c:v>
                </c:pt>
                <c:pt idx="98">
                  <c:v>4.85</c:v>
                </c:pt>
                <c:pt idx="99">
                  <c:v>4.9</c:v>
                </c:pt>
                <c:pt idx="100">
                  <c:v>4.95</c:v>
                </c:pt>
                <c:pt idx="101">
                  <c:v>5.0</c:v>
                </c:pt>
                <c:pt idx="102">
                  <c:v>5.05</c:v>
                </c:pt>
                <c:pt idx="103">
                  <c:v>5.1</c:v>
                </c:pt>
                <c:pt idx="104">
                  <c:v>5.149999999999999</c:v>
                </c:pt>
                <c:pt idx="105">
                  <c:v>5.2</c:v>
                </c:pt>
                <c:pt idx="106">
                  <c:v>5.25</c:v>
                </c:pt>
                <c:pt idx="107">
                  <c:v>5.3</c:v>
                </c:pt>
                <c:pt idx="108">
                  <c:v>5.35</c:v>
                </c:pt>
                <c:pt idx="109">
                  <c:v>5.4</c:v>
                </c:pt>
                <c:pt idx="110">
                  <c:v>5.45</c:v>
                </c:pt>
                <c:pt idx="111">
                  <c:v>5.5</c:v>
                </c:pt>
                <c:pt idx="112">
                  <c:v>5.55</c:v>
                </c:pt>
                <c:pt idx="113">
                  <c:v>5.6</c:v>
                </c:pt>
                <c:pt idx="114">
                  <c:v>5.649999999999998</c:v>
                </c:pt>
                <c:pt idx="115">
                  <c:v>5.7</c:v>
                </c:pt>
                <c:pt idx="116">
                  <c:v>5.75</c:v>
                </c:pt>
                <c:pt idx="117">
                  <c:v>5.8</c:v>
                </c:pt>
                <c:pt idx="118">
                  <c:v>5.85</c:v>
                </c:pt>
                <c:pt idx="119">
                  <c:v>5.9</c:v>
                </c:pt>
                <c:pt idx="120">
                  <c:v>5.95</c:v>
                </c:pt>
                <c:pt idx="121">
                  <c:v>6.0</c:v>
                </c:pt>
                <c:pt idx="122">
                  <c:v>6.05</c:v>
                </c:pt>
                <c:pt idx="123">
                  <c:v>6.1</c:v>
                </c:pt>
                <c:pt idx="124">
                  <c:v>6.149999999999999</c:v>
                </c:pt>
                <c:pt idx="125">
                  <c:v>6.2</c:v>
                </c:pt>
                <c:pt idx="126">
                  <c:v>6.25</c:v>
                </c:pt>
                <c:pt idx="127">
                  <c:v>6.3</c:v>
                </c:pt>
                <c:pt idx="128">
                  <c:v>6.35</c:v>
                </c:pt>
                <c:pt idx="129">
                  <c:v>6.4</c:v>
                </c:pt>
                <c:pt idx="130">
                  <c:v>6.45</c:v>
                </c:pt>
                <c:pt idx="131">
                  <c:v>6.5</c:v>
                </c:pt>
                <c:pt idx="132">
                  <c:v>6.55</c:v>
                </c:pt>
                <c:pt idx="133">
                  <c:v>6.6</c:v>
                </c:pt>
                <c:pt idx="134">
                  <c:v>6.649999999999998</c:v>
                </c:pt>
                <c:pt idx="135">
                  <c:v>6.7</c:v>
                </c:pt>
                <c:pt idx="136">
                  <c:v>6.75</c:v>
                </c:pt>
                <c:pt idx="137">
                  <c:v>6.8</c:v>
                </c:pt>
                <c:pt idx="138">
                  <c:v>6.85</c:v>
                </c:pt>
                <c:pt idx="139">
                  <c:v>6.9</c:v>
                </c:pt>
                <c:pt idx="140">
                  <c:v>6.95</c:v>
                </c:pt>
                <c:pt idx="141">
                  <c:v>7.0</c:v>
                </c:pt>
                <c:pt idx="142">
                  <c:v>7.05</c:v>
                </c:pt>
                <c:pt idx="143">
                  <c:v>7.1</c:v>
                </c:pt>
                <c:pt idx="144">
                  <c:v>7.149999999999999</c:v>
                </c:pt>
                <c:pt idx="145">
                  <c:v>7.2</c:v>
                </c:pt>
                <c:pt idx="146">
                  <c:v>7.25</c:v>
                </c:pt>
                <c:pt idx="147">
                  <c:v>7.3</c:v>
                </c:pt>
                <c:pt idx="148">
                  <c:v>7.35</c:v>
                </c:pt>
                <c:pt idx="149">
                  <c:v>7.4</c:v>
                </c:pt>
                <c:pt idx="150">
                  <c:v>7.45</c:v>
                </c:pt>
                <c:pt idx="151">
                  <c:v>7.5</c:v>
                </c:pt>
                <c:pt idx="152">
                  <c:v>7.55</c:v>
                </c:pt>
                <c:pt idx="153">
                  <c:v>7.6</c:v>
                </c:pt>
                <c:pt idx="154">
                  <c:v>7.649999999999998</c:v>
                </c:pt>
                <c:pt idx="155">
                  <c:v>7.7</c:v>
                </c:pt>
                <c:pt idx="156">
                  <c:v>7.75</c:v>
                </c:pt>
                <c:pt idx="157">
                  <c:v>7.8</c:v>
                </c:pt>
                <c:pt idx="158">
                  <c:v>7.85</c:v>
                </c:pt>
                <c:pt idx="159">
                  <c:v>7.9</c:v>
                </c:pt>
                <c:pt idx="160">
                  <c:v>7.95</c:v>
                </c:pt>
                <c:pt idx="161">
                  <c:v>8.0</c:v>
                </c:pt>
                <c:pt idx="162">
                  <c:v>8.05</c:v>
                </c:pt>
                <c:pt idx="163">
                  <c:v>8.1</c:v>
                </c:pt>
                <c:pt idx="164">
                  <c:v>8.15</c:v>
                </c:pt>
                <c:pt idx="165">
                  <c:v>8.200000000000001</c:v>
                </c:pt>
                <c:pt idx="166">
                  <c:v>8.25</c:v>
                </c:pt>
                <c:pt idx="167">
                  <c:v>8.3</c:v>
                </c:pt>
                <c:pt idx="168">
                  <c:v>8.350000000000006</c:v>
                </c:pt>
                <c:pt idx="169">
                  <c:v>8.4</c:v>
                </c:pt>
                <c:pt idx="170">
                  <c:v>8.450000000000002</c:v>
                </c:pt>
                <c:pt idx="171">
                  <c:v>8.5</c:v>
                </c:pt>
                <c:pt idx="172">
                  <c:v>8.55</c:v>
                </c:pt>
                <c:pt idx="173">
                  <c:v>8.6</c:v>
                </c:pt>
                <c:pt idx="174">
                  <c:v>8.65</c:v>
                </c:pt>
                <c:pt idx="175">
                  <c:v>8.700000000000001</c:v>
                </c:pt>
                <c:pt idx="176">
                  <c:v>8.75</c:v>
                </c:pt>
                <c:pt idx="177">
                  <c:v>8.8</c:v>
                </c:pt>
                <c:pt idx="178">
                  <c:v>8.850000000000006</c:v>
                </c:pt>
                <c:pt idx="179">
                  <c:v>8.9</c:v>
                </c:pt>
                <c:pt idx="180">
                  <c:v>8.950000000000002</c:v>
                </c:pt>
                <c:pt idx="181">
                  <c:v>9.0</c:v>
                </c:pt>
                <c:pt idx="182">
                  <c:v>9.05</c:v>
                </c:pt>
                <c:pt idx="183">
                  <c:v>9.1</c:v>
                </c:pt>
                <c:pt idx="184">
                  <c:v>9.15</c:v>
                </c:pt>
                <c:pt idx="185">
                  <c:v>9.200000000000001</c:v>
                </c:pt>
                <c:pt idx="186">
                  <c:v>9.25</c:v>
                </c:pt>
                <c:pt idx="187">
                  <c:v>9.3</c:v>
                </c:pt>
                <c:pt idx="188">
                  <c:v>9.350000000000006</c:v>
                </c:pt>
                <c:pt idx="189">
                  <c:v>9.4</c:v>
                </c:pt>
                <c:pt idx="190">
                  <c:v>9.450000000000002</c:v>
                </c:pt>
                <c:pt idx="191">
                  <c:v>9.5</c:v>
                </c:pt>
                <c:pt idx="192">
                  <c:v>9.55</c:v>
                </c:pt>
                <c:pt idx="193">
                  <c:v>9.6</c:v>
                </c:pt>
                <c:pt idx="194">
                  <c:v>9.65</c:v>
                </c:pt>
                <c:pt idx="195">
                  <c:v>9.700000000000001</c:v>
                </c:pt>
                <c:pt idx="196">
                  <c:v>9.75</c:v>
                </c:pt>
                <c:pt idx="197">
                  <c:v>9.8</c:v>
                </c:pt>
                <c:pt idx="198">
                  <c:v>9.850000000000006</c:v>
                </c:pt>
                <c:pt idx="199">
                  <c:v>9.9</c:v>
                </c:pt>
                <c:pt idx="200">
                  <c:v>9.950000000000002</c:v>
                </c:pt>
                <c:pt idx="201">
                  <c:v>10.0</c:v>
                </c:pt>
                <c:pt idx="202">
                  <c:v>10.05</c:v>
                </c:pt>
                <c:pt idx="203">
                  <c:v>10.1</c:v>
                </c:pt>
                <c:pt idx="204">
                  <c:v>10.15</c:v>
                </c:pt>
                <c:pt idx="205">
                  <c:v>10.2</c:v>
                </c:pt>
                <c:pt idx="206">
                  <c:v>10.25</c:v>
                </c:pt>
                <c:pt idx="207">
                  <c:v>10.3</c:v>
                </c:pt>
                <c:pt idx="208">
                  <c:v>10.35</c:v>
                </c:pt>
                <c:pt idx="209">
                  <c:v>10.4</c:v>
                </c:pt>
                <c:pt idx="210">
                  <c:v>10.45</c:v>
                </c:pt>
                <c:pt idx="211">
                  <c:v>10.5</c:v>
                </c:pt>
                <c:pt idx="212">
                  <c:v>10.55</c:v>
                </c:pt>
                <c:pt idx="213">
                  <c:v>10.6</c:v>
                </c:pt>
                <c:pt idx="214">
                  <c:v>10.65</c:v>
                </c:pt>
                <c:pt idx="215">
                  <c:v>10.7</c:v>
                </c:pt>
                <c:pt idx="216">
                  <c:v>10.75</c:v>
                </c:pt>
                <c:pt idx="217">
                  <c:v>10.8</c:v>
                </c:pt>
                <c:pt idx="218">
                  <c:v>10.85</c:v>
                </c:pt>
                <c:pt idx="219">
                  <c:v>10.9</c:v>
                </c:pt>
                <c:pt idx="220">
                  <c:v>10.95</c:v>
                </c:pt>
                <c:pt idx="221">
                  <c:v>11.0</c:v>
                </c:pt>
                <c:pt idx="222">
                  <c:v>11.05</c:v>
                </c:pt>
                <c:pt idx="223">
                  <c:v>11.1</c:v>
                </c:pt>
                <c:pt idx="224">
                  <c:v>11.15</c:v>
                </c:pt>
                <c:pt idx="225">
                  <c:v>11.2</c:v>
                </c:pt>
                <c:pt idx="226">
                  <c:v>11.25</c:v>
                </c:pt>
                <c:pt idx="227">
                  <c:v>11.3</c:v>
                </c:pt>
                <c:pt idx="228">
                  <c:v>11.35</c:v>
                </c:pt>
                <c:pt idx="229">
                  <c:v>11.4</c:v>
                </c:pt>
                <c:pt idx="230">
                  <c:v>11.45</c:v>
                </c:pt>
                <c:pt idx="231">
                  <c:v>11.5</c:v>
                </c:pt>
                <c:pt idx="232">
                  <c:v>11.55</c:v>
                </c:pt>
                <c:pt idx="233">
                  <c:v>11.6</c:v>
                </c:pt>
                <c:pt idx="234">
                  <c:v>11.65</c:v>
                </c:pt>
                <c:pt idx="235">
                  <c:v>11.7</c:v>
                </c:pt>
                <c:pt idx="236">
                  <c:v>11.75</c:v>
                </c:pt>
                <c:pt idx="237">
                  <c:v>11.8</c:v>
                </c:pt>
                <c:pt idx="238">
                  <c:v>11.85</c:v>
                </c:pt>
                <c:pt idx="239">
                  <c:v>11.9</c:v>
                </c:pt>
                <c:pt idx="240">
                  <c:v>11.95</c:v>
                </c:pt>
                <c:pt idx="241">
                  <c:v>12.0</c:v>
                </c:pt>
                <c:pt idx="242">
                  <c:v>12.05</c:v>
                </c:pt>
                <c:pt idx="243">
                  <c:v>12.1</c:v>
                </c:pt>
                <c:pt idx="244">
                  <c:v>12.15</c:v>
                </c:pt>
                <c:pt idx="245">
                  <c:v>12.2</c:v>
                </c:pt>
                <c:pt idx="246">
                  <c:v>12.25</c:v>
                </c:pt>
                <c:pt idx="247">
                  <c:v>12.3</c:v>
                </c:pt>
                <c:pt idx="248">
                  <c:v>12.35</c:v>
                </c:pt>
                <c:pt idx="249">
                  <c:v>12.4</c:v>
                </c:pt>
                <c:pt idx="250">
                  <c:v>12.45</c:v>
                </c:pt>
                <c:pt idx="251">
                  <c:v>12.5</c:v>
                </c:pt>
                <c:pt idx="252">
                  <c:v>12.55</c:v>
                </c:pt>
                <c:pt idx="253">
                  <c:v>12.6</c:v>
                </c:pt>
                <c:pt idx="254">
                  <c:v>12.65</c:v>
                </c:pt>
                <c:pt idx="255">
                  <c:v>12.7</c:v>
                </c:pt>
                <c:pt idx="256">
                  <c:v>12.75</c:v>
                </c:pt>
                <c:pt idx="257">
                  <c:v>12.8</c:v>
                </c:pt>
                <c:pt idx="258">
                  <c:v>12.85</c:v>
                </c:pt>
                <c:pt idx="259">
                  <c:v>12.9</c:v>
                </c:pt>
                <c:pt idx="260">
                  <c:v>12.95</c:v>
                </c:pt>
                <c:pt idx="261">
                  <c:v>13.0</c:v>
                </c:pt>
                <c:pt idx="262">
                  <c:v>13.05</c:v>
                </c:pt>
                <c:pt idx="263">
                  <c:v>13.1</c:v>
                </c:pt>
                <c:pt idx="264">
                  <c:v>13.15</c:v>
                </c:pt>
                <c:pt idx="265">
                  <c:v>13.2</c:v>
                </c:pt>
                <c:pt idx="266">
                  <c:v>13.25</c:v>
                </c:pt>
                <c:pt idx="267">
                  <c:v>13.3</c:v>
                </c:pt>
                <c:pt idx="268">
                  <c:v>13.35</c:v>
                </c:pt>
                <c:pt idx="269">
                  <c:v>13.4</c:v>
                </c:pt>
                <c:pt idx="270">
                  <c:v>13.45</c:v>
                </c:pt>
                <c:pt idx="271">
                  <c:v>13.5</c:v>
                </c:pt>
                <c:pt idx="272">
                  <c:v>13.55</c:v>
                </c:pt>
                <c:pt idx="273">
                  <c:v>13.6</c:v>
                </c:pt>
                <c:pt idx="274">
                  <c:v>13.65</c:v>
                </c:pt>
                <c:pt idx="275">
                  <c:v>13.7</c:v>
                </c:pt>
                <c:pt idx="276">
                  <c:v>13.75</c:v>
                </c:pt>
                <c:pt idx="277">
                  <c:v>13.8</c:v>
                </c:pt>
                <c:pt idx="278">
                  <c:v>13.85</c:v>
                </c:pt>
                <c:pt idx="279">
                  <c:v>13.9</c:v>
                </c:pt>
                <c:pt idx="280">
                  <c:v>13.95</c:v>
                </c:pt>
                <c:pt idx="281">
                  <c:v>14.0</c:v>
                </c:pt>
                <c:pt idx="282">
                  <c:v>14.05</c:v>
                </c:pt>
                <c:pt idx="283">
                  <c:v>14.1</c:v>
                </c:pt>
                <c:pt idx="284">
                  <c:v>14.15</c:v>
                </c:pt>
                <c:pt idx="285">
                  <c:v>14.2</c:v>
                </c:pt>
                <c:pt idx="286">
                  <c:v>14.25</c:v>
                </c:pt>
                <c:pt idx="287">
                  <c:v>14.3</c:v>
                </c:pt>
                <c:pt idx="288">
                  <c:v>14.35</c:v>
                </c:pt>
                <c:pt idx="289">
                  <c:v>14.4</c:v>
                </c:pt>
                <c:pt idx="290">
                  <c:v>14.45</c:v>
                </c:pt>
                <c:pt idx="291">
                  <c:v>14.5</c:v>
                </c:pt>
                <c:pt idx="292">
                  <c:v>14.55</c:v>
                </c:pt>
                <c:pt idx="293">
                  <c:v>14.6</c:v>
                </c:pt>
                <c:pt idx="294">
                  <c:v>14.65</c:v>
                </c:pt>
                <c:pt idx="295">
                  <c:v>14.7</c:v>
                </c:pt>
                <c:pt idx="296">
                  <c:v>14.75</c:v>
                </c:pt>
                <c:pt idx="297">
                  <c:v>14.8</c:v>
                </c:pt>
                <c:pt idx="298">
                  <c:v>14.85</c:v>
                </c:pt>
                <c:pt idx="299">
                  <c:v>14.9</c:v>
                </c:pt>
                <c:pt idx="300">
                  <c:v>14.95</c:v>
                </c:pt>
                <c:pt idx="301">
                  <c:v>15.0</c:v>
                </c:pt>
                <c:pt idx="302">
                  <c:v>15.05</c:v>
                </c:pt>
                <c:pt idx="303">
                  <c:v>15.1</c:v>
                </c:pt>
                <c:pt idx="304">
                  <c:v>15.15</c:v>
                </c:pt>
                <c:pt idx="305">
                  <c:v>15.2</c:v>
                </c:pt>
                <c:pt idx="306">
                  <c:v>15.25</c:v>
                </c:pt>
                <c:pt idx="307">
                  <c:v>15.3</c:v>
                </c:pt>
                <c:pt idx="308">
                  <c:v>15.35</c:v>
                </c:pt>
                <c:pt idx="309">
                  <c:v>15.4</c:v>
                </c:pt>
                <c:pt idx="310">
                  <c:v>15.45</c:v>
                </c:pt>
                <c:pt idx="311">
                  <c:v>15.5</c:v>
                </c:pt>
                <c:pt idx="312">
                  <c:v>15.55</c:v>
                </c:pt>
                <c:pt idx="313">
                  <c:v>15.6</c:v>
                </c:pt>
                <c:pt idx="314">
                  <c:v>15.65</c:v>
                </c:pt>
                <c:pt idx="315">
                  <c:v>15.7</c:v>
                </c:pt>
                <c:pt idx="316">
                  <c:v>15.75</c:v>
                </c:pt>
                <c:pt idx="317">
                  <c:v>15.8</c:v>
                </c:pt>
                <c:pt idx="318">
                  <c:v>15.85</c:v>
                </c:pt>
                <c:pt idx="319">
                  <c:v>15.9</c:v>
                </c:pt>
                <c:pt idx="320">
                  <c:v>15.95</c:v>
                </c:pt>
                <c:pt idx="321">
                  <c:v>16.0</c:v>
                </c:pt>
                <c:pt idx="322">
                  <c:v>16.05</c:v>
                </c:pt>
                <c:pt idx="323">
                  <c:v>16.1</c:v>
                </c:pt>
                <c:pt idx="324">
                  <c:v>16.15000000000001</c:v>
                </c:pt>
                <c:pt idx="325">
                  <c:v>16.2</c:v>
                </c:pt>
                <c:pt idx="326">
                  <c:v>16.25</c:v>
                </c:pt>
                <c:pt idx="327">
                  <c:v>16.3</c:v>
                </c:pt>
                <c:pt idx="328">
                  <c:v>16.35</c:v>
                </c:pt>
                <c:pt idx="329">
                  <c:v>16.4</c:v>
                </c:pt>
                <c:pt idx="330">
                  <c:v>16.45</c:v>
                </c:pt>
                <c:pt idx="331">
                  <c:v>16.5</c:v>
                </c:pt>
                <c:pt idx="332">
                  <c:v>16.55</c:v>
                </c:pt>
                <c:pt idx="333">
                  <c:v>16.6</c:v>
                </c:pt>
                <c:pt idx="334">
                  <c:v>16.65000000000001</c:v>
                </c:pt>
                <c:pt idx="335">
                  <c:v>16.7</c:v>
                </c:pt>
                <c:pt idx="336">
                  <c:v>16.75</c:v>
                </c:pt>
                <c:pt idx="337">
                  <c:v>16.8</c:v>
                </c:pt>
                <c:pt idx="338">
                  <c:v>16.85</c:v>
                </c:pt>
                <c:pt idx="339">
                  <c:v>16.9</c:v>
                </c:pt>
                <c:pt idx="340">
                  <c:v>16.95</c:v>
                </c:pt>
                <c:pt idx="341">
                  <c:v>17.0</c:v>
                </c:pt>
                <c:pt idx="342">
                  <c:v>17.05</c:v>
                </c:pt>
                <c:pt idx="343">
                  <c:v>17.1</c:v>
                </c:pt>
                <c:pt idx="344">
                  <c:v>17.15000000000001</c:v>
                </c:pt>
                <c:pt idx="345">
                  <c:v>17.2</c:v>
                </c:pt>
                <c:pt idx="346">
                  <c:v>17.25</c:v>
                </c:pt>
                <c:pt idx="347">
                  <c:v>17.3</c:v>
                </c:pt>
                <c:pt idx="348">
                  <c:v>17.35</c:v>
                </c:pt>
                <c:pt idx="349">
                  <c:v>17.4</c:v>
                </c:pt>
                <c:pt idx="350">
                  <c:v>17.45</c:v>
                </c:pt>
                <c:pt idx="351">
                  <c:v>17.5</c:v>
                </c:pt>
                <c:pt idx="352">
                  <c:v>17.55</c:v>
                </c:pt>
                <c:pt idx="353">
                  <c:v>17.6</c:v>
                </c:pt>
                <c:pt idx="354">
                  <c:v>17.65000000000001</c:v>
                </c:pt>
                <c:pt idx="355">
                  <c:v>17.7</c:v>
                </c:pt>
                <c:pt idx="356">
                  <c:v>17.75</c:v>
                </c:pt>
                <c:pt idx="357">
                  <c:v>17.8</c:v>
                </c:pt>
                <c:pt idx="358">
                  <c:v>17.85</c:v>
                </c:pt>
                <c:pt idx="359">
                  <c:v>17.9</c:v>
                </c:pt>
                <c:pt idx="360">
                  <c:v>17.95</c:v>
                </c:pt>
                <c:pt idx="361">
                  <c:v>18.0</c:v>
                </c:pt>
                <c:pt idx="362">
                  <c:v>18.05</c:v>
                </c:pt>
                <c:pt idx="363">
                  <c:v>18.1</c:v>
                </c:pt>
                <c:pt idx="364">
                  <c:v>18.15000000000001</c:v>
                </c:pt>
                <c:pt idx="365">
                  <c:v>18.2</c:v>
                </c:pt>
                <c:pt idx="366">
                  <c:v>18.25</c:v>
                </c:pt>
                <c:pt idx="367">
                  <c:v>18.3</c:v>
                </c:pt>
                <c:pt idx="368">
                  <c:v>18.35</c:v>
                </c:pt>
                <c:pt idx="369">
                  <c:v>18.4</c:v>
                </c:pt>
                <c:pt idx="370">
                  <c:v>18.45</c:v>
                </c:pt>
                <c:pt idx="371">
                  <c:v>18.5</c:v>
                </c:pt>
                <c:pt idx="372">
                  <c:v>18.55</c:v>
                </c:pt>
                <c:pt idx="373">
                  <c:v>18.6</c:v>
                </c:pt>
                <c:pt idx="374">
                  <c:v>18.65000000000001</c:v>
                </c:pt>
                <c:pt idx="375">
                  <c:v>18.7</c:v>
                </c:pt>
                <c:pt idx="376">
                  <c:v>18.75</c:v>
                </c:pt>
                <c:pt idx="377">
                  <c:v>18.8</c:v>
                </c:pt>
                <c:pt idx="378">
                  <c:v>18.85</c:v>
                </c:pt>
                <c:pt idx="379">
                  <c:v>18.9</c:v>
                </c:pt>
                <c:pt idx="380">
                  <c:v>18.95</c:v>
                </c:pt>
                <c:pt idx="381">
                  <c:v>19.0</c:v>
                </c:pt>
                <c:pt idx="382">
                  <c:v>19.05</c:v>
                </c:pt>
                <c:pt idx="383">
                  <c:v>19.1</c:v>
                </c:pt>
                <c:pt idx="384">
                  <c:v>19.15000000000001</c:v>
                </c:pt>
                <c:pt idx="385">
                  <c:v>19.2</c:v>
                </c:pt>
                <c:pt idx="386">
                  <c:v>19.25</c:v>
                </c:pt>
                <c:pt idx="387">
                  <c:v>19.3</c:v>
                </c:pt>
                <c:pt idx="388">
                  <c:v>19.35</c:v>
                </c:pt>
                <c:pt idx="389">
                  <c:v>19.4</c:v>
                </c:pt>
                <c:pt idx="390">
                  <c:v>19.45</c:v>
                </c:pt>
                <c:pt idx="391">
                  <c:v>19.5</c:v>
                </c:pt>
                <c:pt idx="392">
                  <c:v>19.55</c:v>
                </c:pt>
                <c:pt idx="393">
                  <c:v>19.6</c:v>
                </c:pt>
                <c:pt idx="394">
                  <c:v>19.65000000000001</c:v>
                </c:pt>
                <c:pt idx="395">
                  <c:v>19.7</c:v>
                </c:pt>
                <c:pt idx="396">
                  <c:v>19.75</c:v>
                </c:pt>
                <c:pt idx="397">
                  <c:v>19.8</c:v>
                </c:pt>
                <c:pt idx="398">
                  <c:v>19.85</c:v>
                </c:pt>
                <c:pt idx="399">
                  <c:v>19.9</c:v>
                </c:pt>
                <c:pt idx="400">
                  <c:v>19.95</c:v>
                </c:pt>
                <c:pt idx="401">
                  <c:v>20.0</c:v>
                </c:pt>
                <c:pt idx="402">
                  <c:v>20.05</c:v>
                </c:pt>
                <c:pt idx="403">
                  <c:v>20.1</c:v>
                </c:pt>
                <c:pt idx="404">
                  <c:v>20.15000000000001</c:v>
                </c:pt>
                <c:pt idx="405">
                  <c:v>20.2</c:v>
                </c:pt>
                <c:pt idx="406">
                  <c:v>20.25</c:v>
                </c:pt>
                <c:pt idx="407">
                  <c:v>20.3</c:v>
                </c:pt>
                <c:pt idx="408">
                  <c:v>20.35</c:v>
                </c:pt>
                <c:pt idx="409">
                  <c:v>20.4</c:v>
                </c:pt>
                <c:pt idx="410">
                  <c:v>20.45</c:v>
                </c:pt>
                <c:pt idx="411">
                  <c:v>20.5</c:v>
                </c:pt>
                <c:pt idx="412">
                  <c:v>20.55</c:v>
                </c:pt>
                <c:pt idx="413">
                  <c:v>20.6</c:v>
                </c:pt>
                <c:pt idx="414">
                  <c:v>20.65000000000002</c:v>
                </c:pt>
                <c:pt idx="415">
                  <c:v>20.7</c:v>
                </c:pt>
                <c:pt idx="416">
                  <c:v>20.75</c:v>
                </c:pt>
                <c:pt idx="417">
                  <c:v>20.8</c:v>
                </c:pt>
                <c:pt idx="418">
                  <c:v>20.85</c:v>
                </c:pt>
                <c:pt idx="419">
                  <c:v>20.9</c:v>
                </c:pt>
                <c:pt idx="420">
                  <c:v>20.95</c:v>
                </c:pt>
                <c:pt idx="421">
                  <c:v>21.0</c:v>
                </c:pt>
                <c:pt idx="422">
                  <c:v>21.05</c:v>
                </c:pt>
                <c:pt idx="423">
                  <c:v>21.1</c:v>
                </c:pt>
                <c:pt idx="424">
                  <c:v>21.15000000000002</c:v>
                </c:pt>
                <c:pt idx="425">
                  <c:v>21.2</c:v>
                </c:pt>
                <c:pt idx="426">
                  <c:v>21.25</c:v>
                </c:pt>
                <c:pt idx="427">
                  <c:v>21.3</c:v>
                </c:pt>
                <c:pt idx="428">
                  <c:v>21.35</c:v>
                </c:pt>
                <c:pt idx="429">
                  <c:v>21.4</c:v>
                </c:pt>
                <c:pt idx="430">
                  <c:v>21.45</c:v>
                </c:pt>
                <c:pt idx="431">
                  <c:v>21.5</c:v>
                </c:pt>
                <c:pt idx="432">
                  <c:v>21.55</c:v>
                </c:pt>
                <c:pt idx="433">
                  <c:v>21.6</c:v>
                </c:pt>
                <c:pt idx="434">
                  <c:v>21.65000000000002</c:v>
                </c:pt>
                <c:pt idx="435">
                  <c:v>21.7</c:v>
                </c:pt>
                <c:pt idx="436">
                  <c:v>21.75</c:v>
                </c:pt>
                <c:pt idx="437">
                  <c:v>21.8</c:v>
                </c:pt>
                <c:pt idx="438">
                  <c:v>21.85</c:v>
                </c:pt>
                <c:pt idx="439">
                  <c:v>21.9</c:v>
                </c:pt>
                <c:pt idx="440">
                  <c:v>21.95</c:v>
                </c:pt>
                <c:pt idx="441">
                  <c:v>22.0</c:v>
                </c:pt>
                <c:pt idx="442">
                  <c:v>22.05</c:v>
                </c:pt>
                <c:pt idx="443">
                  <c:v>22.1</c:v>
                </c:pt>
                <c:pt idx="444">
                  <c:v>22.15000000000002</c:v>
                </c:pt>
                <c:pt idx="445">
                  <c:v>22.2</c:v>
                </c:pt>
                <c:pt idx="446">
                  <c:v>22.25</c:v>
                </c:pt>
                <c:pt idx="447">
                  <c:v>22.3</c:v>
                </c:pt>
                <c:pt idx="448">
                  <c:v>22.35</c:v>
                </c:pt>
                <c:pt idx="449">
                  <c:v>22.4</c:v>
                </c:pt>
                <c:pt idx="450">
                  <c:v>22.45</c:v>
                </c:pt>
                <c:pt idx="451">
                  <c:v>22.5</c:v>
                </c:pt>
                <c:pt idx="452">
                  <c:v>22.55</c:v>
                </c:pt>
                <c:pt idx="453">
                  <c:v>22.6</c:v>
                </c:pt>
                <c:pt idx="454">
                  <c:v>22.65000000000002</c:v>
                </c:pt>
                <c:pt idx="455">
                  <c:v>22.7</c:v>
                </c:pt>
                <c:pt idx="456">
                  <c:v>22.75</c:v>
                </c:pt>
                <c:pt idx="457">
                  <c:v>22.8</c:v>
                </c:pt>
                <c:pt idx="458">
                  <c:v>22.85</c:v>
                </c:pt>
                <c:pt idx="459">
                  <c:v>22.9</c:v>
                </c:pt>
                <c:pt idx="460">
                  <c:v>22.95</c:v>
                </c:pt>
                <c:pt idx="461">
                  <c:v>23.0</c:v>
                </c:pt>
                <c:pt idx="462">
                  <c:v>23.05</c:v>
                </c:pt>
                <c:pt idx="463">
                  <c:v>23.1</c:v>
                </c:pt>
                <c:pt idx="464">
                  <c:v>23.15000000000002</c:v>
                </c:pt>
                <c:pt idx="465">
                  <c:v>23.2</c:v>
                </c:pt>
                <c:pt idx="466">
                  <c:v>23.25</c:v>
                </c:pt>
                <c:pt idx="467">
                  <c:v>23.3</c:v>
                </c:pt>
                <c:pt idx="468">
                  <c:v>23.35</c:v>
                </c:pt>
                <c:pt idx="469">
                  <c:v>23.4</c:v>
                </c:pt>
                <c:pt idx="470">
                  <c:v>23.45</c:v>
                </c:pt>
                <c:pt idx="471">
                  <c:v>23.5</c:v>
                </c:pt>
                <c:pt idx="472">
                  <c:v>23.55</c:v>
                </c:pt>
                <c:pt idx="473">
                  <c:v>23.6</c:v>
                </c:pt>
                <c:pt idx="474">
                  <c:v>23.65000000000002</c:v>
                </c:pt>
                <c:pt idx="475">
                  <c:v>23.7</c:v>
                </c:pt>
                <c:pt idx="476">
                  <c:v>23.75</c:v>
                </c:pt>
                <c:pt idx="477">
                  <c:v>23.8</c:v>
                </c:pt>
                <c:pt idx="478">
                  <c:v>23.85</c:v>
                </c:pt>
                <c:pt idx="479">
                  <c:v>23.9</c:v>
                </c:pt>
                <c:pt idx="480">
                  <c:v>23.95</c:v>
                </c:pt>
                <c:pt idx="481">
                  <c:v>24.0</c:v>
                </c:pt>
                <c:pt idx="482">
                  <c:v>24.05</c:v>
                </c:pt>
                <c:pt idx="483">
                  <c:v>24.1</c:v>
                </c:pt>
                <c:pt idx="484">
                  <c:v>24.15000000000002</c:v>
                </c:pt>
                <c:pt idx="485">
                  <c:v>24.2</c:v>
                </c:pt>
                <c:pt idx="486">
                  <c:v>24.25</c:v>
                </c:pt>
                <c:pt idx="487">
                  <c:v>24.3</c:v>
                </c:pt>
                <c:pt idx="488">
                  <c:v>24.35</c:v>
                </c:pt>
                <c:pt idx="489">
                  <c:v>24.4</c:v>
                </c:pt>
                <c:pt idx="490">
                  <c:v>24.45</c:v>
                </c:pt>
                <c:pt idx="491">
                  <c:v>24.5</c:v>
                </c:pt>
                <c:pt idx="492">
                  <c:v>24.55</c:v>
                </c:pt>
                <c:pt idx="493">
                  <c:v>24.6</c:v>
                </c:pt>
                <c:pt idx="494">
                  <c:v>24.65000000000002</c:v>
                </c:pt>
                <c:pt idx="495">
                  <c:v>24.7</c:v>
                </c:pt>
                <c:pt idx="496">
                  <c:v>24.75</c:v>
                </c:pt>
                <c:pt idx="497">
                  <c:v>24.8</c:v>
                </c:pt>
                <c:pt idx="498">
                  <c:v>24.85</c:v>
                </c:pt>
                <c:pt idx="499">
                  <c:v>24.9</c:v>
                </c:pt>
                <c:pt idx="500">
                  <c:v>24.95</c:v>
                </c:pt>
                <c:pt idx="501">
                  <c:v>25.0</c:v>
                </c:pt>
                <c:pt idx="502">
                  <c:v>25.05</c:v>
                </c:pt>
                <c:pt idx="503">
                  <c:v>25.1</c:v>
                </c:pt>
                <c:pt idx="504">
                  <c:v>25.15000000000002</c:v>
                </c:pt>
                <c:pt idx="505">
                  <c:v>25.2</c:v>
                </c:pt>
                <c:pt idx="506">
                  <c:v>25.25</c:v>
                </c:pt>
                <c:pt idx="507">
                  <c:v>25.3</c:v>
                </c:pt>
                <c:pt idx="508">
                  <c:v>25.35</c:v>
                </c:pt>
                <c:pt idx="509">
                  <c:v>25.4</c:v>
                </c:pt>
                <c:pt idx="510">
                  <c:v>25.45</c:v>
                </c:pt>
                <c:pt idx="511">
                  <c:v>25.5</c:v>
                </c:pt>
                <c:pt idx="512">
                  <c:v>25.55</c:v>
                </c:pt>
                <c:pt idx="513">
                  <c:v>25.6</c:v>
                </c:pt>
                <c:pt idx="514">
                  <c:v>25.65000000000002</c:v>
                </c:pt>
                <c:pt idx="515">
                  <c:v>25.7</c:v>
                </c:pt>
                <c:pt idx="516">
                  <c:v>25.75</c:v>
                </c:pt>
                <c:pt idx="517">
                  <c:v>25.8</c:v>
                </c:pt>
                <c:pt idx="518">
                  <c:v>25.85</c:v>
                </c:pt>
                <c:pt idx="519">
                  <c:v>25.9</c:v>
                </c:pt>
                <c:pt idx="520">
                  <c:v>25.95</c:v>
                </c:pt>
                <c:pt idx="521">
                  <c:v>26.0</c:v>
                </c:pt>
                <c:pt idx="522">
                  <c:v>26.05</c:v>
                </c:pt>
                <c:pt idx="523">
                  <c:v>26.1</c:v>
                </c:pt>
                <c:pt idx="524">
                  <c:v>26.15000000000002</c:v>
                </c:pt>
                <c:pt idx="525">
                  <c:v>26.2</c:v>
                </c:pt>
                <c:pt idx="526">
                  <c:v>26.25</c:v>
                </c:pt>
                <c:pt idx="527">
                  <c:v>26.3</c:v>
                </c:pt>
                <c:pt idx="528">
                  <c:v>26.35</c:v>
                </c:pt>
                <c:pt idx="529">
                  <c:v>26.4</c:v>
                </c:pt>
                <c:pt idx="530">
                  <c:v>26.45</c:v>
                </c:pt>
                <c:pt idx="531">
                  <c:v>26.5</c:v>
                </c:pt>
                <c:pt idx="532">
                  <c:v>26.55</c:v>
                </c:pt>
                <c:pt idx="533">
                  <c:v>26.6</c:v>
                </c:pt>
                <c:pt idx="534">
                  <c:v>26.65000000000002</c:v>
                </c:pt>
                <c:pt idx="535">
                  <c:v>26.7</c:v>
                </c:pt>
                <c:pt idx="536">
                  <c:v>26.75</c:v>
                </c:pt>
                <c:pt idx="537">
                  <c:v>26.8</c:v>
                </c:pt>
                <c:pt idx="538">
                  <c:v>26.85</c:v>
                </c:pt>
                <c:pt idx="539">
                  <c:v>26.9</c:v>
                </c:pt>
                <c:pt idx="540">
                  <c:v>26.95</c:v>
                </c:pt>
                <c:pt idx="541">
                  <c:v>27.0</c:v>
                </c:pt>
                <c:pt idx="542">
                  <c:v>27.05</c:v>
                </c:pt>
                <c:pt idx="543">
                  <c:v>27.1</c:v>
                </c:pt>
                <c:pt idx="544">
                  <c:v>27.15000000000002</c:v>
                </c:pt>
                <c:pt idx="545">
                  <c:v>27.2</c:v>
                </c:pt>
                <c:pt idx="546">
                  <c:v>27.25</c:v>
                </c:pt>
                <c:pt idx="547">
                  <c:v>27.3</c:v>
                </c:pt>
                <c:pt idx="548">
                  <c:v>27.35</c:v>
                </c:pt>
                <c:pt idx="549">
                  <c:v>27.4</c:v>
                </c:pt>
                <c:pt idx="550">
                  <c:v>27.45</c:v>
                </c:pt>
                <c:pt idx="551">
                  <c:v>27.5</c:v>
                </c:pt>
                <c:pt idx="552">
                  <c:v>27.55</c:v>
                </c:pt>
                <c:pt idx="553">
                  <c:v>27.6</c:v>
                </c:pt>
                <c:pt idx="554">
                  <c:v>27.65000000000002</c:v>
                </c:pt>
                <c:pt idx="555">
                  <c:v>27.7</c:v>
                </c:pt>
                <c:pt idx="556">
                  <c:v>27.75</c:v>
                </c:pt>
                <c:pt idx="557">
                  <c:v>27.8</c:v>
                </c:pt>
                <c:pt idx="558">
                  <c:v>27.85</c:v>
                </c:pt>
                <c:pt idx="559">
                  <c:v>27.9</c:v>
                </c:pt>
                <c:pt idx="560">
                  <c:v>27.95</c:v>
                </c:pt>
                <c:pt idx="561">
                  <c:v>28.0</c:v>
                </c:pt>
                <c:pt idx="562">
                  <c:v>28.05</c:v>
                </c:pt>
                <c:pt idx="563">
                  <c:v>28.1</c:v>
                </c:pt>
                <c:pt idx="564">
                  <c:v>28.15000000000002</c:v>
                </c:pt>
                <c:pt idx="565">
                  <c:v>28.2</c:v>
                </c:pt>
                <c:pt idx="566">
                  <c:v>28.25</c:v>
                </c:pt>
                <c:pt idx="567">
                  <c:v>28.3</c:v>
                </c:pt>
                <c:pt idx="568">
                  <c:v>28.35</c:v>
                </c:pt>
                <c:pt idx="569">
                  <c:v>28.4</c:v>
                </c:pt>
                <c:pt idx="570">
                  <c:v>28.45</c:v>
                </c:pt>
                <c:pt idx="571">
                  <c:v>28.5</c:v>
                </c:pt>
                <c:pt idx="572">
                  <c:v>28.55</c:v>
                </c:pt>
                <c:pt idx="573">
                  <c:v>28.6</c:v>
                </c:pt>
                <c:pt idx="574">
                  <c:v>28.65000000000002</c:v>
                </c:pt>
                <c:pt idx="575">
                  <c:v>28.7</c:v>
                </c:pt>
                <c:pt idx="576">
                  <c:v>28.75</c:v>
                </c:pt>
                <c:pt idx="577">
                  <c:v>28.8</c:v>
                </c:pt>
                <c:pt idx="578">
                  <c:v>28.85</c:v>
                </c:pt>
                <c:pt idx="579">
                  <c:v>28.9</c:v>
                </c:pt>
                <c:pt idx="580">
                  <c:v>28.95</c:v>
                </c:pt>
                <c:pt idx="581">
                  <c:v>29.0</c:v>
                </c:pt>
                <c:pt idx="582">
                  <c:v>29.05</c:v>
                </c:pt>
                <c:pt idx="583">
                  <c:v>29.1</c:v>
                </c:pt>
                <c:pt idx="584">
                  <c:v>29.15000000000002</c:v>
                </c:pt>
                <c:pt idx="585">
                  <c:v>29.2</c:v>
                </c:pt>
                <c:pt idx="586">
                  <c:v>29.25</c:v>
                </c:pt>
                <c:pt idx="587">
                  <c:v>29.3</c:v>
                </c:pt>
                <c:pt idx="588">
                  <c:v>29.35</c:v>
                </c:pt>
                <c:pt idx="589">
                  <c:v>29.4</c:v>
                </c:pt>
                <c:pt idx="590">
                  <c:v>29.45</c:v>
                </c:pt>
                <c:pt idx="591">
                  <c:v>29.5</c:v>
                </c:pt>
                <c:pt idx="592">
                  <c:v>29.55</c:v>
                </c:pt>
                <c:pt idx="593">
                  <c:v>29.6</c:v>
                </c:pt>
                <c:pt idx="594">
                  <c:v>29.65000000000002</c:v>
                </c:pt>
                <c:pt idx="595">
                  <c:v>29.7</c:v>
                </c:pt>
                <c:pt idx="596">
                  <c:v>29.75</c:v>
                </c:pt>
                <c:pt idx="597">
                  <c:v>29.8</c:v>
                </c:pt>
                <c:pt idx="598">
                  <c:v>29.85</c:v>
                </c:pt>
                <c:pt idx="599">
                  <c:v>29.9</c:v>
                </c:pt>
                <c:pt idx="600">
                  <c:v>29.95</c:v>
                </c:pt>
                <c:pt idx="601">
                  <c:v>30.0</c:v>
                </c:pt>
                <c:pt idx="602">
                  <c:v>30.05</c:v>
                </c:pt>
                <c:pt idx="603">
                  <c:v>30.1</c:v>
                </c:pt>
                <c:pt idx="604">
                  <c:v>30.15000000000002</c:v>
                </c:pt>
                <c:pt idx="605">
                  <c:v>30.2</c:v>
                </c:pt>
                <c:pt idx="606">
                  <c:v>30.25</c:v>
                </c:pt>
                <c:pt idx="607">
                  <c:v>30.3</c:v>
                </c:pt>
                <c:pt idx="608">
                  <c:v>30.35</c:v>
                </c:pt>
                <c:pt idx="609">
                  <c:v>30.4</c:v>
                </c:pt>
                <c:pt idx="610">
                  <c:v>30.45</c:v>
                </c:pt>
                <c:pt idx="611">
                  <c:v>30.5</c:v>
                </c:pt>
                <c:pt idx="612">
                  <c:v>30.55</c:v>
                </c:pt>
                <c:pt idx="613">
                  <c:v>30.6</c:v>
                </c:pt>
                <c:pt idx="614">
                  <c:v>30.65000000000002</c:v>
                </c:pt>
                <c:pt idx="615">
                  <c:v>30.7</c:v>
                </c:pt>
                <c:pt idx="616">
                  <c:v>30.75</c:v>
                </c:pt>
                <c:pt idx="617">
                  <c:v>30.8</c:v>
                </c:pt>
                <c:pt idx="618">
                  <c:v>30.85</c:v>
                </c:pt>
                <c:pt idx="619">
                  <c:v>30.9</c:v>
                </c:pt>
                <c:pt idx="620">
                  <c:v>30.95</c:v>
                </c:pt>
                <c:pt idx="621">
                  <c:v>31.0</c:v>
                </c:pt>
                <c:pt idx="622">
                  <c:v>31.05</c:v>
                </c:pt>
                <c:pt idx="623">
                  <c:v>31.1</c:v>
                </c:pt>
                <c:pt idx="624">
                  <c:v>31.15000000000002</c:v>
                </c:pt>
                <c:pt idx="625">
                  <c:v>31.2</c:v>
                </c:pt>
                <c:pt idx="626">
                  <c:v>31.25</c:v>
                </c:pt>
                <c:pt idx="627">
                  <c:v>31.3</c:v>
                </c:pt>
                <c:pt idx="628">
                  <c:v>31.35</c:v>
                </c:pt>
                <c:pt idx="629">
                  <c:v>31.4</c:v>
                </c:pt>
                <c:pt idx="630">
                  <c:v>31.45</c:v>
                </c:pt>
                <c:pt idx="631">
                  <c:v>31.5</c:v>
                </c:pt>
                <c:pt idx="632">
                  <c:v>31.55</c:v>
                </c:pt>
                <c:pt idx="633">
                  <c:v>31.6</c:v>
                </c:pt>
                <c:pt idx="634">
                  <c:v>31.65000000000002</c:v>
                </c:pt>
                <c:pt idx="635">
                  <c:v>31.7</c:v>
                </c:pt>
                <c:pt idx="636">
                  <c:v>31.75</c:v>
                </c:pt>
                <c:pt idx="637">
                  <c:v>31.8</c:v>
                </c:pt>
                <c:pt idx="638">
                  <c:v>31.85</c:v>
                </c:pt>
                <c:pt idx="639">
                  <c:v>31.9</c:v>
                </c:pt>
                <c:pt idx="640">
                  <c:v>31.95</c:v>
                </c:pt>
                <c:pt idx="641">
                  <c:v>32.0</c:v>
                </c:pt>
                <c:pt idx="642">
                  <c:v>32.05</c:v>
                </c:pt>
                <c:pt idx="643">
                  <c:v>32.1</c:v>
                </c:pt>
                <c:pt idx="644">
                  <c:v>32.15</c:v>
                </c:pt>
                <c:pt idx="645">
                  <c:v>32.2</c:v>
                </c:pt>
                <c:pt idx="646">
                  <c:v>32.25</c:v>
                </c:pt>
                <c:pt idx="647">
                  <c:v>32.3</c:v>
                </c:pt>
                <c:pt idx="648">
                  <c:v>32.35</c:v>
                </c:pt>
                <c:pt idx="649">
                  <c:v>32.4</c:v>
                </c:pt>
                <c:pt idx="650">
                  <c:v>32.45</c:v>
                </c:pt>
                <c:pt idx="651">
                  <c:v>32.5</c:v>
                </c:pt>
                <c:pt idx="652">
                  <c:v>32.55</c:v>
                </c:pt>
                <c:pt idx="653">
                  <c:v>32.6</c:v>
                </c:pt>
                <c:pt idx="654">
                  <c:v>32.65</c:v>
                </c:pt>
                <c:pt idx="655">
                  <c:v>32.7</c:v>
                </c:pt>
                <c:pt idx="656">
                  <c:v>32.75</c:v>
                </c:pt>
                <c:pt idx="657">
                  <c:v>32.8</c:v>
                </c:pt>
                <c:pt idx="658">
                  <c:v>32.85</c:v>
                </c:pt>
                <c:pt idx="659">
                  <c:v>32.9</c:v>
                </c:pt>
                <c:pt idx="660">
                  <c:v>32.95</c:v>
                </c:pt>
                <c:pt idx="661">
                  <c:v>33.0</c:v>
                </c:pt>
                <c:pt idx="662">
                  <c:v>33.05</c:v>
                </c:pt>
                <c:pt idx="663">
                  <c:v>33.1</c:v>
                </c:pt>
                <c:pt idx="664">
                  <c:v>33.15</c:v>
                </c:pt>
                <c:pt idx="665">
                  <c:v>33.2</c:v>
                </c:pt>
                <c:pt idx="666">
                  <c:v>33.25</c:v>
                </c:pt>
                <c:pt idx="667">
                  <c:v>33.3</c:v>
                </c:pt>
                <c:pt idx="668">
                  <c:v>33.35</c:v>
                </c:pt>
                <c:pt idx="669">
                  <c:v>33.4</c:v>
                </c:pt>
                <c:pt idx="670">
                  <c:v>33.45</c:v>
                </c:pt>
                <c:pt idx="671">
                  <c:v>33.5</c:v>
                </c:pt>
                <c:pt idx="672">
                  <c:v>33.55</c:v>
                </c:pt>
                <c:pt idx="673">
                  <c:v>33.6</c:v>
                </c:pt>
                <c:pt idx="674">
                  <c:v>33.65</c:v>
                </c:pt>
                <c:pt idx="675">
                  <c:v>33.7</c:v>
                </c:pt>
                <c:pt idx="676">
                  <c:v>33.75</c:v>
                </c:pt>
                <c:pt idx="677">
                  <c:v>33.8</c:v>
                </c:pt>
                <c:pt idx="678">
                  <c:v>33.85</c:v>
                </c:pt>
                <c:pt idx="679">
                  <c:v>33.9</c:v>
                </c:pt>
                <c:pt idx="680">
                  <c:v>33.95</c:v>
                </c:pt>
                <c:pt idx="681">
                  <c:v>34.0</c:v>
                </c:pt>
                <c:pt idx="682">
                  <c:v>34.05</c:v>
                </c:pt>
                <c:pt idx="683">
                  <c:v>34.1</c:v>
                </c:pt>
                <c:pt idx="684">
                  <c:v>34.15</c:v>
                </c:pt>
                <c:pt idx="685">
                  <c:v>34.2</c:v>
                </c:pt>
                <c:pt idx="686">
                  <c:v>34.25</c:v>
                </c:pt>
                <c:pt idx="687">
                  <c:v>34.3</c:v>
                </c:pt>
                <c:pt idx="688">
                  <c:v>34.35</c:v>
                </c:pt>
                <c:pt idx="689">
                  <c:v>34.4</c:v>
                </c:pt>
                <c:pt idx="690">
                  <c:v>34.45</c:v>
                </c:pt>
                <c:pt idx="691">
                  <c:v>34.5</c:v>
                </c:pt>
                <c:pt idx="692">
                  <c:v>34.55</c:v>
                </c:pt>
                <c:pt idx="693">
                  <c:v>34.6</c:v>
                </c:pt>
                <c:pt idx="694">
                  <c:v>34.65</c:v>
                </c:pt>
                <c:pt idx="695">
                  <c:v>34.7</c:v>
                </c:pt>
                <c:pt idx="696">
                  <c:v>34.75</c:v>
                </c:pt>
                <c:pt idx="697">
                  <c:v>34.8</c:v>
                </c:pt>
                <c:pt idx="698">
                  <c:v>34.85</c:v>
                </c:pt>
                <c:pt idx="699">
                  <c:v>34.9</c:v>
                </c:pt>
                <c:pt idx="700">
                  <c:v>34.95</c:v>
                </c:pt>
                <c:pt idx="701">
                  <c:v>35.0</c:v>
                </c:pt>
                <c:pt idx="702">
                  <c:v>35.05</c:v>
                </c:pt>
                <c:pt idx="703">
                  <c:v>35.1</c:v>
                </c:pt>
                <c:pt idx="704">
                  <c:v>35.15</c:v>
                </c:pt>
                <c:pt idx="705">
                  <c:v>35.2</c:v>
                </c:pt>
                <c:pt idx="706">
                  <c:v>35.25</c:v>
                </c:pt>
                <c:pt idx="707">
                  <c:v>35.3</c:v>
                </c:pt>
                <c:pt idx="708">
                  <c:v>35.35</c:v>
                </c:pt>
                <c:pt idx="709">
                  <c:v>35.4</c:v>
                </c:pt>
                <c:pt idx="710">
                  <c:v>35.45</c:v>
                </c:pt>
                <c:pt idx="711">
                  <c:v>35.5</c:v>
                </c:pt>
                <c:pt idx="712">
                  <c:v>35.55</c:v>
                </c:pt>
                <c:pt idx="713">
                  <c:v>35.6</c:v>
                </c:pt>
                <c:pt idx="714">
                  <c:v>35.65</c:v>
                </c:pt>
                <c:pt idx="715">
                  <c:v>35.7</c:v>
                </c:pt>
                <c:pt idx="716">
                  <c:v>35.75</c:v>
                </c:pt>
                <c:pt idx="717">
                  <c:v>35.8</c:v>
                </c:pt>
                <c:pt idx="718">
                  <c:v>35.85</c:v>
                </c:pt>
                <c:pt idx="719">
                  <c:v>35.9</c:v>
                </c:pt>
                <c:pt idx="720">
                  <c:v>35.95</c:v>
                </c:pt>
                <c:pt idx="721">
                  <c:v>36.0</c:v>
                </c:pt>
                <c:pt idx="722">
                  <c:v>36.05</c:v>
                </c:pt>
                <c:pt idx="723">
                  <c:v>36.1</c:v>
                </c:pt>
                <c:pt idx="724">
                  <c:v>36.15</c:v>
                </c:pt>
                <c:pt idx="725">
                  <c:v>36.2</c:v>
                </c:pt>
                <c:pt idx="726">
                  <c:v>36.25</c:v>
                </c:pt>
                <c:pt idx="727">
                  <c:v>36.3</c:v>
                </c:pt>
                <c:pt idx="728">
                  <c:v>36.35</c:v>
                </c:pt>
                <c:pt idx="729">
                  <c:v>36.4</c:v>
                </c:pt>
                <c:pt idx="730">
                  <c:v>36.45</c:v>
                </c:pt>
                <c:pt idx="731">
                  <c:v>36.5</c:v>
                </c:pt>
                <c:pt idx="732">
                  <c:v>36.55</c:v>
                </c:pt>
                <c:pt idx="733">
                  <c:v>36.6</c:v>
                </c:pt>
                <c:pt idx="734">
                  <c:v>36.65</c:v>
                </c:pt>
                <c:pt idx="735">
                  <c:v>36.7</c:v>
                </c:pt>
                <c:pt idx="736">
                  <c:v>36.75</c:v>
                </c:pt>
                <c:pt idx="737">
                  <c:v>36.8</c:v>
                </c:pt>
                <c:pt idx="738">
                  <c:v>36.85</c:v>
                </c:pt>
                <c:pt idx="739">
                  <c:v>36.9</c:v>
                </c:pt>
                <c:pt idx="740">
                  <c:v>36.95</c:v>
                </c:pt>
                <c:pt idx="741">
                  <c:v>37.0</c:v>
                </c:pt>
                <c:pt idx="742">
                  <c:v>37.05</c:v>
                </c:pt>
                <c:pt idx="743">
                  <c:v>37.1</c:v>
                </c:pt>
                <c:pt idx="744">
                  <c:v>37.15</c:v>
                </c:pt>
                <c:pt idx="745">
                  <c:v>37.2</c:v>
                </c:pt>
                <c:pt idx="746">
                  <c:v>37.25</c:v>
                </c:pt>
                <c:pt idx="747">
                  <c:v>37.3</c:v>
                </c:pt>
                <c:pt idx="748">
                  <c:v>37.35</c:v>
                </c:pt>
                <c:pt idx="749">
                  <c:v>37.4</c:v>
                </c:pt>
                <c:pt idx="750">
                  <c:v>37.45</c:v>
                </c:pt>
                <c:pt idx="751">
                  <c:v>37.5</c:v>
                </c:pt>
                <c:pt idx="752">
                  <c:v>37.55</c:v>
                </c:pt>
                <c:pt idx="753">
                  <c:v>37.6</c:v>
                </c:pt>
                <c:pt idx="754">
                  <c:v>37.65</c:v>
                </c:pt>
                <c:pt idx="755">
                  <c:v>37.7</c:v>
                </c:pt>
                <c:pt idx="756">
                  <c:v>37.75</c:v>
                </c:pt>
                <c:pt idx="757">
                  <c:v>37.8</c:v>
                </c:pt>
                <c:pt idx="758">
                  <c:v>37.85</c:v>
                </c:pt>
                <c:pt idx="759">
                  <c:v>37.9</c:v>
                </c:pt>
                <c:pt idx="760">
                  <c:v>37.95</c:v>
                </c:pt>
                <c:pt idx="761">
                  <c:v>38.0</c:v>
                </c:pt>
                <c:pt idx="762">
                  <c:v>38.05</c:v>
                </c:pt>
                <c:pt idx="763">
                  <c:v>38.1</c:v>
                </c:pt>
                <c:pt idx="764">
                  <c:v>38.15</c:v>
                </c:pt>
                <c:pt idx="765">
                  <c:v>38.2</c:v>
                </c:pt>
                <c:pt idx="766">
                  <c:v>38.25</c:v>
                </c:pt>
                <c:pt idx="767">
                  <c:v>38.3</c:v>
                </c:pt>
                <c:pt idx="768">
                  <c:v>38.35</c:v>
                </c:pt>
                <c:pt idx="769">
                  <c:v>38.4</c:v>
                </c:pt>
                <c:pt idx="770">
                  <c:v>38.45</c:v>
                </c:pt>
                <c:pt idx="771">
                  <c:v>38.5</c:v>
                </c:pt>
                <c:pt idx="772">
                  <c:v>38.55</c:v>
                </c:pt>
                <c:pt idx="773">
                  <c:v>38.6</c:v>
                </c:pt>
                <c:pt idx="774">
                  <c:v>38.65</c:v>
                </c:pt>
                <c:pt idx="775">
                  <c:v>38.7</c:v>
                </c:pt>
                <c:pt idx="776">
                  <c:v>38.75</c:v>
                </c:pt>
                <c:pt idx="777">
                  <c:v>38.8</c:v>
                </c:pt>
                <c:pt idx="778">
                  <c:v>38.85</c:v>
                </c:pt>
                <c:pt idx="779">
                  <c:v>38.9</c:v>
                </c:pt>
                <c:pt idx="780">
                  <c:v>38.95</c:v>
                </c:pt>
                <c:pt idx="781">
                  <c:v>39.0</c:v>
                </c:pt>
                <c:pt idx="782">
                  <c:v>39.05</c:v>
                </c:pt>
                <c:pt idx="783">
                  <c:v>39.1</c:v>
                </c:pt>
                <c:pt idx="784">
                  <c:v>39.15</c:v>
                </c:pt>
                <c:pt idx="785">
                  <c:v>39.2</c:v>
                </c:pt>
                <c:pt idx="786">
                  <c:v>39.25</c:v>
                </c:pt>
                <c:pt idx="787">
                  <c:v>39.3</c:v>
                </c:pt>
                <c:pt idx="788">
                  <c:v>39.35</c:v>
                </c:pt>
                <c:pt idx="789">
                  <c:v>39.4</c:v>
                </c:pt>
                <c:pt idx="790">
                  <c:v>39.45</c:v>
                </c:pt>
                <c:pt idx="791">
                  <c:v>39.5</c:v>
                </c:pt>
                <c:pt idx="792">
                  <c:v>39.55</c:v>
                </c:pt>
                <c:pt idx="793">
                  <c:v>39.6</c:v>
                </c:pt>
                <c:pt idx="794">
                  <c:v>39.65</c:v>
                </c:pt>
                <c:pt idx="795">
                  <c:v>39.7</c:v>
                </c:pt>
                <c:pt idx="796">
                  <c:v>39.75</c:v>
                </c:pt>
                <c:pt idx="797">
                  <c:v>39.8</c:v>
                </c:pt>
                <c:pt idx="798">
                  <c:v>39.85</c:v>
                </c:pt>
                <c:pt idx="799">
                  <c:v>39.9</c:v>
                </c:pt>
                <c:pt idx="800">
                  <c:v>39.95</c:v>
                </c:pt>
                <c:pt idx="801">
                  <c:v>40.0</c:v>
                </c:pt>
                <c:pt idx="802">
                  <c:v>40.05</c:v>
                </c:pt>
                <c:pt idx="803">
                  <c:v>40.1</c:v>
                </c:pt>
                <c:pt idx="804">
                  <c:v>40.15</c:v>
                </c:pt>
                <c:pt idx="805">
                  <c:v>40.2</c:v>
                </c:pt>
                <c:pt idx="806">
                  <c:v>40.25</c:v>
                </c:pt>
                <c:pt idx="807">
                  <c:v>40.3</c:v>
                </c:pt>
                <c:pt idx="808">
                  <c:v>40.35</c:v>
                </c:pt>
                <c:pt idx="809">
                  <c:v>40.4</c:v>
                </c:pt>
                <c:pt idx="810">
                  <c:v>40.45</c:v>
                </c:pt>
                <c:pt idx="811">
                  <c:v>40.5</c:v>
                </c:pt>
                <c:pt idx="812">
                  <c:v>40.55</c:v>
                </c:pt>
                <c:pt idx="813">
                  <c:v>40.6</c:v>
                </c:pt>
                <c:pt idx="814">
                  <c:v>40.65</c:v>
                </c:pt>
                <c:pt idx="815">
                  <c:v>40.7</c:v>
                </c:pt>
                <c:pt idx="816">
                  <c:v>40.75</c:v>
                </c:pt>
                <c:pt idx="817">
                  <c:v>40.8</c:v>
                </c:pt>
                <c:pt idx="818">
                  <c:v>40.85</c:v>
                </c:pt>
                <c:pt idx="819">
                  <c:v>40.9</c:v>
                </c:pt>
                <c:pt idx="820">
                  <c:v>40.95</c:v>
                </c:pt>
                <c:pt idx="821">
                  <c:v>41.0</c:v>
                </c:pt>
                <c:pt idx="822">
                  <c:v>41.05</c:v>
                </c:pt>
                <c:pt idx="823">
                  <c:v>41.1</c:v>
                </c:pt>
                <c:pt idx="824">
                  <c:v>41.15</c:v>
                </c:pt>
                <c:pt idx="825">
                  <c:v>41.2</c:v>
                </c:pt>
                <c:pt idx="826">
                  <c:v>41.25</c:v>
                </c:pt>
                <c:pt idx="827">
                  <c:v>41.3</c:v>
                </c:pt>
                <c:pt idx="828">
                  <c:v>41.35</c:v>
                </c:pt>
                <c:pt idx="829">
                  <c:v>41.4</c:v>
                </c:pt>
                <c:pt idx="830">
                  <c:v>41.45</c:v>
                </c:pt>
                <c:pt idx="831">
                  <c:v>41.5</c:v>
                </c:pt>
                <c:pt idx="832">
                  <c:v>41.55</c:v>
                </c:pt>
                <c:pt idx="833">
                  <c:v>41.6</c:v>
                </c:pt>
                <c:pt idx="834">
                  <c:v>41.65</c:v>
                </c:pt>
                <c:pt idx="835">
                  <c:v>41.7</c:v>
                </c:pt>
                <c:pt idx="836">
                  <c:v>41.75</c:v>
                </c:pt>
                <c:pt idx="837">
                  <c:v>41.8</c:v>
                </c:pt>
                <c:pt idx="838">
                  <c:v>41.85</c:v>
                </c:pt>
                <c:pt idx="839">
                  <c:v>41.9</c:v>
                </c:pt>
                <c:pt idx="840">
                  <c:v>41.95</c:v>
                </c:pt>
                <c:pt idx="841">
                  <c:v>42.0</c:v>
                </c:pt>
                <c:pt idx="842">
                  <c:v>42.05</c:v>
                </c:pt>
                <c:pt idx="843">
                  <c:v>42.1</c:v>
                </c:pt>
                <c:pt idx="844">
                  <c:v>42.15</c:v>
                </c:pt>
                <c:pt idx="845">
                  <c:v>42.2</c:v>
                </c:pt>
                <c:pt idx="846">
                  <c:v>42.25</c:v>
                </c:pt>
                <c:pt idx="847">
                  <c:v>42.3</c:v>
                </c:pt>
                <c:pt idx="848">
                  <c:v>42.35</c:v>
                </c:pt>
                <c:pt idx="849">
                  <c:v>42.4</c:v>
                </c:pt>
                <c:pt idx="850">
                  <c:v>42.45</c:v>
                </c:pt>
                <c:pt idx="851">
                  <c:v>42.5</c:v>
                </c:pt>
                <c:pt idx="852">
                  <c:v>42.55</c:v>
                </c:pt>
                <c:pt idx="853">
                  <c:v>42.6</c:v>
                </c:pt>
                <c:pt idx="854">
                  <c:v>42.65</c:v>
                </c:pt>
                <c:pt idx="855">
                  <c:v>42.7</c:v>
                </c:pt>
                <c:pt idx="856">
                  <c:v>42.75</c:v>
                </c:pt>
                <c:pt idx="857">
                  <c:v>42.8</c:v>
                </c:pt>
                <c:pt idx="858">
                  <c:v>42.85</c:v>
                </c:pt>
                <c:pt idx="859">
                  <c:v>42.9</c:v>
                </c:pt>
                <c:pt idx="860">
                  <c:v>42.95</c:v>
                </c:pt>
                <c:pt idx="861">
                  <c:v>43.0</c:v>
                </c:pt>
                <c:pt idx="862">
                  <c:v>43.05</c:v>
                </c:pt>
                <c:pt idx="863">
                  <c:v>43.1</c:v>
                </c:pt>
                <c:pt idx="864">
                  <c:v>43.15</c:v>
                </c:pt>
                <c:pt idx="865">
                  <c:v>43.2</c:v>
                </c:pt>
                <c:pt idx="866">
                  <c:v>43.25</c:v>
                </c:pt>
                <c:pt idx="867">
                  <c:v>43.3</c:v>
                </c:pt>
                <c:pt idx="868">
                  <c:v>43.35</c:v>
                </c:pt>
                <c:pt idx="869">
                  <c:v>43.4</c:v>
                </c:pt>
                <c:pt idx="870">
                  <c:v>43.45</c:v>
                </c:pt>
                <c:pt idx="871">
                  <c:v>43.5</c:v>
                </c:pt>
                <c:pt idx="872">
                  <c:v>43.55</c:v>
                </c:pt>
                <c:pt idx="873">
                  <c:v>43.6</c:v>
                </c:pt>
                <c:pt idx="874">
                  <c:v>43.65</c:v>
                </c:pt>
                <c:pt idx="875">
                  <c:v>43.7</c:v>
                </c:pt>
                <c:pt idx="876">
                  <c:v>43.75</c:v>
                </c:pt>
                <c:pt idx="877">
                  <c:v>43.8</c:v>
                </c:pt>
                <c:pt idx="878">
                  <c:v>43.85</c:v>
                </c:pt>
                <c:pt idx="879">
                  <c:v>43.9</c:v>
                </c:pt>
                <c:pt idx="880">
                  <c:v>43.95</c:v>
                </c:pt>
                <c:pt idx="881">
                  <c:v>44.0</c:v>
                </c:pt>
                <c:pt idx="882">
                  <c:v>44.05</c:v>
                </c:pt>
                <c:pt idx="883">
                  <c:v>44.1</c:v>
                </c:pt>
                <c:pt idx="884">
                  <c:v>44.15</c:v>
                </c:pt>
                <c:pt idx="885">
                  <c:v>44.2</c:v>
                </c:pt>
                <c:pt idx="886">
                  <c:v>44.25</c:v>
                </c:pt>
                <c:pt idx="887">
                  <c:v>44.3</c:v>
                </c:pt>
                <c:pt idx="888">
                  <c:v>44.35</c:v>
                </c:pt>
                <c:pt idx="889">
                  <c:v>44.4</c:v>
                </c:pt>
                <c:pt idx="890">
                  <c:v>44.45</c:v>
                </c:pt>
                <c:pt idx="891">
                  <c:v>44.5</c:v>
                </c:pt>
                <c:pt idx="892">
                  <c:v>44.55</c:v>
                </c:pt>
                <c:pt idx="893">
                  <c:v>44.6</c:v>
                </c:pt>
                <c:pt idx="894">
                  <c:v>44.65</c:v>
                </c:pt>
                <c:pt idx="895">
                  <c:v>44.7</c:v>
                </c:pt>
                <c:pt idx="896">
                  <c:v>44.75</c:v>
                </c:pt>
                <c:pt idx="897">
                  <c:v>44.8</c:v>
                </c:pt>
                <c:pt idx="898">
                  <c:v>44.85</c:v>
                </c:pt>
                <c:pt idx="899">
                  <c:v>44.9</c:v>
                </c:pt>
                <c:pt idx="900">
                  <c:v>44.95</c:v>
                </c:pt>
                <c:pt idx="901">
                  <c:v>45.0</c:v>
                </c:pt>
                <c:pt idx="902">
                  <c:v>45.05</c:v>
                </c:pt>
                <c:pt idx="903">
                  <c:v>45.1</c:v>
                </c:pt>
                <c:pt idx="904">
                  <c:v>45.15</c:v>
                </c:pt>
                <c:pt idx="905">
                  <c:v>45.2</c:v>
                </c:pt>
                <c:pt idx="906">
                  <c:v>45.25</c:v>
                </c:pt>
                <c:pt idx="907">
                  <c:v>45.3</c:v>
                </c:pt>
                <c:pt idx="908">
                  <c:v>45.35</c:v>
                </c:pt>
                <c:pt idx="909">
                  <c:v>45.4</c:v>
                </c:pt>
                <c:pt idx="910">
                  <c:v>45.45</c:v>
                </c:pt>
                <c:pt idx="911">
                  <c:v>45.5</c:v>
                </c:pt>
                <c:pt idx="912">
                  <c:v>45.55</c:v>
                </c:pt>
                <c:pt idx="913">
                  <c:v>45.6</c:v>
                </c:pt>
                <c:pt idx="914">
                  <c:v>45.65</c:v>
                </c:pt>
                <c:pt idx="915">
                  <c:v>45.7</c:v>
                </c:pt>
                <c:pt idx="916">
                  <c:v>45.75</c:v>
                </c:pt>
                <c:pt idx="917">
                  <c:v>45.8</c:v>
                </c:pt>
                <c:pt idx="918">
                  <c:v>45.85</c:v>
                </c:pt>
                <c:pt idx="919">
                  <c:v>45.9</c:v>
                </c:pt>
                <c:pt idx="920">
                  <c:v>45.95</c:v>
                </c:pt>
                <c:pt idx="921">
                  <c:v>46.0</c:v>
                </c:pt>
                <c:pt idx="922">
                  <c:v>46.05</c:v>
                </c:pt>
                <c:pt idx="923">
                  <c:v>46.1</c:v>
                </c:pt>
                <c:pt idx="924">
                  <c:v>46.15</c:v>
                </c:pt>
                <c:pt idx="925">
                  <c:v>46.2</c:v>
                </c:pt>
                <c:pt idx="926">
                  <c:v>46.25</c:v>
                </c:pt>
                <c:pt idx="927">
                  <c:v>46.3</c:v>
                </c:pt>
                <c:pt idx="928">
                  <c:v>46.35</c:v>
                </c:pt>
                <c:pt idx="929">
                  <c:v>46.4</c:v>
                </c:pt>
                <c:pt idx="930">
                  <c:v>46.45</c:v>
                </c:pt>
                <c:pt idx="931">
                  <c:v>46.5</c:v>
                </c:pt>
                <c:pt idx="932">
                  <c:v>46.55</c:v>
                </c:pt>
                <c:pt idx="933">
                  <c:v>46.6</c:v>
                </c:pt>
                <c:pt idx="934">
                  <c:v>46.65</c:v>
                </c:pt>
                <c:pt idx="935">
                  <c:v>46.7</c:v>
                </c:pt>
                <c:pt idx="936">
                  <c:v>46.75</c:v>
                </c:pt>
                <c:pt idx="937">
                  <c:v>46.8</c:v>
                </c:pt>
                <c:pt idx="938">
                  <c:v>46.85</c:v>
                </c:pt>
                <c:pt idx="939">
                  <c:v>46.9</c:v>
                </c:pt>
                <c:pt idx="940">
                  <c:v>46.95</c:v>
                </c:pt>
                <c:pt idx="941">
                  <c:v>47.0</c:v>
                </c:pt>
                <c:pt idx="942">
                  <c:v>47.05</c:v>
                </c:pt>
                <c:pt idx="943">
                  <c:v>47.1</c:v>
                </c:pt>
                <c:pt idx="944">
                  <c:v>47.15</c:v>
                </c:pt>
                <c:pt idx="945">
                  <c:v>47.2</c:v>
                </c:pt>
                <c:pt idx="946">
                  <c:v>47.25</c:v>
                </c:pt>
                <c:pt idx="947">
                  <c:v>47.3</c:v>
                </c:pt>
                <c:pt idx="948">
                  <c:v>47.35</c:v>
                </c:pt>
                <c:pt idx="949">
                  <c:v>47.4</c:v>
                </c:pt>
                <c:pt idx="950">
                  <c:v>47.45</c:v>
                </c:pt>
                <c:pt idx="951">
                  <c:v>47.5</c:v>
                </c:pt>
                <c:pt idx="952">
                  <c:v>47.55</c:v>
                </c:pt>
                <c:pt idx="953">
                  <c:v>47.6</c:v>
                </c:pt>
                <c:pt idx="954">
                  <c:v>47.65</c:v>
                </c:pt>
                <c:pt idx="955">
                  <c:v>47.7</c:v>
                </c:pt>
                <c:pt idx="956">
                  <c:v>47.75</c:v>
                </c:pt>
                <c:pt idx="957">
                  <c:v>47.8</c:v>
                </c:pt>
                <c:pt idx="958">
                  <c:v>47.85</c:v>
                </c:pt>
                <c:pt idx="959">
                  <c:v>47.9</c:v>
                </c:pt>
                <c:pt idx="960">
                  <c:v>47.95</c:v>
                </c:pt>
                <c:pt idx="961">
                  <c:v>48.0</c:v>
                </c:pt>
              </c:numCache>
            </c:numRef>
          </c:xVal>
          <c:yVal>
            <c:numRef>
              <c:f>Sheet1!$AL$2:$AL$963</c:f>
              <c:numCache>
                <c:formatCode>General</c:formatCode>
                <c:ptCount val="962"/>
                <c:pt idx="1">
                  <c:v>29.0</c:v>
                </c:pt>
                <c:pt idx="2">
                  <c:v>29.0</c:v>
                </c:pt>
                <c:pt idx="3">
                  <c:v>29.0</c:v>
                </c:pt>
                <c:pt idx="4">
                  <c:v>29.0</c:v>
                </c:pt>
                <c:pt idx="5">
                  <c:v>29.0</c:v>
                </c:pt>
                <c:pt idx="6">
                  <c:v>29.0</c:v>
                </c:pt>
                <c:pt idx="7">
                  <c:v>29.0</c:v>
                </c:pt>
                <c:pt idx="8">
                  <c:v>29.0</c:v>
                </c:pt>
                <c:pt idx="9">
                  <c:v>29.0</c:v>
                </c:pt>
                <c:pt idx="10">
                  <c:v>29.0</c:v>
                </c:pt>
                <c:pt idx="11">
                  <c:v>29.0</c:v>
                </c:pt>
                <c:pt idx="12">
                  <c:v>29.0</c:v>
                </c:pt>
                <c:pt idx="13">
                  <c:v>29.0</c:v>
                </c:pt>
                <c:pt idx="14">
                  <c:v>29.0</c:v>
                </c:pt>
                <c:pt idx="15">
                  <c:v>29.0</c:v>
                </c:pt>
                <c:pt idx="16">
                  <c:v>29.0</c:v>
                </c:pt>
                <c:pt idx="17">
                  <c:v>29.0</c:v>
                </c:pt>
                <c:pt idx="18">
                  <c:v>29.0</c:v>
                </c:pt>
                <c:pt idx="19">
                  <c:v>29.0</c:v>
                </c:pt>
                <c:pt idx="20">
                  <c:v>29.0</c:v>
                </c:pt>
                <c:pt idx="21">
                  <c:v>29.0</c:v>
                </c:pt>
                <c:pt idx="22">
                  <c:v>29.0</c:v>
                </c:pt>
                <c:pt idx="23">
                  <c:v>29.0</c:v>
                </c:pt>
                <c:pt idx="24">
                  <c:v>29.0</c:v>
                </c:pt>
                <c:pt idx="25">
                  <c:v>29.0</c:v>
                </c:pt>
                <c:pt idx="26">
                  <c:v>29.0</c:v>
                </c:pt>
                <c:pt idx="27">
                  <c:v>29.0</c:v>
                </c:pt>
                <c:pt idx="28">
                  <c:v>29.0</c:v>
                </c:pt>
                <c:pt idx="29">
                  <c:v>29.0</c:v>
                </c:pt>
                <c:pt idx="30">
                  <c:v>29.0</c:v>
                </c:pt>
                <c:pt idx="31">
                  <c:v>29.0</c:v>
                </c:pt>
                <c:pt idx="32">
                  <c:v>29.0</c:v>
                </c:pt>
                <c:pt idx="33">
                  <c:v>29.0</c:v>
                </c:pt>
                <c:pt idx="34">
                  <c:v>29.0</c:v>
                </c:pt>
                <c:pt idx="35">
                  <c:v>29.0</c:v>
                </c:pt>
                <c:pt idx="36">
                  <c:v>29.0</c:v>
                </c:pt>
                <c:pt idx="37">
                  <c:v>29.0</c:v>
                </c:pt>
                <c:pt idx="38">
                  <c:v>29.0</c:v>
                </c:pt>
                <c:pt idx="39">
                  <c:v>29.0</c:v>
                </c:pt>
                <c:pt idx="40">
                  <c:v>29.0</c:v>
                </c:pt>
                <c:pt idx="41">
                  <c:v>29.0</c:v>
                </c:pt>
                <c:pt idx="42">
                  <c:v>29.0</c:v>
                </c:pt>
                <c:pt idx="43">
                  <c:v>29.0</c:v>
                </c:pt>
                <c:pt idx="44">
                  <c:v>29.0</c:v>
                </c:pt>
                <c:pt idx="45">
                  <c:v>29.0</c:v>
                </c:pt>
                <c:pt idx="46">
                  <c:v>29.0</c:v>
                </c:pt>
                <c:pt idx="47">
                  <c:v>29.0</c:v>
                </c:pt>
                <c:pt idx="48">
                  <c:v>29.0</c:v>
                </c:pt>
                <c:pt idx="49">
                  <c:v>29.0</c:v>
                </c:pt>
                <c:pt idx="50">
                  <c:v>29.0</c:v>
                </c:pt>
                <c:pt idx="51">
                  <c:v>29.0</c:v>
                </c:pt>
                <c:pt idx="52">
                  <c:v>29.0</c:v>
                </c:pt>
                <c:pt idx="53">
                  <c:v>29.0</c:v>
                </c:pt>
                <c:pt idx="54">
                  <c:v>29.0</c:v>
                </c:pt>
                <c:pt idx="55">
                  <c:v>29.0</c:v>
                </c:pt>
                <c:pt idx="56">
                  <c:v>29.0</c:v>
                </c:pt>
                <c:pt idx="57">
                  <c:v>29.0</c:v>
                </c:pt>
                <c:pt idx="58">
                  <c:v>29.0</c:v>
                </c:pt>
                <c:pt idx="59">
                  <c:v>29.0</c:v>
                </c:pt>
                <c:pt idx="60">
                  <c:v>29.0</c:v>
                </c:pt>
                <c:pt idx="61">
                  <c:v>29.0</c:v>
                </c:pt>
                <c:pt idx="62">
                  <c:v>29.0</c:v>
                </c:pt>
                <c:pt idx="63">
                  <c:v>29.0</c:v>
                </c:pt>
                <c:pt idx="64">
                  <c:v>29.0</c:v>
                </c:pt>
                <c:pt idx="65">
                  <c:v>29.0</c:v>
                </c:pt>
                <c:pt idx="66">
                  <c:v>29.0</c:v>
                </c:pt>
                <c:pt idx="67">
                  <c:v>29.0</c:v>
                </c:pt>
                <c:pt idx="68">
                  <c:v>29.0</c:v>
                </c:pt>
                <c:pt idx="69">
                  <c:v>29.0</c:v>
                </c:pt>
                <c:pt idx="70">
                  <c:v>29.0</c:v>
                </c:pt>
                <c:pt idx="71">
                  <c:v>29.0</c:v>
                </c:pt>
                <c:pt idx="72">
                  <c:v>29.0</c:v>
                </c:pt>
                <c:pt idx="73">
                  <c:v>29.0</c:v>
                </c:pt>
                <c:pt idx="74">
                  <c:v>29.0</c:v>
                </c:pt>
                <c:pt idx="75">
                  <c:v>29.0</c:v>
                </c:pt>
                <c:pt idx="76">
                  <c:v>29.0</c:v>
                </c:pt>
                <c:pt idx="77">
                  <c:v>29.0</c:v>
                </c:pt>
                <c:pt idx="78">
                  <c:v>29.0</c:v>
                </c:pt>
                <c:pt idx="79">
                  <c:v>29.0</c:v>
                </c:pt>
                <c:pt idx="80">
                  <c:v>29.0</c:v>
                </c:pt>
                <c:pt idx="81">
                  <c:v>29.0</c:v>
                </c:pt>
                <c:pt idx="82">
                  <c:v>29.0</c:v>
                </c:pt>
                <c:pt idx="83">
                  <c:v>29.0</c:v>
                </c:pt>
                <c:pt idx="84">
                  <c:v>29.0</c:v>
                </c:pt>
                <c:pt idx="85">
                  <c:v>29.0</c:v>
                </c:pt>
                <c:pt idx="86">
                  <c:v>29.0</c:v>
                </c:pt>
                <c:pt idx="87">
                  <c:v>29.0</c:v>
                </c:pt>
                <c:pt idx="88">
                  <c:v>29.0</c:v>
                </c:pt>
                <c:pt idx="89">
                  <c:v>29.0</c:v>
                </c:pt>
                <c:pt idx="90">
                  <c:v>29.0</c:v>
                </c:pt>
                <c:pt idx="91">
                  <c:v>29.0</c:v>
                </c:pt>
                <c:pt idx="92">
                  <c:v>29.0</c:v>
                </c:pt>
                <c:pt idx="93">
                  <c:v>29.0</c:v>
                </c:pt>
                <c:pt idx="94">
                  <c:v>29.0</c:v>
                </c:pt>
                <c:pt idx="95">
                  <c:v>29.0</c:v>
                </c:pt>
                <c:pt idx="96">
                  <c:v>29.0</c:v>
                </c:pt>
                <c:pt idx="97">
                  <c:v>29.0</c:v>
                </c:pt>
                <c:pt idx="98">
                  <c:v>29.0</c:v>
                </c:pt>
                <c:pt idx="99">
                  <c:v>29.0</c:v>
                </c:pt>
                <c:pt idx="100">
                  <c:v>29.0</c:v>
                </c:pt>
                <c:pt idx="101">
                  <c:v>29.0</c:v>
                </c:pt>
                <c:pt idx="102">
                  <c:v>29.0</c:v>
                </c:pt>
                <c:pt idx="103">
                  <c:v>29.0</c:v>
                </c:pt>
                <c:pt idx="104">
                  <c:v>29.0</c:v>
                </c:pt>
                <c:pt idx="105">
                  <c:v>29.0</c:v>
                </c:pt>
                <c:pt idx="106">
                  <c:v>29.0</c:v>
                </c:pt>
                <c:pt idx="107">
                  <c:v>29.0</c:v>
                </c:pt>
                <c:pt idx="108">
                  <c:v>29.0</c:v>
                </c:pt>
                <c:pt idx="109">
                  <c:v>29.0</c:v>
                </c:pt>
                <c:pt idx="110">
                  <c:v>29.0</c:v>
                </c:pt>
                <c:pt idx="111">
                  <c:v>29.0</c:v>
                </c:pt>
                <c:pt idx="112">
                  <c:v>29.0</c:v>
                </c:pt>
                <c:pt idx="113">
                  <c:v>29.0</c:v>
                </c:pt>
                <c:pt idx="114">
                  <c:v>29.0</c:v>
                </c:pt>
                <c:pt idx="115">
                  <c:v>29.0</c:v>
                </c:pt>
                <c:pt idx="116">
                  <c:v>29.0</c:v>
                </c:pt>
                <c:pt idx="117">
                  <c:v>29.0</c:v>
                </c:pt>
                <c:pt idx="118">
                  <c:v>29.0</c:v>
                </c:pt>
                <c:pt idx="119">
                  <c:v>29.0</c:v>
                </c:pt>
                <c:pt idx="120">
                  <c:v>29.0</c:v>
                </c:pt>
                <c:pt idx="121">
                  <c:v>29.0</c:v>
                </c:pt>
                <c:pt idx="122">
                  <c:v>29.0</c:v>
                </c:pt>
                <c:pt idx="123">
                  <c:v>29.0</c:v>
                </c:pt>
                <c:pt idx="124">
                  <c:v>29.0</c:v>
                </c:pt>
                <c:pt idx="125">
                  <c:v>29.0</c:v>
                </c:pt>
                <c:pt idx="126">
                  <c:v>29.0</c:v>
                </c:pt>
                <c:pt idx="127">
                  <c:v>29.0</c:v>
                </c:pt>
                <c:pt idx="128">
                  <c:v>29.0</c:v>
                </c:pt>
                <c:pt idx="129">
                  <c:v>29.0</c:v>
                </c:pt>
                <c:pt idx="130">
                  <c:v>29.0</c:v>
                </c:pt>
                <c:pt idx="131">
                  <c:v>29.0</c:v>
                </c:pt>
                <c:pt idx="132">
                  <c:v>29.0</c:v>
                </c:pt>
                <c:pt idx="133">
                  <c:v>29.0</c:v>
                </c:pt>
                <c:pt idx="134">
                  <c:v>29.0</c:v>
                </c:pt>
                <c:pt idx="135">
                  <c:v>29.0</c:v>
                </c:pt>
                <c:pt idx="136">
                  <c:v>29.0</c:v>
                </c:pt>
                <c:pt idx="137">
                  <c:v>29.0</c:v>
                </c:pt>
                <c:pt idx="138">
                  <c:v>29.0</c:v>
                </c:pt>
                <c:pt idx="139">
                  <c:v>29.0</c:v>
                </c:pt>
                <c:pt idx="140">
                  <c:v>29.0</c:v>
                </c:pt>
                <c:pt idx="141">
                  <c:v>29.0</c:v>
                </c:pt>
                <c:pt idx="142">
                  <c:v>29.0</c:v>
                </c:pt>
                <c:pt idx="143">
                  <c:v>29.0</c:v>
                </c:pt>
                <c:pt idx="144">
                  <c:v>29.0</c:v>
                </c:pt>
                <c:pt idx="145">
                  <c:v>29.0</c:v>
                </c:pt>
                <c:pt idx="146">
                  <c:v>29.0</c:v>
                </c:pt>
                <c:pt idx="147">
                  <c:v>29.0</c:v>
                </c:pt>
                <c:pt idx="148">
                  <c:v>29.0</c:v>
                </c:pt>
                <c:pt idx="149">
                  <c:v>29.0</c:v>
                </c:pt>
                <c:pt idx="150">
                  <c:v>29.0</c:v>
                </c:pt>
                <c:pt idx="151">
                  <c:v>29.0</c:v>
                </c:pt>
                <c:pt idx="152">
                  <c:v>29.0</c:v>
                </c:pt>
                <c:pt idx="153">
                  <c:v>29.0</c:v>
                </c:pt>
                <c:pt idx="154">
                  <c:v>29.0</c:v>
                </c:pt>
                <c:pt idx="155">
                  <c:v>29.0</c:v>
                </c:pt>
                <c:pt idx="156">
                  <c:v>29.0</c:v>
                </c:pt>
                <c:pt idx="157">
                  <c:v>29.0</c:v>
                </c:pt>
                <c:pt idx="158">
                  <c:v>29.0</c:v>
                </c:pt>
                <c:pt idx="159">
                  <c:v>29.0</c:v>
                </c:pt>
                <c:pt idx="160">
                  <c:v>29.0</c:v>
                </c:pt>
                <c:pt idx="161">
                  <c:v>29.0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0.0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29.0</c:v>
                </c:pt>
                <c:pt idx="483">
                  <c:v>29.0</c:v>
                </c:pt>
                <c:pt idx="484">
                  <c:v>29.0</c:v>
                </c:pt>
                <c:pt idx="485">
                  <c:v>29.0</c:v>
                </c:pt>
                <c:pt idx="486">
                  <c:v>29.0</c:v>
                </c:pt>
                <c:pt idx="487">
                  <c:v>29.0</c:v>
                </c:pt>
                <c:pt idx="488">
                  <c:v>29.0</c:v>
                </c:pt>
                <c:pt idx="489">
                  <c:v>29.0</c:v>
                </c:pt>
                <c:pt idx="490">
                  <c:v>29.0</c:v>
                </c:pt>
                <c:pt idx="491">
                  <c:v>29.0</c:v>
                </c:pt>
                <c:pt idx="492">
                  <c:v>29.0</c:v>
                </c:pt>
                <c:pt idx="493">
                  <c:v>29.0</c:v>
                </c:pt>
                <c:pt idx="494">
                  <c:v>29.0</c:v>
                </c:pt>
                <c:pt idx="495">
                  <c:v>29.0</c:v>
                </c:pt>
                <c:pt idx="496">
                  <c:v>29.0</c:v>
                </c:pt>
                <c:pt idx="497">
                  <c:v>29.0</c:v>
                </c:pt>
                <c:pt idx="498">
                  <c:v>29.0</c:v>
                </c:pt>
                <c:pt idx="499">
                  <c:v>29.0</c:v>
                </c:pt>
                <c:pt idx="500">
                  <c:v>29.0</c:v>
                </c:pt>
                <c:pt idx="501">
                  <c:v>29.0</c:v>
                </c:pt>
                <c:pt idx="502">
                  <c:v>29.0</c:v>
                </c:pt>
                <c:pt idx="503">
                  <c:v>29.0</c:v>
                </c:pt>
                <c:pt idx="504">
                  <c:v>29.0</c:v>
                </c:pt>
                <c:pt idx="505">
                  <c:v>29.0</c:v>
                </c:pt>
                <c:pt idx="506">
                  <c:v>29.0</c:v>
                </c:pt>
                <c:pt idx="507">
                  <c:v>29.0</c:v>
                </c:pt>
                <c:pt idx="508">
                  <c:v>29.0</c:v>
                </c:pt>
                <c:pt idx="509">
                  <c:v>29.0</c:v>
                </c:pt>
                <c:pt idx="510">
                  <c:v>29.0</c:v>
                </c:pt>
                <c:pt idx="511">
                  <c:v>29.0</c:v>
                </c:pt>
                <c:pt idx="512">
                  <c:v>29.0</c:v>
                </c:pt>
                <c:pt idx="513">
                  <c:v>29.0</c:v>
                </c:pt>
                <c:pt idx="514">
                  <c:v>29.0</c:v>
                </c:pt>
                <c:pt idx="515">
                  <c:v>29.0</c:v>
                </c:pt>
                <c:pt idx="516">
                  <c:v>29.0</c:v>
                </c:pt>
                <c:pt idx="517">
                  <c:v>29.0</c:v>
                </c:pt>
                <c:pt idx="518">
                  <c:v>29.0</c:v>
                </c:pt>
                <c:pt idx="519">
                  <c:v>29.0</c:v>
                </c:pt>
                <c:pt idx="520">
                  <c:v>29.0</c:v>
                </c:pt>
                <c:pt idx="521">
                  <c:v>29.0</c:v>
                </c:pt>
                <c:pt idx="522">
                  <c:v>29.0</c:v>
                </c:pt>
                <c:pt idx="523">
                  <c:v>29.0</c:v>
                </c:pt>
                <c:pt idx="524">
                  <c:v>29.0</c:v>
                </c:pt>
                <c:pt idx="525">
                  <c:v>29.0</c:v>
                </c:pt>
                <c:pt idx="526">
                  <c:v>29.0</c:v>
                </c:pt>
                <c:pt idx="527">
                  <c:v>29.0</c:v>
                </c:pt>
                <c:pt idx="528">
                  <c:v>29.0</c:v>
                </c:pt>
                <c:pt idx="529">
                  <c:v>29.0</c:v>
                </c:pt>
                <c:pt idx="530">
                  <c:v>29.0</c:v>
                </c:pt>
                <c:pt idx="531">
                  <c:v>29.0</c:v>
                </c:pt>
                <c:pt idx="532">
                  <c:v>29.0</c:v>
                </c:pt>
                <c:pt idx="533">
                  <c:v>29.0</c:v>
                </c:pt>
                <c:pt idx="534">
                  <c:v>29.0</c:v>
                </c:pt>
                <c:pt idx="535">
                  <c:v>29.0</c:v>
                </c:pt>
                <c:pt idx="536">
                  <c:v>29.0</c:v>
                </c:pt>
                <c:pt idx="537">
                  <c:v>29.0</c:v>
                </c:pt>
                <c:pt idx="538">
                  <c:v>29.0</c:v>
                </c:pt>
                <c:pt idx="539">
                  <c:v>29.0</c:v>
                </c:pt>
                <c:pt idx="540">
                  <c:v>29.0</c:v>
                </c:pt>
                <c:pt idx="541">
                  <c:v>29.0</c:v>
                </c:pt>
                <c:pt idx="542">
                  <c:v>29.0</c:v>
                </c:pt>
                <c:pt idx="543">
                  <c:v>29.0</c:v>
                </c:pt>
                <c:pt idx="544">
                  <c:v>29.0</c:v>
                </c:pt>
                <c:pt idx="545">
                  <c:v>29.0</c:v>
                </c:pt>
                <c:pt idx="546">
                  <c:v>29.0</c:v>
                </c:pt>
                <c:pt idx="547">
                  <c:v>29.0</c:v>
                </c:pt>
                <c:pt idx="548">
                  <c:v>29.0</c:v>
                </c:pt>
                <c:pt idx="549">
                  <c:v>29.0</c:v>
                </c:pt>
                <c:pt idx="550">
                  <c:v>29.0</c:v>
                </c:pt>
                <c:pt idx="551">
                  <c:v>29.0</c:v>
                </c:pt>
                <c:pt idx="552">
                  <c:v>29.0</c:v>
                </c:pt>
                <c:pt idx="553">
                  <c:v>29.0</c:v>
                </c:pt>
                <c:pt idx="554">
                  <c:v>29.0</c:v>
                </c:pt>
                <c:pt idx="555">
                  <c:v>29.0</c:v>
                </c:pt>
                <c:pt idx="556">
                  <c:v>29.0</c:v>
                </c:pt>
                <c:pt idx="557">
                  <c:v>29.0</c:v>
                </c:pt>
                <c:pt idx="558">
                  <c:v>29.0</c:v>
                </c:pt>
                <c:pt idx="559">
                  <c:v>29.0</c:v>
                </c:pt>
                <c:pt idx="560">
                  <c:v>29.0</c:v>
                </c:pt>
                <c:pt idx="561">
                  <c:v>29.0</c:v>
                </c:pt>
                <c:pt idx="562">
                  <c:v>29.0</c:v>
                </c:pt>
                <c:pt idx="563">
                  <c:v>29.0</c:v>
                </c:pt>
                <c:pt idx="564">
                  <c:v>29.0</c:v>
                </c:pt>
                <c:pt idx="565">
                  <c:v>29.0</c:v>
                </c:pt>
                <c:pt idx="566">
                  <c:v>29.0</c:v>
                </c:pt>
                <c:pt idx="567">
                  <c:v>29.0</c:v>
                </c:pt>
                <c:pt idx="568">
                  <c:v>29.0</c:v>
                </c:pt>
                <c:pt idx="569">
                  <c:v>29.0</c:v>
                </c:pt>
                <c:pt idx="570">
                  <c:v>29.0</c:v>
                </c:pt>
                <c:pt idx="571">
                  <c:v>29.0</c:v>
                </c:pt>
                <c:pt idx="572">
                  <c:v>29.0</c:v>
                </c:pt>
                <c:pt idx="573">
                  <c:v>29.0</c:v>
                </c:pt>
                <c:pt idx="574">
                  <c:v>29.0</c:v>
                </c:pt>
                <c:pt idx="575">
                  <c:v>29.0</c:v>
                </c:pt>
                <c:pt idx="576">
                  <c:v>29.0</c:v>
                </c:pt>
                <c:pt idx="577">
                  <c:v>29.0</c:v>
                </c:pt>
                <c:pt idx="578">
                  <c:v>29.0</c:v>
                </c:pt>
                <c:pt idx="579">
                  <c:v>29.0</c:v>
                </c:pt>
                <c:pt idx="580">
                  <c:v>29.0</c:v>
                </c:pt>
                <c:pt idx="581">
                  <c:v>29.0</c:v>
                </c:pt>
                <c:pt idx="582">
                  <c:v>29.0</c:v>
                </c:pt>
                <c:pt idx="583">
                  <c:v>29.0</c:v>
                </c:pt>
                <c:pt idx="584">
                  <c:v>29.0</c:v>
                </c:pt>
                <c:pt idx="585">
                  <c:v>29.0</c:v>
                </c:pt>
                <c:pt idx="586">
                  <c:v>29.0</c:v>
                </c:pt>
                <c:pt idx="587">
                  <c:v>29.0</c:v>
                </c:pt>
                <c:pt idx="588">
                  <c:v>29.0</c:v>
                </c:pt>
                <c:pt idx="589">
                  <c:v>29.0</c:v>
                </c:pt>
                <c:pt idx="590">
                  <c:v>29.0</c:v>
                </c:pt>
                <c:pt idx="591">
                  <c:v>29.0</c:v>
                </c:pt>
                <c:pt idx="592">
                  <c:v>29.0</c:v>
                </c:pt>
                <c:pt idx="593">
                  <c:v>29.0</c:v>
                </c:pt>
                <c:pt idx="594">
                  <c:v>29.0</c:v>
                </c:pt>
                <c:pt idx="595">
                  <c:v>29.0</c:v>
                </c:pt>
                <c:pt idx="596">
                  <c:v>29.0</c:v>
                </c:pt>
                <c:pt idx="597">
                  <c:v>29.0</c:v>
                </c:pt>
                <c:pt idx="598">
                  <c:v>29.0</c:v>
                </c:pt>
                <c:pt idx="599">
                  <c:v>29.0</c:v>
                </c:pt>
                <c:pt idx="600">
                  <c:v>29.0</c:v>
                </c:pt>
                <c:pt idx="601">
                  <c:v>29.0</c:v>
                </c:pt>
                <c:pt idx="602">
                  <c:v>29.0</c:v>
                </c:pt>
                <c:pt idx="603">
                  <c:v>29.0</c:v>
                </c:pt>
                <c:pt idx="604">
                  <c:v>29.0</c:v>
                </c:pt>
                <c:pt idx="605">
                  <c:v>29.0</c:v>
                </c:pt>
                <c:pt idx="606">
                  <c:v>29.0</c:v>
                </c:pt>
                <c:pt idx="607">
                  <c:v>29.0</c:v>
                </c:pt>
                <c:pt idx="608">
                  <c:v>29.0</c:v>
                </c:pt>
                <c:pt idx="609">
                  <c:v>29.0</c:v>
                </c:pt>
                <c:pt idx="610">
                  <c:v>29.0</c:v>
                </c:pt>
                <c:pt idx="611">
                  <c:v>29.0</c:v>
                </c:pt>
                <c:pt idx="612">
                  <c:v>29.0</c:v>
                </c:pt>
                <c:pt idx="613">
                  <c:v>29.0</c:v>
                </c:pt>
                <c:pt idx="614">
                  <c:v>29.0</c:v>
                </c:pt>
                <c:pt idx="615">
                  <c:v>29.0</c:v>
                </c:pt>
                <c:pt idx="616">
                  <c:v>29.0</c:v>
                </c:pt>
                <c:pt idx="617">
                  <c:v>29.0</c:v>
                </c:pt>
                <c:pt idx="618">
                  <c:v>29.0</c:v>
                </c:pt>
                <c:pt idx="619">
                  <c:v>29.0</c:v>
                </c:pt>
                <c:pt idx="620">
                  <c:v>29.0</c:v>
                </c:pt>
                <c:pt idx="621">
                  <c:v>29.0</c:v>
                </c:pt>
                <c:pt idx="622">
                  <c:v>29.0</c:v>
                </c:pt>
                <c:pt idx="623">
                  <c:v>29.0</c:v>
                </c:pt>
                <c:pt idx="624">
                  <c:v>29.0</c:v>
                </c:pt>
                <c:pt idx="625">
                  <c:v>29.0</c:v>
                </c:pt>
                <c:pt idx="626">
                  <c:v>29.0</c:v>
                </c:pt>
                <c:pt idx="627">
                  <c:v>29.0</c:v>
                </c:pt>
                <c:pt idx="628">
                  <c:v>29.0</c:v>
                </c:pt>
                <c:pt idx="629">
                  <c:v>29.0</c:v>
                </c:pt>
                <c:pt idx="630">
                  <c:v>29.0</c:v>
                </c:pt>
                <c:pt idx="631">
                  <c:v>29.0</c:v>
                </c:pt>
                <c:pt idx="632">
                  <c:v>29.0</c:v>
                </c:pt>
                <c:pt idx="633">
                  <c:v>29.0</c:v>
                </c:pt>
                <c:pt idx="634">
                  <c:v>29.0</c:v>
                </c:pt>
                <c:pt idx="635">
                  <c:v>29.0</c:v>
                </c:pt>
                <c:pt idx="636">
                  <c:v>29.0</c:v>
                </c:pt>
                <c:pt idx="637">
                  <c:v>29.0</c:v>
                </c:pt>
                <c:pt idx="638">
                  <c:v>29.0</c:v>
                </c:pt>
                <c:pt idx="639">
                  <c:v>29.0</c:v>
                </c:pt>
                <c:pt idx="640">
                  <c:v>29.0</c:v>
                </c:pt>
                <c:pt idx="641">
                  <c:v>29.0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c:v>
                </c:pt>
                <c:pt idx="662">
                  <c:v>0.0</c:v>
                </c:pt>
                <c:pt idx="663">
                  <c:v>0.0</c:v>
                </c:pt>
                <c:pt idx="664">
                  <c:v>0.0</c:v>
                </c:pt>
                <c:pt idx="665">
                  <c:v>0.0</c:v>
                </c:pt>
                <c:pt idx="666">
                  <c:v>0.0</c:v>
                </c:pt>
                <c:pt idx="667">
                  <c:v>0.0</c:v>
                </c:pt>
                <c:pt idx="668">
                  <c:v>0.0</c:v>
                </c:pt>
                <c:pt idx="669">
                  <c:v>0.0</c:v>
                </c:pt>
                <c:pt idx="670">
                  <c:v>0.0</c:v>
                </c:pt>
                <c:pt idx="671">
                  <c:v>0.0</c:v>
                </c:pt>
                <c:pt idx="672">
                  <c:v>0.0</c:v>
                </c:pt>
                <c:pt idx="673">
                  <c:v>0.0</c:v>
                </c:pt>
                <c:pt idx="674">
                  <c:v>0.0</c:v>
                </c:pt>
                <c:pt idx="675">
                  <c:v>0.0</c:v>
                </c:pt>
                <c:pt idx="676">
                  <c:v>0.0</c:v>
                </c:pt>
                <c:pt idx="677">
                  <c:v>0.0</c:v>
                </c:pt>
                <c:pt idx="678">
                  <c:v>0.0</c:v>
                </c:pt>
                <c:pt idx="679">
                  <c:v>0.0</c:v>
                </c:pt>
                <c:pt idx="680">
                  <c:v>0.0</c:v>
                </c:pt>
                <c:pt idx="681">
                  <c:v>0.0</c:v>
                </c:pt>
                <c:pt idx="682">
                  <c:v>0.0</c:v>
                </c:pt>
                <c:pt idx="683">
                  <c:v>0.0</c:v>
                </c:pt>
                <c:pt idx="684">
                  <c:v>0.0</c:v>
                </c:pt>
                <c:pt idx="685">
                  <c:v>0.0</c:v>
                </c:pt>
                <c:pt idx="686">
                  <c:v>0.0</c:v>
                </c:pt>
                <c:pt idx="687">
                  <c:v>0.0</c:v>
                </c:pt>
                <c:pt idx="688">
                  <c:v>0.0</c:v>
                </c:pt>
                <c:pt idx="689">
                  <c:v>0.0</c:v>
                </c:pt>
                <c:pt idx="690">
                  <c:v>0.0</c:v>
                </c:pt>
                <c:pt idx="691">
                  <c:v>0.0</c:v>
                </c:pt>
                <c:pt idx="692">
                  <c:v>0.0</c:v>
                </c:pt>
                <c:pt idx="693">
                  <c:v>0.0</c:v>
                </c:pt>
                <c:pt idx="694">
                  <c:v>0.0</c:v>
                </c:pt>
                <c:pt idx="695">
                  <c:v>0.0</c:v>
                </c:pt>
                <c:pt idx="696">
                  <c:v>0.0</c:v>
                </c:pt>
                <c:pt idx="697">
                  <c:v>0.0</c:v>
                </c:pt>
                <c:pt idx="698">
                  <c:v>0.0</c:v>
                </c:pt>
                <c:pt idx="699">
                  <c:v>0.0</c:v>
                </c:pt>
                <c:pt idx="700">
                  <c:v>0.0</c:v>
                </c:pt>
                <c:pt idx="701">
                  <c:v>0.0</c:v>
                </c:pt>
                <c:pt idx="702">
                  <c:v>0.0</c:v>
                </c:pt>
                <c:pt idx="703">
                  <c:v>0.0</c:v>
                </c:pt>
                <c:pt idx="704">
                  <c:v>0.0</c:v>
                </c:pt>
                <c:pt idx="705">
                  <c:v>0.0</c:v>
                </c:pt>
                <c:pt idx="706">
                  <c:v>0.0</c:v>
                </c:pt>
                <c:pt idx="707">
                  <c:v>0.0</c:v>
                </c:pt>
                <c:pt idx="708">
                  <c:v>0.0</c:v>
                </c:pt>
                <c:pt idx="709">
                  <c:v>0.0</c:v>
                </c:pt>
                <c:pt idx="710">
                  <c:v>0.0</c:v>
                </c:pt>
                <c:pt idx="711">
                  <c:v>0.0</c:v>
                </c:pt>
                <c:pt idx="712">
                  <c:v>0.0</c:v>
                </c:pt>
                <c:pt idx="713">
                  <c:v>0.0</c:v>
                </c:pt>
                <c:pt idx="714">
                  <c:v>0.0</c:v>
                </c:pt>
                <c:pt idx="715">
                  <c:v>0.0</c:v>
                </c:pt>
                <c:pt idx="716">
                  <c:v>0.0</c:v>
                </c:pt>
                <c:pt idx="717">
                  <c:v>0.0</c:v>
                </c:pt>
                <c:pt idx="718">
                  <c:v>0.0</c:v>
                </c:pt>
                <c:pt idx="719">
                  <c:v>0.0</c:v>
                </c:pt>
                <c:pt idx="720">
                  <c:v>0.0</c:v>
                </c:pt>
                <c:pt idx="721">
                  <c:v>0.0</c:v>
                </c:pt>
                <c:pt idx="722">
                  <c:v>0.0</c:v>
                </c:pt>
                <c:pt idx="723">
                  <c:v>0.0</c:v>
                </c:pt>
                <c:pt idx="724">
                  <c:v>0.0</c:v>
                </c:pt>
                <c:pt idx="725">
                  <c:v>0.0</c:v>
                </c:pt>
                <c:pt idx="726">
                  <c:v>0.0</c:v>
                </c:pt>
                <c:pt idx="727">
                  <c:v>0.0</c:v>
                </c:pt>
                <c:pt idx="728">
                  <c:v>0.0</c:v>
                </c:pt>
                <c:pt idx="729">
                  <c:v>0.0</c:v>
                </c:pt>
                <c:pt idx="730">
                  <c:v>0.0</c:v>
                </c:pt>
                <c:pt idx="731">
                  <c:v>0.0</c:v>
                </c:pt>
                <c:pt idx="732">
                  <c:v>0.0</c:v>
                </c:pt>
                <c:pt idx="733">
                  <c:v>0.0</c:v>
                </c:pt>
                <c:pt idx="734">
                  <c:v>0.0</c:v>
                </c:pt>
                <c:pt idx="735">
                  <c:v>0.0</c:v>
                </c:pt>
                <c:pt idx="736">
                  <c:v>0.0</c:v>
                </c:pt>
                <c:pt idx="737">
                  <c:v>0.0</c:v>
                </c:pt>
                <c:pt idx="738">
                  <c:v>0.0</c:v>
                </c:pt>
                <c:pt idx="739">
                  <c:v>0.0</c:v>
                </c:pt>
                <c:pt idx="740">
                  <c:v>0.0</c:v>
                </c:pt>
                <c:pt idx="741">
                  <c:v>0.0</c:v>
                </c:pt>
                <c:pt idx="742">
                  <c:v>0.0</c:v>
                </c:pt>
                <c:pt idx="743">
                  <c:v>0.0</c:v>
                </c:pt>
                <c:pt idx="744">
                  <c:v>0.0</c:v>
                </c:pt>
                <c:pt idx="745">
                  <c:v>0.0</c:v>
                </c:pt>
                <c:pt idx="746">
                  <c:v>0.0</c:v>
                </c:pt>
                <c:pt idx="747">
                  <c:v>0.0</c:v>
                </c:pt>
                <c:pt idx="748">
                  <c:v>0.0</c:v>
                </c:pt>
                <c:pt idx="749">
                  <c:v>0.0</c:v>
                </c:pt>
                <c:pt idx="750">
                  <c:v>0.0</c:v>
                </c:pt>
                <c:pt idx="751">
                  <c:v>0.0</c:v>
                </c:pt>
                <c:pt idx="752">
                  <c:v>0.0</c:v>
                </c:pt>
                <c:pt idx="753">
                  <c:v>0.0</c:v>
                </c:pt>
                <c:pt idx="754">
                  <c:v>0.0</c:v>
                </c:pt>
                <c:pt idx="755">
                  <c:v>0.0</c:v>
                </c:pt>
                <c:pt idx="756">
                  <c:v>0.0</c:v>
                </c:pt>
                <c:pt idx="757">
                  <c:v>0.0</c:v>
                </c:pt>
                <c:pt idx="758">
                  <c:v>0.0</c:v>
                </c:pt>
                <c:pt idx="759">
                  <c:v>0.0</c:v>
                </c:pt>
                <c:pt idx="760">
                  <c:v>0.0</c:v>
                </c:pt>
                <c:pt idx="761">
                  <c:v>0.0</c:v>
                </c:pt>
                <c:pt idx="762">
                  <c:v>0.0</c:v>
                </c:pt>
                <c:pt idx="763">
                  <c:v>0.0</c:v>
                </c:pt>
                <c:pt idx="764">
                  <c:v>0.0</c:v>
                </c:pt>
                <c:pt idx="765">
                  <c:v>0.0</c:v>
                </c:pt>
                <c:pt idx="766">
                  <c:v>0.0</c:v>
                </c:pt>
                <c:pt idx="767">
                  <c:v>0.0</c:v>
                </c:pt>
                <c:pt idx="768">
                  <c:v>0.0</c:v>
                </c:pt>
                <c:pt idx="769">
                  <c:v>0.0</c:v>
                </c:pt>
                <c:pt idx="770">
                  <c:v>0.0</c:v>
                </c:pt>
                <c:pt idx="771">
                  <c:v>0.0</c:v>
                </c:pt>
                <c:pt idx="772">
                  <c:v>0.0</c:v>
                </c:pt>
                <c:pt idx="773">
                  <c:v>0.0</c:v>
                </c:pt>
                <c:pt idx="774">
                  <c:v>0.0</c:v>
                </c:pt>
                <c:pt idx="775">
                  <c:v>0.0</c:v>
                </c:pt>
                <c:pt idx="776">
                  <c:v>0.0</c:v>
                </c:pt>
                <c:pt idx="777">
                  <c:v>0.0</c:v>
                </c:pt>
                <c:pt idx="778">
                  <c:v>0.0</c:v>
                </c:pt>
                <c:pt idx="779">
                  <c:v>0.0</c:v>
                </c:pt>
                <c:pt idx="780">
                  <c:v>0.0</c:v>
                </c:pt>
                <c:pt idx="781">
                  <c:v>0.0</c:v>
                </c:pt>
                <c:pt idx="782">
                  <c:v>0.0</c:v>
                </c:pt>
                <c:pt idx="783">
                  <c:v>0.0</c:v>
                </c:pt>
                <c:pt idx="784">
                  <c:v>0.0</c:v>
                </c:pt>
                <c:pt idx="785">
                  <c:v>0.0</c:v>
                </c:pt>
                <c:pt idx="786">
                  <c:v>0.0</c:v>
                </c:pt>
                <c:pt idx="787">
                  <c:v>0.0</c:v>
                </c:pt>
                <c:pt idx="788">
                  <c:v>0.0</c:v>
                </c:pt>
                <c:pt idx="789">
                  <c:v>0.0</c:v>
                </c:pt>
                <c:pt idx="790">
                  <c:v>0.0</c:v>
                </c:pt>
                <c:pt idx="791">
                  <c:v>0.0</c:v>
                </c:pt>
                <c:pt idx="792">
                  <c:v>0.0</c:v>
                </c:pt>
                <c:pt idx="793">
                  <c:v>0.0</c:v>
                </c:pt>
                <c:pt idx="794">
                  <c:v>0.0</c:v>
                </c:pt>
                <c:pt idx="795">
                  <c:v>0.0</c:v>
                </c:pt>
                <c:pt idx="796">
                  <c:v>0.0</c:v>
                </c:pt>
                <c:pt idx="797">
                  <c:v>0.0</c:v>
                </c:pt>
                <c:pt idx="798">
                  <c:v>0.0</c:v>
                </c:pt>
                <c:pt idx="799">
                  <c:v>0.0</c:v>
                </c:pt>
                <c:pt idx="800">
                  <c:v>0.0</c:v>
                </c:pt>
                <c:pt idx="801">
                  <c:v>0.0</c:v>
                </c:pt>
                <c:pt idx="802">
                  <c:v>0.0</c:v>
                </c:pt>
                <c:pt idx="803">
                  <c:v>0.0</c:v>
                </c:pt>
                <c:pt idx="804">
                  <c:v>0.0</c:v>
                </c:pt>
                <c:pt idx="805">
                  <c:v>0.0</c:v>
                </c:pt>
                <c:pt idx="806">
                  <c:v>0.0</c:v>
                </c:pt>
                <c:pt idx="807">
                  <c:v>0.0</c:v>
                </c:pt>
                <c:pt idx="808">
                  <c:v>0.0</c:v>
                </c:pt>
                <c:pt idx="809">
                  <c:v>0.0</c:v>
                </c:pt>
                <c:pt idx="810">
                  <c:v>0.0</c:v>
                </c:pt>
                <c:pt idx="811">
                  <c:v>0.0</c:v>
                </c:pt>
                <c:pt idx="812">
                  <c:v>0.0</c:v>
                </c:pt>
                <c:pt idx="813">
                  <c:v>0.0</c:v>
                </c:pt>
                <c:pt idx="814">
                  <c:v>0.0</c:v>
                </c:pt>
                <c:pt idx="815">
                  <c:v>0.0</c:v>
                </c:pt>
                <c:pt idx="816">
                  <c:v>0.0</c:v>
                </c:pt>
                <c:pt idx="817">
                  <c:v>0.0</c:v>
                </c:pt>
                <c:pt idx="818">
                  <c:v>0.0</c:v>
                </c:pt>
                <c:pt idx="819">
                  <c:v>0.0</c:v>
                </c:pt>
                <c:pt idx="820">
                  <c:v>0.0</c:v>
                </c:pt>
                <c:pt idx="821">
                  <c:v>0.0</c:v>
                </c:pt>
                <c:pt idx="822">
                  <c:v>0.0</c:v>
                </c:pt>
                <c:pt idx="823">
                  <c:v>0.0</c:v>
                </c:pt>
                <c:pt idx="824">
                  <c:v>0.0</c:v>
                </c:pt>
                <c:pt idx="825">
                  <c:v>0.0</c:v>
                </c:pt>
                <c:pt idx="826">
                  <c:v>0.0</c:v>
                </c:pt>
                <c:pt idx="827">
                  <c:v>0.0</c:v>
                </c:pt>
                <c:pt idx="828">
                  <c:v>0.0</c:v>
                </c:pt>
                <c:pt idx="829">
                  <c:v>0.0</c:v>
                </c:pt>
                <c:pt idx="830">
                  <c:v>0.0</c:v>
                </c:pt>
                <c:pt idx="831">
                  <c:v>0.0</c:v>
                </c:pt>
                <c:pt idx="832">
                  <c:v>0.0</c:v>
                </c:pt>
                <c:pt idx="833">
                  <c:v>0.0</c:v>
                </c:pt>
                <c:pt idx="834">
                  <c:v>0.0</c:v>
                </c:pt>
                <c:pt idx="835">
                  <c:v>0.0</c:v>
                </c:pt>
                <c:pt idx="836">
                  <c:v>0.0</c:v>
                </c:pt>
                <c:pt idx="837">
                  <c:v>0.0</c:v>
                </c:pt>
                <c:pt idx="838">
                  <c:v>0.0</c:v>
                </c:pt>
                <c:pt idx="839">
                  <c:v>0.0</c:v>
                </c:pt>
                <c:pt idx="840">
                  <c:v>0.0</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pt idx="960">
                  <c:v>0.0</c:v>
                </c:pt>
                <c:pt idx="961">
                  <c:v>0.0</c:v>
                </c:pt>
              </c:numCache>
            </c:numRef>
          </c:yVal>
          <c:smooth val="1"/>
        </c:ser>
        <c:dLbls>
          <c:showLegendKey val="0"/>
          <c:showVal val="0"/>
          <c:showCatName val="0"/>
          <c:showSerName val="0"/>
          <c:showPercent val="0"/>
          <c:showBubbleSize val="0"/>
        </c:dLbls>
        <c:axId val="2108665272"/>
        <c:axId val="1869968504"/>
      </c:scatterChart>
      <c:valAx>
        <c:axId val="2108665272"/>
        <c:scaling>
          <c:orientation val="minMax"/>
          <c:max val="48.0"/>
        </c:scaling>
        <c:delete val="0"/>
        <c:axPos val="b"/>
        <c:title>
          <c:tx>
            <c:rich>
              <a:bodyPr/>
              <a:lstStyle/>
              <a:p>
                <a:pPr>
                  <a:defRPr/>
                </a:pPr>
                <a:r>
                  <a:rPr lang="en-US" dirty="0" smtClean="0"/>
                  <a:t>Time (</a:t>
                </a:r>
                <a:r>
                  <a:rPr lang="en-US" dirty="0" err="1" smtClean="0"/>
                  <a:t>hr</a:t>
                </a:r>
                <a:r>
                  <a:rPr lang="en-US" dirty="0" smtClean="0"/>
                  <a:t>)</a:t>
                </a:r>
                <a:endParaRPr lang="en-US" dirty="0"/>
              </a:p>
            </c:rich>
          </c:tx>
          <c:layout/>
          <c:overlay val="0"/>
        </c:title>
        <c:numFmt formatCode="0.00" sourceLinked="1"/>
        <c:majorTickMark val="out"/>
        <c:minorTickMark val="none"/>
        <c:tickLblPos val="nextTo"/>
        <c:crossAx val="1869968504"/>
        <c:crosses val="autoZero"/>
        <c:crossBetween val="midCat"/>
        <c:majorUnit val="8.0"/>
      </c:valAx>
      <c:valAx>
        <c:axId val="1869968504"/>
        <c:scaling>
          <c:orientation val="minMax"/>
        </c:scaling>
        <c:delete val="0"/>
        <c:axPos val="l"/>
        <c:majorGridlines/>
        <c:title>
          <c:tx>
            <c:rich>
              <a:bodyPr rot="-5400000" vert="horz"/>
              <a:lstStyle/>
              <a:p>
                <a:pPr>
                  <a:defRPr/>
                </a:pPr>
                <a:r>
                  <a:rPr lang="en-US" dirty="0" smtClean="0"/>
                  <a:t>mA</a:t>
                </a:r>
              </a:p>
            </c:rich>
          </c:tx>
          <c:layout/>
          <c:overlay val="0"/>
        </c:title>
        <c:numFmt formatCode="General" sourceLinked="1"/>
        <c:majorTickMark val="out"/>
        <c:minorTickMark val="none"/>
        <c:tickLblPos val="nextTo"/>
        <c:crossAx val="2108665272"/>
        <c:crosses val="autoZero"/>
        <c:crossBetween val="midCat"/>
      </c:valAx>
    </c:plotArea>
    <c:legend>
      <c:legendPos val="b"/>
      <c:layout>
        <c:manualLayout>
          <c:xMode val="edge"/>
          <c:yMode val="edge"/>
          <c:x val="0.273105110709356"/>
          <c:y val="0.836229768153981"/>
          <c:w val="0.684215573828917"/>
          <c:h val="0.132520231846019"/>
        </c:manualLayout>
      </c:layout>
      <c:overlay val="0"/>
      <c:spPr>
        <a:ln w="25400" cmpd="sng">
          <a:noFill/>
          <a:prstDash val="solid"/>
        </a:ln>
      </c:spPr>
      <c:txPr>
        <a:bodyPr/>
        <a:lstStyle/>
        <a:p>
          <a:pPr>
            <a:defRPr sz="1200"/>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1226932157279"/>
          <c:y val="0.440527942544729"/>
          <c:w val="0.82517915806687"/>
          <c:h val="0.473557813690275"/>
        </c:manualLayout>
      </c:layout>
      <c:scatterChart>
        <c:scatterStyle val="smoothMarker"/>
        <c:varyColors val="0"/>
        <c:ser>
          <c:idx val="0"/>
          <c:order val="0"/>
          <c:tx>
            <c:strRef>
              <c:f>Sheet1!$AE$1</c:f>
              <c:strCache>
                <c:ptCount val="1"/>
                <c:pt idx="0">
                  <c:v>Transceiver Xbee (Amps)</c:v>
                </c:pt>
              </c:strCache>
            </c:strRef>
          </c:tx>
          <c:spPr>
            <a:ln w="12700"/>
          </c:spPr>
          <c:marker>
            <c:symbol val="none"/>
          </c:marker>
          <c:xVal>
            <c:numRef>
              <c:f>Sheet1!$AD$2:$AD$43</c:f>
              <c:numCache>
                <c:formatCode>0.00</c:formatCode>
                <c:ptCount val="4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numCache>
            </c:numRef>
          </c:xVal>
          <c:yVal>
            <c:numRef>
              <c:f>Sheet1!$AE$2:$AE$43</c:f>
              <c:numCache>
                <c:formatCode>General</c:formatCode>
                <c:ptCount val="42"/>
                <c:pt idx="1">
                  <c:v>0.265</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numCache>
            </c:numRef>
          </c:yVal>
          <c:smooth val="1"/>
        </c:ser>
        <c:ser>
          <c:idx val="1"/>
          <c:order val="1"/>
          <c:tx>
            <c:strRef>
              <c:f>Sheet1!$AF$1</c:f>
              <c:strCache>
                <c:ptCount val="1"/>
                <c:pt idx="0">
                  <c:v>Data Storage</c:v>
                </c:pt>
              </c:strCache>
            </c:strRef>
          </c:tx>
          <c:spPr>
            <a:ln w="12700"/>
          </c:spPr>
          <c:marker>
            <c:symbol val="none"/>
          </c:marker>
          <c:xVal>
            <c:numRef>
              <c:f>Sheet1!$AD$2:$AD$43</c:f>
              <c:numCache>
                <c:formatCode>0.00</c:formatCode>
                <c:ptCount val="4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numCache>
            </c:numRef>
          </c:xVal>
          <c:yVal>
            <c:numRef>
              <c:f>Sheet1!$AF$2:$AF$43</c:f>
              <c:numCache>
                <c:formatCode>General</c:formatCode>
                <c:ptCount val="42"/>
                <c:pt idx="1">
                  <c:v>14.0</c:v>
                </c:pt>
                <c:pt idx="2">
                  <c:v>0.0</c:v>
                </c:pt>
                <c:pt idx="3">
                  <c:v>14.0</c:v>
                </c:pt>
                <c:pt idx="4">
                  <c:v>0.0</c:v>
                </c:pt>
                <c:pt idx="5">
                  <c:v>0.0</c:v>
                </c:pt>
                <c:pt idx="6">
                  <c:v>14.0</c:v>
                </c:pt>
                <c:pt idx="7">
                  <c:v>0.0</c:v>
                </c:pt>
                <c:pt idx="8">
                  <c:v>0.0</c:v>
                </c:pt>
                <c:pt idx="9">
                  <c:v>14.0</c:v>
                </c:pt>
                <c:pt idx="10">
                  <c:v>0.0</c:v>
                </c:pt>
                <c:pt idx="11">
                  <c:v>0.0</c:v>
                </c:pt>
                <c:pt idx="12">
                  <c:v>14.0</c:v>
                </c:pt>
                <c:pt idx="13">
                  <c:v>0.0</c:v>
                </c:pt>
                <c:pt idx="14">
                  <c:v>0.0</c:v>
                </c:pt>
                <c:pt idx="15">
                  <c:v>14.0</c:v>
                </c:pt>
                <c:pt idx="16">
                  <c:v>0.0</c:v>
                </c:pt>
                <c:pt idx="17">
                  <c:v>0.0</c:v>
                </c:pt>
                <c:pt idx="18">
                  <c:v>14.0</c:v>
                </c:pt>
                <c:pt idx="19">
                  <c:v>0.0</c:v>
                </c:pt>
                <c:pt idx="20">
                  <c:v>0.0</c:v>
                </c:pt>
                <c:pt idx="21">
                  <c:v>14.0</c:v>
                </c:pt>
                <c:pt idx="22">
                  <c:v>0.0</c:v>
                </c:pt>
                <c:pt idx="23">
                  <c:v>0.0</c:v>
                </c:pt>
                <c:pt idx="24">
                  <c:v>14.0</c:v>
                </c:pt>
                <c:pt idx="25">
                  <c:v>0.0</c:v>
                </c:pt>
                <c:pt idx="26">
                  <c:v>0.0</c:v>
                </c:pt>
                <c:pt idx="27">
                  <c:v>14.0</c:v>
                </c:pt>
                <c:pt idx="28">
                  <c:v>0.0</c:v>
                </c:pt>
                <c:pt idx="29">
                  <c:v>0.0</c:v>
                </c:pt>
                <c:pt idx="30">
                  <c:v>14.0</c:v>
                </c:pt>
                <c:pt idx="31">
                  <c:v>0.0</c:v>
                </c:pt>
                <c:pt idx="32">
                  <c:v>0.0</c:v>
                </c:pt>
                <c:pt idx="33">
                  <c:v>14.0</c:v>
                </c:pt>
                <c:pt idx="34">
                  <c:v>0.0</c:v>
                </c:pt>
                <c:pt idx="35">
                  <c:v>0.0</c:v>
                </c:pt>
                <c:pt idx="36">
                  <c:v>14.0</c:v>
                </c:pt>
                <c:pt idx="37">
                  <c:v>0.0</c:v>
                </c:pt>
                <c:pt idx="38">
                  <c:v>0.0</c:v>
                </c:pt>
                <c:pt idx="39">
                  <c:v>14.0</c:v>
                </c:pt>
                <c:pt idx="40">
                  <c:v>0.0</c:v>
                </c:pt>
                <c:pt idx="41">
                  <c:v>14.0</c:v>
                </c:pt>
              </c:numCache>
            </c:numRef>
          </c:yVal>
          <c:smooth val="1"/>
        </c:ser>
        <c:ser>
          <c:idx val="2"/>
          <c:order val="2"/>
          <c:tx>
            <c:strRef>
              <c:f>Sheet1!$AG$1</c:f>
              <c:strCache>
                <c:ptCount val="1"/>
                <c:pt idx="0">
                  <c:v>Temperature</c:v>
                </c:pt>
              </c:strCache>
            </c:strRef>
          </c:tx>
          <c:spPr>
            <a:ln w="12700"/>
          </c:spPr>
          <c:marker>
            <c:symbol val="none"/>
          </c:marker>
          <c:xVal>
            <c:numRef>
              <c:f>Sheet1!$AD$2:$AD$43</c:f>
              <c:numCache>
                <c:formatCode>0.00</c:formatCode>
                <c:ptCount val="4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numCache>
            </c:numRef>
          </c:xVal>
          <c:yVal>
            <c:numRef>
              <c:f>Sheet1!$AG$2:$AG$43</c:f>
              <c:numCache>
                <c:formatCode>General</c:formatCode>
                <c:ptCount val="42"/>
                <c:pt idx="1">
                  <c:v>0.0</c:v>
                </c:pt>
                <c:pt idx="2">
                  <c:v>0.0</c:v>
                </c:pt>
                <c:pt idx="3">
                  <c:v>1.0</c:v>
                </c:pt>
                <c:pt idx="4">
                  <c:v>0.0</c:v>
                </c:pt>
                <c:pt idx="5">
                  <c:v>0.0</c:v>
                </c:pt>
                <c:pt idx="6">
                  <c:v>1.0</c:v>
                </c:pt>
                <c:pt idx="7">
                  <c:v>0.0</c:v>
                </c:pt>
                <c:pt idx="8">
                  <c:v>0.0</c:v>
                </c:pt>
                <c:pt idx="9">
                  <c:v>1.0</c:v>
                </c:pt>
                <c:pt idx="10">
                  <c:v>0.0</c:v>
                </c:pt>
                <c:pt idx="11">
                  <c:v>0.0</c:v>
                </c:pt>
                <c:pt idx="12">
                  <c:v>1.0</c:v>
                </c:pt>
                <c:pt idx="13">
                  <c:v>0.0</c:v>
                </c:pt>
                <c:pt idx="14">
                  <c:v>0.0</c:v>
                </c:pt>
                <c:pt idx="15">
                  <c:v>1.0</c:v>
                </c:pt>
                <c:pt idx="16">
                  <c:v>0.0</c:v>
                </c:pt>
                <c:pt idx="17">
                  <c:v>0.0</c:v>
                </c:pt>
                <c:pt idx="18">
                  <c:v>1.0</c:v>
                </c:pt>
                <c:pt idx="19">
                  <c:v>0.0</c:v>
                </c:pt>
                <c:pt idx="20">
                  <c:v>0.0</c:v>
                </c:pt>
                <c:pt idx="21">
                  <c:v>1.0</c:v>
                </c:pt>
                <c:pt idx="22">
                  <c:v>0.0</c:v>
                </c:pt>
                <c:pt idx="23">
                  <c:v>0.0</c:v>
                </c:pt>
                <c:pt idx="24">
                  <c:v>1.0</c:v>
                </c:pt>
                <c:pt idx="25">
                  <c:v>0.0</c:v>
                </c:pt>
                <c:pt idx="26">
                  <c:v>0.0</c:v>
                </c:pt>
                <c:pt idx="27">
                  <c:v>1.0</c:v>
                </c:pt>
                <c:pt idx="28">
                  <c:v>0.0</c:v>
                </c:pt>
                <c:pt idx="29">
                  <c:v>0.0</c:v>
                </c:pt>
                <c:pt idx="30">
                  <c:v>1.0</c:v>
                </c:pt>
                <c:pt idx="31">
                  <c:v>0.0</c:v>
                </c:pt>
                <c:pt idx="32">
                  <c:v>0.0</c:v>
                </c:pt>
                <c:pt idx="33">
                  <c:v>1.0</c:v>
                </c:pt>
                <c:pt idx="34">
                  <c:v>0.0</c:v>
                </c:pt>
                <c:pt idx="35">
                  <c:v>0.0</c:v>
                </c:pt>
                <c:pt idx="36">
                  <c:v>1.0</c:v>
                </c:pt>
                <c:pt idx="37">
                  <c:v>0.0</c:v>
                </c:pt>
                <c:pt idx="38">
                  <c:v>0.0</c:v>
                </c:pt>
                <c:pt idx="39">
                  <c:v>1.0</c:v>
                </c:pt>
                <c:pt idx="40">
                  <c:v>0.0</c:v>
                </c:pt>
                <c:pt idx="41">
                  <c:v>0.0</c:v>
                </c:pt>
              </c:numCache>
            </c:numRef>
          </c:yVal>
          <c:smooth val="1"/>
        </c:ser>
        <c:ser>
          <c:idx val="3"/>
          <c:order val="3"/>
          <c:tx>
            <c:strRef>
              <c:f>Sheet1!$AH$1</c:f>
              <c:strCache>
                <c:ptCount val="1"/>
                <c:pt idx="0">
                  <c:v>Condor GPS</c:v>
                </c:pt>
              </c:strCache>
            </c:strRef>
          </c:tx>
          <c:spPr>
            <a:ln w="12700">
              <a:solidFill>
                <a:schemeClr val="bg1"/>
              </a:solidFill>
            </a:ln>
          </c:spPr>
          <c:marker>
            <c:symbol val="none"/>
          </c:marker>
          <c:xVal>
            <c:numRef>
              <c:f>Sheet1!$AD$2:$AD$43</c:f>
              <c:numCache>
                <c:formatCode>0.00</c:formatCode>
                <c:ptCount val="4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numCache>
            </c:numRef>
          </c:xVal>
          <c:yVal>
            <c:numRef>
              <c:f>Sheet1!$AH$2:$AH$43</c:f>
              <c:numCache>
                <c:formatCode>General</c:formatCode>
                <c:ptCount val="42"/>
                <c:pt idx="1">
                  <c:v>37.0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37.0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37.0</c:v>
                </c:pt>
              </c:numCache>
            </c:numRef>
          </c:yVal>
          <c:smooth val="1"/>
        </c:ser>
        <c:ser>
          <c:idx val="4"/>
          <c:order val="4"/>
          <c:tx>
            <c:strRef>
              <c:f>Sheet1!$AI$1</c:f>
              <c:strCache>
                <c:ptCount val="1"/>
                <c:pt idx="0">
                  <c:v>Active Antenna</c:v>
                </c:pt>
              </c:strCache>
            </c:strRef>
          </c:tx>
          <c:spPr>
            <a:ln w="12700"/>
          </c:spPr>
          <c:marker>
            <c:symbol val="none"/>
          </c:marker>
          <c:xVal>
            <c:numRef>
              <c:f>Sheet1!$AD$2:$AD$43</c:f>
              <c:numCache>
                <c:formatCode>0.00</c:formatCode>
                <c:ptCount val="4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numCache>
            </c:numRef>
          </c:xVal>
          <c:yVal>
            <c:numRef>
              <c:f>Sheet1!$AI$2:$AI$43</c:f>
              <c:numCache>
                <c:formatCode>General</c:formatCode>
                <c:ptCount val="42"/>
                <c:pt idx="1">
                  <c:v>35.0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35.0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35.0</c:v>
                </c:pt>
              </c:numCache>
            </c:numRef>
          </c:yVal>
          <c:smooth val="1"/>
        </c:ser>
        <c:ser>
          <c:idx val="5"/>
          <c:order val="5"/>
          <c:tx>
            <c:strRef>
              <c:f>Sheet1!$AJ$1</c:f>
              <c:strCache>
                <c:ptCount val="1"/>
                <c:pt idx="0">
                  <c:v>Humidity sensor</c:v>
                </c:pt>
              </c:strCache>
            </c:strRef>
          </c:tx>
          <c:spPr>
            <a:ln w="12700"/>
          </c:spPr>
          <c:marker>
            <c:symbol val="none"/>
          </c:marker>
          <c:xVal>
            <c:numRef>
              <c:f>Sheet1!$AD$2:$AD$43</c:f>
              <c:numCache>
                <c:formatCode>0.00</c:formatCode>
                <c:ptCount val="4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numCache>
            </c:numRef>
          </c:xVal>
          <c:yVal>
            <c:numRef>
              <c:f>Sheet1!$AJ$2:$AJ$43</c:f>
              <c:numCache>
                <c:formatCode>General</c:formatCode>
                <c:ptCount val="42"/>
                <c:pt idx="1">
                  <c:v>0.5</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0.5</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0.5</c:v>
                </c:pt>
              </c:numCache>
            </c:numRef>
          </c:yVal>
          <c:smooth val="1"/>
        </c:ser>
        <c:ser>
          <c:idx val="6"/>
          <c:order val="6"/>
          <c:tx>
            <c:strRef>
              <c:f>Sheet1!$AK$1</c:f>
              <c:strCache>
                <c:ptCount val="1"/>
                <c:pt idx="0">
                  <c:v>Temperature Sensor (3x)</c:v>
                </c:pt>
              </c:strCache>
            </c:strRef>
          </c:tx>
          <c:spPr>
            <a:ln w="12700"/>
          </c:spPr>
          <c:marker>
            <c:symbol val="none"/>
          </c:marker>
          <c:xVal>
            <c:numRef>
              <c:f>Sheet1!$AD$2:$AD$43</c:f>
              <c:numCache>
                <c:formatCode>0.00</c:formatCode>
                <c:ptCount val="4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numCache>
            </c:numRef>
          </c:xVal>
          <c:yVal>
            <c:numRef>
              <c:f>Sheet1!$AK$2:$AK$43</c:f>
              <c:numCache>
                <c:formatCode>General</c:formatCode>
                <c:ptCount val="42"/>
                <c:pt idx="1">
                  <c:v>0.0054</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0.0054</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0.0054</c:v>
                </c:pt>
              </c:numCache>
            </c:numRef>
          </c:yVal>
          <c:smooth val="1"/>
        </c:ser>
        <c:ser>
          <c:idx val="8"/>
          <c:order val="7"/>
          <c:tx>
            <c:strRef>
              <c:f>Sheet1!$AM$1</c:f>
              <c:strCache>
                <c:ptCount val="1"/>
                <c:pt idx="0">
                  <c:v>Active Microcontroller</c:v>
                </c:pt>
              </c:strCache>
            </c:strRef>
          </c:tx>
          <c:spPr>
            <a:ln w="12700"/>
          </c:spPr>
          <c:marker>
            <c:symbol val="none"/>
          </c:marker>
          <c:xVal>
            <c:numRef>
              <c:f>Sheet1!$AD$2:$AD$43</c:f>
              <c:numCache>
                <c:formatCode>0.00</c:formatCode>
                <c:ptCount val="4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numCache>
            </c:numRef>
          </c:xVal>
          <c:yVal>
            <c:numRef>
              <c:f>Sheet1!$AM$2:$AM$43</c:f>
              <c:numCache>
                <c:formatCode>General</c:formatCode>
                <c:ptCount val="42"/>
                <c:pt idx="1">
                  <c:v>10.0</c:v>
                </c:pt>
                <c:pt idx="2">
                  <c:v>0.0</c:v>
                </c:pt>
                <c:pt idx="3">
                  <c:v>10.0</c:v>
                </c:pt>
                <c:pt idx="4">
                  <c:v>0.0</c:v>
                </c:pt>
                <c:pt idx="5">
                  <c:v>0.0</c:v>
                </c:pt>
                <c:pt idx="6">
                  <c:v>10.0</c:v>
                </c:pt>
                <c:pt idx="7">
                  <c:v>0.0</c:v>
                </c:pt>
                <c:pt idx="8">
                  <c:v>0.0</c:v>
                </c:pt>
                <c:pt idx="9">
                  <c:v>10.0</c:v>
                </c:pt>
                <c:pt idx="10">
                  <c:v>0.0</c:v>
                </c:pt>
                <c:pt idx="11">
                  <c:v>0.0</c:v>
                </c:pt>
                <c:pt idx="12">
                  <c:v>10.0</c:v>
                </c:pt>
                <c:pt idx="13">
                  <c:v>0.0</c:v>
                </c:pt>
                <c:pt idx="14">
                  <c:v>0.0</c:v>
                </c:pt>
                <c:pt idx="15">
                  <c:v>10.0</c:v>
                </c:pt>
                <c:pt idx="16">
                  <c:v>0.0</c:v>
                </c:pt>
                <c:pt idx="17">
                  <c:v>0.0</c:v>
                </c:pt>
                <c:pt idx="18">
                  <c:v>10.0</c:v>
                </c:pt>
                <c:pt idx="19">
                  <c:v>0.0</c:v>
                </c:pt>
                <c:pt idx="20">
                  <c:v>0.0</c:v>
                </c:pt>
                <c:pt idx="21">
                  <c:v>10.0</c:v>
                </c:pt>
                <c:pt idx="22">
                  <c:v>0.0</c:v>
                </c:pt>
                <c:pt idx="23">
                  <c:v>0.0</c:v>
                </c:pt>
                <c:pt idx="24">
                  <c:v>10.0</c:v>
                </c:pt>
                <c:pt idx="25">
                  <c:v>0.0</c:v>
                </c:pt>
                <c:pt idx="26">
                  <c:v>0.0</c:v>
                </c:pt>
                <c:pt idx="27">
                  <c:v>10.0</c:v>
                </c:pt>
                <c:pt idx="28">
                  <c:v>0.0</c:v>
                </c:pt>
                <c:pt idx="29">
                  <c:v>0.0</c:v>
                </c:pt>
                <c:pt idx="30">
                  <c:v>10.0</c:v>
                </c:pt>
                <c:pt idx="31">
                  <c:v>0.0</c:v>
                </c:pt>
                <c:pt idx="32">
                  <c:v>0.0</c:v>
                </c:pt>
                <c:pt idx="33">
                  <c:v>10.0</c:v>
                </c:pt>
                <c:pt idx="34">
                  <c:v>0.0</c:v>
                </c:pt>
                <c:pt idx="35">
                  <c:v>0.0</c:v>
                </c:pt>
                <c:pt idx="36">
                  <c:v>10.0</c:v>
                </c:pt>
                <c:pt idx="37">
                  <c:v>0.0</c:v>
                </c:pt>
                <c:pt idx="38">
                  <c:v>0.0</c:v>
                </c:pt>
                <c:pt idx="39">
                  <c:v>10.0</c:v>
                </c:pt>
                <c:pt idx="40">
                  <c:v>0.0</c:v>
                </c:pt>
                <c:pt idx="41">
                  <c:v>10.0</c:v>
                </c:pt>
              </c:numCache>
            </c:numRef>
          </c:yVal>
          <c:smooth val="1"/>
        </c:ser>
        <c:ser>
          <c:idx val="9"/>
          <c:order val="8"/>
          <c:tx>
            <c:strRef>
              <c:f>Sheet1!$AN$1</c:f>
              <c:strCache>
                <c:ptCount val="1"/>
                <c:pt idx="0">
                  <c:v>Passive Microcontroller</c:v>
                </c:pt>
              </c:strCache>
            </c:strRef>
          </c:tx>
          <c:spPr>
            <a:ln w="12700"/>
          </c:spPr>
          <c:marker>
            <c:symbol val="none"/>
          </c:marker>
          <c:xVal>
            <c:numRef>
              <c:f>Sheet1!$AD$2:$AD$43</c:f>
              <c:numCache>
                <c:formatCode>0.00</c:formatCode>
                <c:ptCount val="42"/>
                <c:pt idx="1">
                  <c:v>0.0</c:v>
                </c:pt>
                <c:pt idx="2">
                  <c:v>0.05</c:v>
                </c:pt>
                <c:pt idx="3">
                  <c:v>0.1</c:v>
                </c:pt>
                <c:pt idx="4">
                  <c:v>0.15</c:v>
                </c:pt>
                <c:pt idx="5">
                  <c:v>0.2</c:v>
                </c:pt>
                <c:pt idx="6">
                  <c:v>0.25</c:v>
                </c:pt>
                <c:pt idx="7">
                  <c:v>0.3</c:v>
                </c:pt>
                <c:pt idx="8">
                  <c:v>0.35</c:v>
                </c:pt>
                <c:pt idx="9">
                  <c:v>0.4</c:v>
                </c:pt>
                <c:pt idx="10">
                  <c:v>0.45</c:v>
                </c:pt>
                <c:pt idx="11">
                  <c:v>0.5</c:v>
                </c:pt>
                <c:pt idx="12">
                  <c:v>0.55</c:v>
                </c:pt>
                <c:pt idx="13">
                  <c:v>0.6</c:v>
                </c:pt>
                <c:pt idx="14">
                  <c:v>0.65</c:v>
                </c:pt>
                <c:pt idx="15">
                  <c:v>0.7</c:v>
                </c:pt>
                <c:pt idx="16">
                  <c:v>0.75</c:v>
                </c:pt>
                <c:pt idx="17">
                  <c:v>0.8</c:v>
                </c:pt>
                <c:pt idx="18">
                  <c:v>0.85</c:v>
                </c:pt>
                <c:pt idx="19">
                  <c:v>0.9</c:v>
                </c:pt>
                <c:pt idx="20">
                  <c:v>0.95</c:v>
                </c:pt>
                <c:pt idx="21">
                  <c:v>1.0</c:v>
                </c:pt>
                <c:pt idx="22">
                  <c:v>1.05</c:v>
                </c:pt>
                <c:pt idx="23">
                  <c:v>1.1</c:v>
                </c:pt>
                <c:pt idx="24">
                  <c:v>1.149999999999998</c:v>
                </c:pt>
                <c:pt idx="25">
                  <c:v>1.2</c:v>
                </c:pt>
                <c:pt idx="26">
                  <c:v>1.25</c:v>
                </c:pt>
                <c:pt idx="27">
                  <c:v>1.3</c:v>
                </c:pt>
                <c:pt idx="28">
                  <c:v>1.35</c:v>
                </c:pt>
                <c:pt idx="29">
                  <c:v>1.4</c:v>
                </c:pt>
                <c:pt idx="30">
                  <c:v>1.45</c:v>
                </c:pt>
                <c:pt idx="31">
                  <c:v>1.5</c:v>
                </c:pt>
                <c:pt idx="32">
                  <c:v>1.55</c:v>
                </c:pt>
                <c:pt idx="33">
                  <c:v>1.6</c:v>
                </c:pt>
                <c:pt idx="34">
                  <c:v>1.65</c:v>
                </c:pt>
                <c:pt idx="35">
                  <c:v>1.7</c:v>
                </c:pt>
                <c:pt idx="36">
                  <c:v>1.75</c:v>
                </c:pt>
                <c:pt idx="37">
                  <c:v>1.8</c:v>
                </c:pt>
                <c:pt idx="38">
                  <c:v>1.85</c:v>
                </c:pt>
                <c:pt idx="39">
                  <c:v>1.9</c:v>
                </c:pt>
                <c:pt idx="40">
                  <c:v>1.95</c:v>
                </c:pt>
                <c:pt idx="41">
                  <c:v>2.0</c:v>
                </c:pt>
              </c:numCache>
            </c:numRef>
          </c:xVal>
          <c:yVal>
            <c:numRef>
              <c:f>Sheet1!$AN$2:$AN$43</c:f>
              <c:numCache>
                <c:formatCode>General</c:formatCode>
                <c:ptCount val="42"/>
                <c:pt idx="1">
                  <c:v>0.0</c:v>
                </c:pt>
                <c:pt idx="2">
                  <c:v>0.01</c:v>
                </c:pt>
                <c:pt idx="3">
                  <c:v>0.0</c:v>
                </c:pt>
                <c:pt idx="4">
                  <c:v>0.01</c:v>
                </c:pt>
                <c:pt idx="5">
                  <c:v>0.01</c:v>
                </c:pt>
                <c:pt idx="6">
                  <c:v>0.0</c:v>
                </c:pt>
                <c:pt idx="7">
                  <c:v>0.01</c:v>
                </c:pt>
                <c:pt idx="8">
                  <c:v>0.01</c:v>
                </c:pt>
                <c:pt idx="9">
                  <c:v>0.0</c:v>
                </c:pt>
                <c:pt idx="10">
                  <c:v>0.01</c:v>
                </c:pt>
                <c:pt idx="11">
                  <c:v>0.01</c:v>
                </c:pt>
                <c:pt idx="12">
                  <c:v>0.0</c:v>
                </c:pt>
                <c:pt idx="13">
                  <c:v>0.01</c:v>
                </c:pt>
                <c:pt idx="14">
                  <c:v>0.01</c:v>
                </c:pt>
                <c:pt idx="15">
                  <c:v>0.0</c:v>
                </c:pt>
                <c:pt idx="16">
                  <c:v>0.01</c:v>
                </c:pt>
                <c:pt idx="17">
                  <c:v>0.01</c:v>
                </c:pt>
                <c:pt idx="18">
                  <c:v>0.0</c:v>
                </c:pt>
                <c:pt idx="19">
                  <c:v>0.01</c:v>
                </c:pt>
                <c:pt idx="20">
                  <c:v>0.01</c:v>
                </c:pt>
                <c:pt idx="21">
                  <c:v>0.0</c:v>
                </c:pt>
                <c:pt idx="22">
                  <c:v>0.01</c:v>
                </c:pt>
                <c:pt idx="23">
                  <c:v>0.01</c:v>
                </c:pt>
                <c:pt idx="24">
                  <c:v>0.0</c:v>
                </c:pt>
                <c:pt idx="25">
                  <c:v>0.01</c:v>
                </c:pt>
                <c:pt idx="26">
                  <c:v>0.01</c:v>
                </c:pt>
                <c:pt idx="27">
                  <c:v>0.0</c:v>
                </c:pt>
                <c:pt idx="28">
                  <c:v>0.01</c:v>
                </c:pt>
                <c:pt idx="29">
                  <c:v>0.01</c:v>
                </c:pt>
                <c:pt idx="30">
                  <c:v>0.0</c:v>
                </c:pt>
                <c:pt idx="31">
                  <c:v>0.01</c:v>
                </c:pt>
                <c:pt idx="32">
                  <c:v>0.01</c:v>
                </c:pt>
                <c:pt idx="33">
                  <c:v>0.0</c:v>
                </c:pt>
                <c:pt idx="34">
                  <c:v>0.01</c:v>
                </c:pt>
                <c:pt idx="35">
                  <c:v>0.01</c:v>
                </c:pt>
                <c:pt idx="36">
                  <c:v>0.0</c:v>
                </c:pt>
                <c:pt idx="37">
                  <c:v>0.01</c:v>
                </c:pt>
                <c:pt idx="38">
                  <c:v>0.01</c:v>
                </c:pt>
                <c:pt idx="39">
                  <c:v>0.0</c:v>
                </c:pt>
                <c:pt idx="40">
                  <c:v>0.01</c:v>
                </c:pt>
                <c:pt idx="41">
                  <c:v>0.0</c:v>
                </c:pt>
              </c:numCache>
            </c:numRef>
          </c:yVal>
          <c:smooth val="1"/>
        </c:ser>
        <c:dLbls>
          <c:showLegendKey val="0"/>
          <c:showVal val="0"/>
          <c:showCatName val="0"/>
          <c:showSerName val="0"/>
          <c:showPercent val="0"/>
          <c:showBubbleSize val="0"/>
        </c:dLbls>
        <c:axId val="-1978650024"/>
        <c:axId val="2141413368"/>
      </c:scatterChart>
      <c:valAx>
        <c:axId val="-1978650024"/>
        <c:scaling>
          <c:orientation val="minMax"/>
          <c:max val="2.0"/>
        </c:scaling>
        <c:delete val="0"/>
        <c:axPos val="b"/>
        <c:title>
          <c:tx>
            <c:rich>
              <a:bodyPr/>
              <a:lstStyle/>
              <a:p>
                <a:pPr>
                  <a:defRPr/>
                </a:pPr>
                <a:r>
                  <a:rPr lang="en-US" dirty="0" smtClean="0"/>
                  <a:t>Time (</a:t>
                </a:r>
                <a:r>
                  <a:rPr lang="en-US" dirty="0" err="1" smtClean="0"/>
                  <a:t>hr</a:t>
                </a:r>
                <a:r>
                  <a:rPr lang="en-US" dirty="0" smtClean="0"/>
                  <a:t>)</a:t>
                </a:r>
                <a:endParaRPr lang="en-US" dirty="0"/>
              </a:p>
            </c:rich>
          </c:tx>
          <c:layout/>
          <c:overlay val="0"/>
        </c:title>
        <c:numFmt formatCode="0.00" sourceLinked="1"/>
        <c:majorTickMark val="out"/>
        <c:minorTickMark val="none"/>
        <c:tickLblPos val="nextTo"/>
        <c:crossAx val="2141413368"/>
        <c:crosses val="autoZero"/>
        <c:crossBetween val="midCat"/>
      </c:valAx>
      <c:valAx>
        <c:axId val="2141413368"/>
        <c:scaling>
          <c:orientation val="minMax"/>
        </c:scaling>
        <c:delete val="0"/>
        <c:axPos val="l"/>
        <c:majorGridlines/>
        <c:title>
          <c:tx>
            <c:rich>
              <a:bodyPr rot="-5400000" vert="horz"/>
              <a:lstStyle/>
              <a:p>
                <a:pPr>
                  <a:defRPr/>
                </a:pPr>
                <a:r>
                  <a:rPr lang="en-US" dirty="0" smtClean="0"/>
                  <a:t>mA</a:t>
                </a:r>
                <a:endParaRPr lang="en-US" dirty="0"/>
              </a:p>
            </c:rich>
          </c:tx>
          <c:layout/>
          <c:overlay val="0"/>
        </c:title>
        <c:numFmt formatCode="General" sourceLinked="1"/>
        <c:majorTickMark val="out"/>
        <c:minorTickMark val="none"/>
        <c:tickLblPos val="nextTo"/>
        <c:crossAx val="-1978650024"/>
        <c:crosses val="autoZero"/>
        <c:crossBetween val="midCat"/>
      </c:valAx>
    </c:plotArea>
    <c:legend>
      <c:legendPos val="t"/>
      <c:layout/>
      <c:overlay val="0"/>
      <c:spPr>
        <a:ln w="12700"/>
      </c:spPr>
      <c:txPr>
        <a:bodyPr/>
        <a:lstStyle/>
        <a:p>
          <a:pPr>
            <a:defRPr sz="1400"/>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30"/>
      <c:rotY val="0"/>
      <c:rAngAx val="0"/>
      <c:perspective val="30"/>
    </c:view3D>
    <c:floor>
      <c:thickness val="0"/>
    </c:floor>
    <c:sideWall>
      <c:thickness val="0"/>
    </c:sideWall>
    <c:backWall>
      <c:thickness val="0"/>
    </c:backWall>
    <c:plotArea>
      <c:layout/>
      <c:pie3DChart>
        <c:varyColors val="1"/>
        <c:ser>
          <c:idx val="0"/>
          <c:order val="0"/>
          <c:cat>
            <c:strRef>
              <c:f>CDR!$S$6:$S$11</c:f>
              <c:strCache>
                <c:ptCount val="6"/>
                <c:pt idx="0">
                  <c:v>Margin</c:v>
                </c:pt>
                <c:pt idx="1">
                  <c:v>Electronics</c:v>
                </c:pt>
                <c:pt idx="2">
                  <c:v>Mechanical</c:v>
                </c:pt>
                <c:pt idx="3">
                  <c:v>Testing</c:v>
                </c:pt>
                <c:pt idx="4">
                  <c:v>Shipping and Printing</c:v>
                </c:pt>
                <c:pt idx="5">
                  <c:v>Redundency System</c:v>
                </c:pt>
              </c:strCache>
            </c:strRef>
          </c:cat>
          <c:val>
            <c:numRef>
              <c:f>CDR!$T$6:$T$11</c:f>
              <c:numCache>
                <c:formatCode>0%</c:formatCode>
                <c:ptCount val="6"/>
                <c:pt idx="0">
                  <c:v>0.3</c:v>
                </c:pt>
                <c:pt idx="1">
                  <c:v>0.24</c:v>
                </c:pt>
                <c:pt idx="2">
                  <c:v>0.1</c:v>
                </c:pt>
                <c:pt idx="3">
                  <c:v>0.1</c:v>
                </c:pt>
                <c:pt idx="4">
                  <c:v>0.08</c:v>
                </c:pt>
                <c:pt idx="5">
                  <c:v>0.18</c:v>
                </c:pt>
              </c:numCache>
            </c:numRef>
          </c:val>
        </c:ser>
        <c:dLbls>
          <c:showLegendKey val="0"/>
          <c:showVal val="0"/>
          <c:showCatName val="0"/>
          <c:showSerName val="0"/>
          <c:showPercent val="0"/>
          <c:showBubbleSize val="0"/>
          <c:showLeaderLines val="0"/>
        </c:dLbls>
      </c:pie3DChart>
    </c:plotArea>
    <c:plotVisOnly val="1"/>
    <c:dispBlanksAs val="zero"/>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30"/>
      <c:rotY val="0"/>
      <c:rAngAx val="0"/>
      <c:perspective val="30"/>
    </c:view3D>
    <c:floor>
      <c:thickness val="0"/>
    </c:floor>
    <c:sideWall>
      <c:thickness val="0"/>
    </c:sideWall>
    <c:backWall>
      <c:thickness val="0"/>
    </c:backWall>
    <c:plotArea>
      <c:layout/>
      <c:pie3DChart>
        <c:varyColors val="1"/>
        <c:ser>
          <c:idx val="0"/>
          <c:order val="0"/>
          <c:cat>
            <c:strRef>
              <c:f>CDR!$S$6:$S$11</c:f>
              <c:strCache>
                <c:ptCount val="6"/>
                <c:pt idx="0">
                  <c:v>Margin</c:v>
                </c:pt>
                <c:pt idx="1">
                  <c:v>Electronics</c:v>
                </c:pt>
                <c:pt idx="2">
                  <c:v>Mechanical</c:v>
                </c:pt>
                <c:pt idx="3">
                  <c:v>Testing</c:v>
                </c:pt>
                <c:pt idx="4">
                  <c:v>Shipping and Printing</c:v>
                </c:pt>
                <c:pt idx="5">
                  <c:v>Redundency System</c:v>
                </c:pt>
              </c:strCache>
            </c:strRef>
          </c:cat>
          <c:val>
            <c:numRef>
              <c:f>CDR!$T$6:$T$11</c:f>
              <c:numCache>
                <c:formatCode>0%</c:formatCode>
                <c:ptCount val="6"/>
                <c:pt idx="0">
                  <c:v>0.3</c:v>
                </c:pt>
                <c:pt idx="1">
                  <c:v>0.24</c:v>
                </c:pt>
                <c:pt idx="2">
                  <c:v>0.1</c:v>
                </c:pt>
                <c:pt idx="3">
                  <c:v>0.1</c:v>
                </c:pt>
                <c:pt idx="4">
                  <c:v>0.08</c:v>
                </c:pt>
                <c:pt idx="5">
                  <c:v>0.18</c:v>
                </c:pt>
              </c:numCache>
            </c:numRef>
          </c:val>
        </c:ser>
        <c:dLbls>
          <c:showLegendKey val="0"/>
          <c:showVal val="0"/>
          <c:showCatName val="0"/>
          <c:showSerName val="0"/>
          <c:showPercent val="0"/>
          <c:showBubbleSize val="0"/>
          <c:showLeaderLines val="0"/>
        </c:dLbls>
      </c:pie3DChart>
    </c:plotArea>
    <c:legend>
      <c:legendPos val="r"/>
      <c:layout/>
      <c:overlay val="0"/>
      <c:txPr>
        <a:bodyPr/>
        <a:lstStyle/>
        <a:p>
          <a:pPr>
            <a:defRPr sz="1400"/>
          </a:pPr>
          <a:endParaRPr lang="en-US"/>
        </a:p>
      </c:txPr>
    </c:legend>
    <c:plotVisOnly val="1"/>
    <c:dispBlanksAs val="zero"/>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19414700876972"/>
          <c:y val="0.0341880341880342"/>
          <c:w val="0.880339958797808"/>
          <c:h val="0.936507936507936"/>
        </c:manualLayout>
      </c:layout>
      <c:lineChart>
        <c:grouping val="standard"/>
        <c:varyColors val="0"/>
        <c:ser>
          <c:idx val="0"/>
          <c:order val="0"/>
          <c:tx>
            <c:strRef>
              <c:f>'Temperature Data'!$D$3</c:f>
              <c:strCache>
                <c:ptCount val="1"/>
                <c:pt idx="0">
                  <c:v>2011J</c:v>
                </c:pt>
              </c:strCache>
            </c:strRef>
          </c:tx>
          <c:marker>
            <c:symbol val="none"/>
          </c:marker>
          <c:cat>
            <c:numRef>
              <c:f>'Temperature Data'!$C$4:$C$27</c:f>
              <c:numCache>
                <c:formatCode>d\-mmm</c:formatCode>
                <c:ptCount val="24"/>
                <c:pt idx="0">
                  <c:v>40909.0</c:v>
                </c:pt>
                <c:pt idx="1">
                  <c:v>40923.0</c:v>
                </c:pt>
                <c:pt idx="2">
                  <c:v>40940.0</c:v>
                </c:pt>
                <c:pt idx="3">
                  <c:v>40954.0</c:v>
                </c:pt>
                <c:pt idx="4">
                  <c:v>40969.0</c:v>
                </c:pt>
                <c:pt idx="5">
                  <c:v>40983.0</c:v>
                </c:pt>
                <c:pt idx="6">
                  <c:v>41000.0</c:v>
                </c:pt>
                <c:pt idx="7">
                  <c:v>41014.0</c:v>
                </c:pt>
                <c:pt idx="8">
                  <c:v>41030.0</c:v>
                </c:pt>
                <c:pt idx="9">
                  <c:v>41044.0</c:v>
                </c:pt>
                <c:pt idx="10">
                  <c:v>41061.0</c:v>
                </c:pt>
                <c:pt idx="11">
                  <c:v>41075.0</c:v>
                </c:pt>
                <c:pt idx="12">
                  <c:v>41091.0</c:v>
                </c:pt>
                <c:pt idx="13">
                  <c:v>41105.0</c:v>
                </c:pt>
                <c:pt idx="14">
                  <c:v>41122.0</c:v>
                </c:pt>
                <c:pt idx="15">
                  <c:v>41136.0</c:v>
                </c:pt>
                <c:pt idx="16">
                  <c:v>41153.0</c:v>
                </c:pt>
                <c:pt idx="17">
                  <c:v>41167.0</c:v>
                </c:pt>
                <c:pt idx="18">
                  <c:v>41183.0</c:v>
                </c:pt>
                <c:pt idx="19">
                  <c:v>41197.0</c:v>
                </c:pt>
                <c:pt idx="20">
                  <c:v>41214.0</c:v>
                </c:pt>
                <c:pt idx="21">
                  <c:v>41228.0</c:v>
                </c:pt>
                <c:pt idx="22">
                  <c:v>41244.0</c:v>
                </c:pt>
                <c:pt idx="23">
                  <c:v>41258.0</c:v>
                </c:pt>
              </c:numCache>
            </c:numRef>
          </c:cat>
          <c:val>
            <c:numRef>
              <c:f>'Temperature Data'!$D$4:$D$27</c:f>
              <c:numCache>
                <c:formatCode>General</c:formatCode>
                <c:ptCount val="24"/>
                <c:pt idx="0">
                  <c:v>-30.0</c:v>
                </c:pt>
                <c:pt idx="1">
                  <c:v>-37.0</c:v>
                </c:pt>
                <c:pt idx="2">
                  <c:v>-40.0</c:v>
                </c:pt>
                <c:pt idx="3">
                  <c:v>-20.0</c:v>
                </c:pt>
                <c:pt idx="4">
                  <c:v>-36.0</c:v>
                </c:pt>
                <c:pt idx="5">
                  <c:v>-32.0</c:v>
                </c:pt>
                <c:pt idx="6">
                  <c:v>-31.0</c:v>
                </c:pt>
                <c:pt idx="7">
                  <c:v>-20.0</c:v>
                </c:pt>
                <c:pt idx="8">
                  <c:v>-27.0</c:v>
                </c:pt>
                <c:pt idx="9">
                  <c:v>-10.0</c:v>
                </c:pt>
                <c:pt idx="10">
                  <c:v>-7.0</c:v>
                </c:pt>
                <c:pt idx="11">
                  <c:v>-2.0</c:v>
                </c:pt>
                <c:pt idx="12">
                  <c:v>0.0</c:v>
                </c:pt>
                <c:pt idx="13">
                  <c:v>1.0</c:v>
                </c:pt>
                <c:pt idx="14">
                  <c:v>0.0</c:v>
                </c:pt>
                <c:pt idx="15">
                  <c:v>-3.0</c:v>
                </c:pt>
                <c:pt idx="16">
                  <c:v>-4.0</c:v>
                </c:pt>
                <c:pt idx="17">
                  <c:v>-8.0</c:v>
                </c:pt>
                <c:pt idx="18">
                  <c:v>-8.0</c:v>
                </c:pt>
                <c:pt idx="19">
                  <c:v>-20.0</c:v>
                </c:pt>
                <c:pt idx="20">
                  <c:v>-23.0</c:v>
                </c:pt>
                <c:pt idx="21">
                  <c:v>-30.0</c:v>
                </c:pt>
                <c:pt idx="22">
                  <c:v>-31.0</c:v>
                </c:pt>
                <c:pt idx="23">
                  <c:v>-36.0</c:v>
                </c:pt>
              </c:numCache>
            </c:numRef>
          </c:val>
          <c:smooth val="0"/>
        </c:ser>
        <c:ser>
          <c:idx val="1"/>
          <c:order val="1"/>
          <c:tx>
            <c:strRef>
              <c:f>'Temperature Data'!$E$3</c:f>
              <c:strCache>
                <c:ptCount val="1"/>
                <c:pt idx="0">
                  <c:v>2011I</c:v>
                </c:pt>
              </c:strCache>
            </c:strRef>
          </c:tx>
          <c:marker>
            <c:symbol val="none"/>
          </c:marker>
          <c:cat>
            <c:numRef>
              <c:f>'Temperature Data'!$C$4:$C$27</c:f>
              <c:numCache>
                <c:formatCode>d\-mmm</c:formatCode>
                <c:ptCount val="24"/>
                <c:pt idx="0">
                  <c:v>40909.0</c:v>
                </c:pt>
                <c:pt idx="1">
                  <c:v>40923.0</c:v>
                </c:pt>
                <c:pt idx="2">
                  <c:v>40940.0</c:v>
                </c:pt>
                <c:pt idx="3">
                  <c:v>40954.0</c:v>
                </c:pt>
                <c:pt idx="4">
                  <c:v>40969.0</c:v>
                </c:pt>
                <c:pt idx="5">
                  <c:v>40983.0</c:v>
                </c:pt>
                <c:pt idx="6">
                  <c:v>41000.0</c:v>
                </c:pt>
                <c:pt idx="7">
                  <c:v>41014.0</c:v>
                </c:pt>
                <c:pt idx="8">
                  <c:v>41030.0</c:v>
                </c:pt>
                <c:pt idx="9">
                  <c:v>41044.0</c:v>
                </c:pt>
                <c:pt idx="10">
                  <c:v>41061.0</c:v>
                </c:pt>
                <c:pt idx="11">
                  <c:v>41075.0</c:v>
                </c:pt>
                <c:pt idx="12">
                  <c:v>41091.0</c:v>
                </c:pt>
                <c:pt idx="13">
                  <c:v>41105.0</c:v>
                </c:pt>
                <c:pt idx="14">
                  <c:v>41122.0</c:v>
                </c:pt>
                <c:pt idx="15">
                  <c:v>41136.0</c:v>
                </c:pt>
                <c:pt idx="16">
                  <c:v>41153.0</c:v>
                </c:pt>
                <c:pt idx="17">
                  <c:v>41167.0</c:v>
                </c:pt>
                <c:pt idx="18">
                  <c:v>41183.0</c:v>
                </c:pt>
                <c:pt idx="19">
                  <c:v>41197.0</c:v>
                </c:pt>
                <c:pt idx="20">
                  <c:v>41214.0</c:v>
                </c:pt>
                <c:pt idx="21">
                  <c:v>41228.0</c:v>
                </c:pt>
                <c:pt idx="22">
                  <c:v>41244.0</c:v>
                </c:pt>
                <c:pt idx="23">
                  <c:v>41258.0</c:v>
                </c:pt>
              </c:numCache>
            </c:numRef>
          </c:cat>
          <c:val>
            <c:numRef>
              <c:f>'Temperature Data'!$E$4:$E$27</c:f>
              <c:numCache>
                <c:formatCode>General</c:formatCode>
                <c:ptCount val="24"/>
                <c:pt idx="0">
                  <c:v>-36.0</c:v>
                </c:pt>
                <c:pt idx="1">
                  <c:v>-27.0</c:v>
                </c:pt>
                <c:pt idx="14">
                  <c:v>1.0</c:v>
                </c:pt>
                <c:pt idx="15">
                  <c:v>-4.0</c:v>
                </c:pt>
                <c:pt idx="16">
                  <c:v>-2.0</c:v>
                </c:pt>
                <c:pt idx="17">
                  <c:v>-13.0</c:v>
                </c:pt>
                <c:pt idx="18">
                  <c:v>-12.0</c:v>
                </c:pt>
                <c:pt idx="19">
                  <c:v>-27.0</c:v>
                </c:pt>
                <c:pt idx="20">
                  <c:v>-22.0</c:v>
                </c:pt>
                <c:pt idx="21">
                  <c:v>-30.0</c:v>
                </c:pt>
                <c:pt idx="22">
                  <c:v>-32.0</c:v>
                </c:pt>
                <c:pt idx="23">
                  <c:v>-38.0</c:v>
                </c:pt>
              </c:numCache>
            </c:numRef>
          </c:val>
          <c:smooth val="0"/>
        </c:ser>
        <c:ser>
          <c:idx val="2"/>
          <c:order val="2"/>
          <c:tx>
            <c:strRef>
              <c:f>'Temperature Data'!$F$3</c:f>
              <c:strCache>
                <c:ptCount val="1"/>
                <c:pt idx="0">
                  <c:v>2012L</c:v>
                </c:pt>
              </c:strCache>
            </c:strRef>
          </c:tx>
          <c:marker>
            <c:symbol val="none"/>
          </c:marker>
          <c:cat>
            <c:numRef>
              <c:f>'Temperature Data'!$C$4:$C$27</c:f>
              <c:numCache>
                <c:formatCode>d\-mmm</c:formatCode>
                <c:ptCount val="24"/>
                <c:pt idx="0">
                  <c:v>40909.0</c:v>
                </c:pt>
                <c:pt idx="1">
                  <c:v>40923.0</c:v>
                </c:pt>
                <c:pt idx="2">
                  <c:v>40940.0</c:v>
                </c:pt>
                <c:pt idx="3">
                  <c:v>40954.0</c:v>
                </c:pt>
                <c:pt idx="4">
                  <c:v>40969.0</c:v>
                </c:pt>
                <c:pt idx="5">
                  <c:v>40983.0</c:v>
                </c:pt>
                <c:pt idx="6">
                  <c:v>41000.0</c:v>
                </c:pt>
                <c:pt idx="7">
                  <c:v>41014.0</c:v>
                </c:pt>
                <c:pt idx="8">
                  <c:v>41030.0</c:v>
                </c:pt>
                <c:pt idx="9">
                  <c:v>41044.0</c:v>
                </c:pt>
                <c:pt idx="10">
                  <c:v>41061.0</c:v>
                </c:pt>
                <c:pt idx="11">
                  <c:v>41075.0</c:v>
                </c:pt>
                <c:pt idx="12">
                  <c:v>41091.0</c:v>
                </c:pt>
                <c:pt idx="13">
                  <c:v>41105.0</c:v>
                </c:pt>
                <c:pt idx="14">
                  <c:v>41122.0</c:v>
                </c:pt>
                <c:pt idx="15">
                  <c:v>41136.0</c:v>
                </c:pt>
                <c:pt idx="16">
                  <c:v>41153.0</c:v>
                </c:pt>
                <c:pt idx="17">
                  <c:v>41167.0</c:v>
                </c:pt>
                <c:pt idx="18">
                  <c:v>41183.0</c:v>
                </c:pt>
                <c:pt idx="19">
                  <c:v>41197.0</c:v>
                </c:pt>
                <c:pt idx="20">
                  <c:v>41214.0</c:v>
                </c:pt>
                <c:pt idx="21">
                  <c:v>41228.0</c:v>
                </c:pt>
                <c:pt idx="22">
                  <c:v>41244.0</c:v>
                </c:pt>
                <c:pt idx="23">
                  <c:v>41258.0</c:v>
                </c:pt>
              </c:numCache>
            </c:numRef>
          </c:cat>
          <c:val>
            <c:numRef>
              <c:f>'Temperature Data'!$F$4:$F$27</c:f>
              <c:numCache>
                <c:formatCode>General</c:formatCode>
                <c:ptCount val="24"/>
                <c:pt idx="14">
                  <c:v>-5.0</c:v>
                </c:pt>
                <c:pt idx="15">
                  <c:v>-4.0</c:v>
                </c:pt>
                <c:pt idx="16">
                  <c:v>-13.0</c:v>
                </c:pt>
                <c:pt idx="17">
                  <c:v>-16.0</c:v>
                </c:pt>
                <c:pt idx="18">
                  <c:v>-25.0</c:v>
                </c:pt>
                <c:pt idx="19">
                  <c:v>-27.0</c:v>
                </c:pt>
              </c:numCache>
            </c:numRef>
          </c:val>
          <c:smooth val="0"/>
        </c:ser>
        <c:ser>
          <c:idx val="3"/>
          <c:order val="3"/>
          <c:tx>
            <c:strRef>
              <c:f>'Temperature Data'!$G$3</c:f>
              <c:strCache>
                <c:ptCount val="1"/>
                <c:pt idx="0">
                  <c:v>2011K</c:v>
                </c:pt>
              </c:strCache>
            </c:strRef>
          </c:tx>
          <c:marker>
            <c:symbol val="none"/>
          </c:marker>
          <c:cat>
            <c:numRef>
              <c:f>'Temperature Data'!$C$4:$C$27</c:f>
              <c:numCache>
                <c:formatCode>d\-mmm</c:formatCode>
                <c:ptCount val="24"/>
                <c:pt idx="0">
                  <c:v>40909.0</c:v>
                </c:pt>
                <c:pt idx="1">
                  <c:v>40923.0</c:v>
                </c:pt>
                <c:pt idx="2">
                  <c:v>40940.0</c:v>
                </c:pt>
                <c:pt idx="3">
                  <c:v>40954.0</c:v>
                </c:pt>
                <c:pt idx="4">
                  <c:v>40969.0</c:v>
                </c:pt>
                <c:pt idx="5">
                  <c:v>40983.0</c:v>
                </c:pt>
                <c:pt idx="6">
                  <c:v>41000.0</c:v>
                </c:pt>
                <c:pt idx="7">
                  <c:v>41014.0</c:v>
                </c:pt>
                <c:pt idx="8">
                  <c:v>41030.0</c:v>
                </c:pt>
                <c:pt idx="9">
                  <c:v>41044.0</c:v>
                </c:pt>
                <c:pt idx="10">
                  <c:v>41061.0</c:v>
                </c:pt>
                <c:pt idx="11">
                  <c:v>41075.0</c:v>
                </c:pt>
                <c:pt idx="12">
                  <c:v>41091.0</c:v>
                </c:pt>
                <c:pt idx="13">
                  <c:v>41105.0</c:v>
                </c:pt>
                <c:pt idx="14">
                  <c:v>41122.0</c:v>
                </c:pt>
                <c:pt idx="15">
                  <c:v>41136.0</c:v>
                </c:pt>
                <c:pt idx="16">
                  <c:v>41153.0</c:v>
                </c:pt>
                <c:pt idx="17">
                  <c:v>41167.0</c:v>
                </c:pt>
                <c:pt idx="18">
                  <c:v>41183.0</c:v>
                </c:pt>
                <c:pt idx="19">
                  <c:v>41197.0</c:v>
                </c:pt>
                <c:pt idx="20">
                  <c:v>41214.0</c:v>
                </c:pt>
                <c:pt idx="21">
                  <c:v>41228.0</c:v>
                </c:pt>
                <c:pt idx="22">
                  <c:v>41244.0</c:v>
                </c:pt>
                <c:pt idx="23">
                  <c:v>41258.0</c:v>
                </c:pt>
              </c:numCache>
            </c:numRef>
          </c:cat>
          <c:val>
            <c:numRef>
              <c:f>'Temperature Data'!$G$4:$G$27</c:f>
              <c:numCache>
                <c:formatCode>General</c:formatCode>
                <c:ptCount val="24"/>
                <c:pt idx="0">
                  <c:v>-32.0</c:v>
                </c:pt>
                <c:pt idx="1">
                  <c:v>-33.0</c:v>
                </c:pt>
                <c:pt idx="2">
                  <c:v>-38.0</c:v>
                </c:pt>
                <c:pt idx="3">
                  <c:v>-33.0</c:v>
                </c:pt>
                <c:pt idx="4">
                  <c:v>-32.0</c:v>
                </c:pt>
                <c:pt idx="5">
                  <c:v>-33.0</c:v>
                </c:pt>
                <c:pt idx="6">
                  <c:v>-34.0</c:v>
                </c:pt>
                <c:pt idx="7">
                  <c:v>-25.0</c:v>
                </c:pt>
                <c:pt idx="8">
                  <c:v>-23.0</c:v>
                </c:pt>
                <c:pt idx="14">
                  <c:v>0.0</c:v>
                </c:pt>
                <c:pt idx="15">
                  <c:v>-4.0</c:v>
                </c:pt>
                <c:pt idx="16">
                  <c:v>-3.0</c:v>
                </c:pt>
                <c:pt idx="17">
                  <c:v>-4.0</c:v>
                </c:pt>
                <c:pt idx="18">
                  <c:v>-12.0</c:v>
                </c:pt>
                <c:pt idx="19">
                  <c:v>-15.0</c:v>
                </c:pt>
                <c:pt idx="20">
                  <c:v>-23.0</c:v>
                </c:pt>
                <c:pt idx="21">
                  <c:v>-26.0</c:v>
                </c:pt>
                <c:pt idx="22">
                  <c:v>-28.0</c:v>
                </c:pt>
                <c:pt idx="23">
                  <c:v>-28.0</c:v>
                </c:pt>
              </c:numCache>
            </c:numRef>
          </c:val>
          <c:smooth val="0"/>
        </c:ser>
        <c:ser>
          <c:idx val="4"/>
          <c:order val="4"/>
          <c:tx>
            <c:strRef>
              <c:f>'Temperature Data'!$H$3</c:f>
              <c:strCache>
                <c:ptCount val="1"/>
                <c:pt idx="0">
                  <c:v>2011A</c:v>
                </c:pt>
              </c:strCache>
            </c:strRef>
          </c:tx>
          <c:marker>
            <c:symbol val="none"/>
          </c:marker>
          <c:cat>
            <c:numRef>
              <c:f>'Temperature Data'!$C$4:$C$27</c:f>
              <c:numCache>
                <c:formatCode>d\-mmm</c:formatCode>
                <c:ptCount val="24"/>
                <c:pt idx="0">
                  <c:v>40909.0</c:v>
                </c:pt>
                <c:pt idx="1">
                  <c:v>40923.0</c:v>
                </c:pt>
                <c:pt idx="2">
                  <c:v>40940.0</c:v>
                </c:pt>
                <c:pt idx="3">
                  <c:v>40954.0</c:v>
                </c:pt>
                <c:pt idx="4">
                  <c:v>40969.0</c:v>
                </c:pt>
                <c:pt idx="5">
                  <c:v>40983.0</c:v>
                </c:pt>
                <c:pt idx="6">
                  <c:v>41000.0</c:v>
                </c:pt>
                <c:pt idx="7">
                  <c:v>41014.0</c:v>
                </c:pt>
                <c:pt idx="8">
                  <c:v>41030.0</c:v>
                </c:pt>
                <c:pt idx="9">
                  <c:v>41044.0</c:v>
                </c:pt>
                <c:pt idx="10">
                  <c:v>41061.0</c:v>
                </c:pt>
                <c:pt idx="11">
                  <c:v>41075.0</c:v>
                </c:pt>
                <c:pt idx="12">
                  <c:v>41091.0</c:v>
                </c:pt>
                <c:pt idx="13">
                  <c:v>41105.0</c:v>
                </c:pt>
                <c:pt idx="14">
                  <c:v>41122.0</c:v>
                </c:pt>
                <c:pt idx="15">
                  <c:v>41136.0</c:v>
                </c:pt>
                <c:pt idx="16">
                  <c:v>41153.0</c:v>
                </c:pt>
                <c:pt idx="17">
                  <c:v>41167.0</c:v>
                </c:pt>
                <c:pt idx="18">
                  <c:v>41183.0</c:v>
                </c:pt>
                <c:pt idx="19">
                  <c:v>41197.0</c:v>
                </c:pt>
                <c:pt idx="20">
                  <c:v>41214.0</c:v>
                </c:pt>
                <c:pt idx="21">
                  <c:v>41228.0</c:v>
                </c:pt>
                <c:pt idx="22">
                  <c:v>41244.0</c:v>
                </c:pt>
                <c:pt idx="23">
                  <c:v>41258.0</c:v>
                </c:pt>
              </c:numCache>
            </c:numRef>
          </c:cat>
          <c:val>
            <c:numRef>
              <c:f>'Temperature Data'!$H$4:$H$27</c:f>
              <c:numCache>
                <c:formatCode>General</c:formatCode>
                <c:ptCount val="24"/>
                <c:pt idx="6">
                  <c:v>-28.0</c:v>
                </c:pt>
                <c:pt idx="7">
                  <c:v>-25.0</c:v>
                </c:pt>
                <c:pt idx="8">
                  <c:v>-22.0</c:v>
                </c:pt>
                <c:pt idx="9">
                  <c:v>-15.0</c:v>
                </c:pt>
                <c:pt idx="10">
                  <c:v>-5.0</c:v>
                </c:pt>
                <c:pt idx="11">
                  <c:v>-6.0</c:v>
                </c:pt>
                <c:pt idx="12">
                  <c:v>-2.0</c:v>
                </c:pt>
                <c:pt idx="13">
                  <c:v>-2.0</c:v>
                </c:pt>
                <c:pt idx="14">
                  <c:v>-5.0</c:v>
                </c:pt>
                <c:pt idx="15">
                  <c:v>-6.0</c:v>
                </c:pt>
                <c:pt idx="16">
                  <c:v>-3.0</c:v>
                </c:pt>
                <c:pt idx="17">
                  <c:v>-1.0</c:v>
                </c:pt>
                <c:pt idx="18">
                  <c:v>-2.0</c:v>
                </c:pt>
              </c:numCache>
            </c:numRef>
          </c:val>
          <c:smooth val="0"/>
        </c:ser>
        <c:ser>
          <c:idx val="7"/>
          <c:order val="5"/>
          <c:tx>
            <c:strRef>
              <c:f>'Temperature Data'!$K$3</c:f>
              <c:strCache>
                <c:ptCount val="1"/>
                <c:pt idx="0">
                  <c:v>Average</c:v>
                </c:pt>
              </c:strCache>
            </c:strRef>
          </c:tx>
          <c:marker>
            <c:symbol val="none"/>
          </c:marker>
          <c:cat>
            <c:numRef>
              <c:f>'Temperature Data'!$C$4:$C$27</c:f>
              <c:numCache>
                <c:formatCode>d\-mmm</c:formatCode>
                <c:ptCount val="24"/>
                <c:pt idx="0">
                  <c:v>40909.0</c:v>
                </c:pt>
                <c:pt idx="1">
                  <c:v>40923.0</c:v>
                </c:pt>
                <c:pt idx="2">
                  <c:v>40940.0</c:v>
                </c:pt>
                <c:pt idx="3">
                  <c:v>40954.0</c:v>
                </c:pt>
                <c:pt idx="4">
                  <c:v>40969.0</c:v>
                </c:pt>
                <c:pt idx="5">
                  <c:v>40983.0</c:v>
                </c:pt>
                <c:pt idx="6">
                  <c:v>41000.0</c:v>
                </c:pt>
                <c:pt idx="7">
                  <c:v>41014.0</c:v>
                </c:pt>
                <c:pt idx="8">
                  <c:v>41030.0</c:v>
                </c:pt>
                <c:pt idx="9">
                  <c:v>41044.0</c:v>
                </c:pt>
                <c:pt idx="10">
                  <c:v>41061.0</c:v>
                </c:pt>
                <c:pt idx="11">
                  <c:v>41075.0</c:v>
                </c:pt>
                <c:pt idx="12">
                  <c:v>41091.0</c:v>
                </c:pt>
                <c:pt idx="13">
                  <c:v>41105.0</c:v>
                </c:pt>
                <c:pt idx="14">
                  <c:v>41122.0</c:v>
                </c:pt>
                <c:pt idx="15">
                  <c:v>41136.0</c:v>
                </c:pt>
                <c:pt idx="16">
                  <c:v>41153.0</c:v>
                </c:pt>
                <c:pt idx="17">
                  <c:v>41167.0</c:v>
                </c:pt>
                <c:pt idx="18">
                  <c:v>41183.0</c:v>
                </c:pt>
                <c:pt idx="19">
                  <c:v>41197.0</c:v>
                </c:pt>
                <c:pt idx="20">
                  <c:v>41214.0</c:v>
                </c:pt>
                <c:pt idx="21">
                  <c:v>41228.0</c:v>
                </c:pt>
                <c:pt idx="22">
                  <c:v>41244.0</c:v>
                </c:pt>
                <c:pt idx="23">
                  <c:v>41258.0</c:v>
                </c:pt>
              </c:numCache>
            </c:numRef>
          </c:cat>
          <c:val>
            <c:numRef>
              <c:f>'Temperature Data'!$K$4:$K$27</c:f>
              <c:numCache>
                <c:formatCode>0.00</c:formatCode>
                <c:ptCount val="24"/>
                <c:pt idx="0">
                  <c:v>-32.66666666666617</c:v>
                </c:pt>
                <c:pt idx="1">
                  <c:v>-32.33333333333334</c:v>
                </c:pt>
                <c:pt idx="2">
                  <c:v>-39.0</c:v>
                </c:pt>
                <c:pt idx="3">
                  <c:v>-26.5</c:v>
                </c:pt>
                <c:pt idx="4">
                  <c:v>-34.0</c:v>
                </c:pt>
                <c:pt idx="5">
                  <c:v>-32.5</c:v>
                </c:pt>
                <c:pt idx="6">
                  <c:v>-31.0</c:v>
                </c:pt>
                <c:pt idx="7">
                  <c:v>-23.33333333333318</c:v>
                </c:pt>
                <c:pt idx="8">
                  <c:v>-24.0</c:v>
                </c:pt>
                <c:pt idx="9">
                  <c:v>-12.5</c:v>
                </c:pt>
                <c:pt idx="10">
                  <c:v>-6.0</c:v>
                </c:pt>
                <c:pt idx="11">
                  <c:v>-4.0</c:v>
                </c:pt>
                <c:pt idx="12">
                  <c:v>-1.0</c:v>
                </c:pt>
                <c:pt idx="13">
                  <c:v>-0.5</c:v>
                </c:pt>
                <c:pt idx="14">
                  <c:v>-1.8</c:v>
                </c:pt>
                <c:pt idx="15">
                  <c:v>-4.2</c:v>
                </c:pt>
                <c:pt idx="16">
                  <c:v>-5.0</c:v>
                </c:pt>
                <c:pt idx="17">
                  <c:v>-8.4</c:v>
                </c:pt>
                <c:pt idx="18">
                  <c:v>-11.8</c:v>
                </c:pt>
                <c:pt idx="19">
                  <c:v>-22.25</c:v>
                </c:pt>
                <c:pt idx="20">
                  <c:v>-22.66666666666667</c:v>
                </c:pt>
                <c:pt idx="21">
                  <c:v>-28.66666666666667</c:v>
                </c:pt>
                <c:pt idx="22">
                  <c:v>-30.33333333333318</c:v>
                </c:pt>
                <c:pt idx="23">
                  <c:v>-34.0</c:v>
                </c:pt>
              </c:numCache>
            </c:numRef>
          </c:val>
          <c:smooth val="0"/>
        </c:ser>
        <c:dLbls>
          <c:showLegendKey val="0"/>
          <c:showVal val="0"/>
          <c:showCatName val="0"/>
          <c:showSerName val="0"/>
          <c:showPercent val="0"/>
          <c:showBubbleSize val="0"/>
        </c:dLbls>
        <c:marker val="1"/>
        <c:smooth val="0"/>
        <c:axId val="1786727320"/>
        <c:axId val="1869790424"/>
      </c:lineChart>
      <c:dateAx>
        <c:axId val="1786727320"/>
        <c:scaling>
          <c:orientation val="minMax"/>
        </c:scaling>
        <c:delete val="0"/>
        <c:axPos val="b"/>
        <c:numFmt formatCode="d\-mmm" sourceLinked="1"/>
        <c:majorTickMark val="out"/>
        <c:minorTickMark val="none"/>
        <c:tickLblPos val="nextTo"/>
        <c:crossAx val="1869790424"/>
        <c:crossesAt val="-40.0"/>
        <c:auto val="1"/>
        <c:lblOffset val="100"/>
        <c:baseTimeUnit val="days"/>
        <c:majorUnit val="1.0"/>
        <c:majorTimeUnit val="months"/>
      </c:dateAx>
      <c:valAx>
        <c:axId val="1869790424"/>
        <c:scaling>
          <c:orientation val="minMax"/>
        </c:scaling>
        <c:delete val="0"/>
        <c:axPos val="l"/>
        <c:majorGridlines/>
        <c:numFmt formatCode="General" sourceLinked="1"/>
        <c:majorTickMark val="out"/>
        <c:minorTickMark val="none"/>
        <c:tickLblPos val="nextTo"/>
        <c:crossAx val="1786727320"/>
        <c:crosses val="autoZero"/>
        <c:crossBetween val="between"/>
      </c:valAx>
    </c:plotArea>
    <c:legend>
      <c:legendPos val="r"/>
      <c:layout>
        <c:manualLayout>
          <c:xMode val="edge"/>
          <c:yMode val="edge"/>
          <c:x val="0.879263512199864"/>
          <c:y val="0.05580732095988"/>
          <c:w val="0.100674759405074"/>
          <c:h val="0.358623453318335"/>
        </c:manualLayout>
      </c:layout>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063437-AF08-495B-9F98-ADA49E5E68CE}" type="datetimeFigureOut">
              <a:rPr lang="en-US" smtClean="0"/>
              <a:pPr/>
              <a:t>12/7/12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B56129-20E8-4A20-B4B3-9D7AFD06F06D}" type="slidenum">
              <a:rPr lang="en-US" smtClean="0"/>
              <a:pPr/>
              <a:t>‹#›</a:t>
            </a:fld>
            <a:endParaRPr lang="en-US"/>
          </a:p>
        </p:txBody>
      </p:sp>
    </p:spTree>
    <p:extLst>
      <p:ext uri="{BB962C8B-B14F-4D97-AF65-F5344CB8AC3E}">
        <p14:creationId xmlns:p14="http://schemas.microsoft.com/office/powerpoint/2010/main" val="325974504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B11A13-80D8-4E31-B6F4-E9248A49A71F}" type="datetimeFigureOut">
              <a:rPr lang="en-US" smtClean="0"/>
              <a:pPr/>
              <a:t>12/7/12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F05479-6E82-4375-91D2-6E79E892ABDE}" type="slidenum">
              <a:rPr lang="en-US" smtClean="0"/>
              <a:pPr/>
              <a:t>‹#›</a:t>
            </a:fld>
            <a:endParaRPr lang="en-US"/>
          </a:p>
        </p:txBody>
      </p:sp>
    </p:spTree>
    <p:extLst>
      <p:ext uri="{BB962C8B-B14F-4D97-AF65-F5344CB8AC3E}">
        <p14:creationId xmlns:p14="http://schemas.microsoft.com/office/powerpoint/2010/main" val="208221238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Underline who is presenting</a:t>
            </a:r>
            <a:endParaRPr lang="en-US" dirty="0"/>
          </a:p>
        </p:txBody>
      </p:sp>
      <p:sp>
        <p:nvSpPr>
          <p:cNvPr id="4" name="Slide Number Placeholder 3"/>
          <p:cNvSpPr>
            <a:spLocks noGrp="1"/>
          </p:cNvSpPr>
          <p:nvPr>
            <p:ph type="sldNum" sz="quarter" idx="10"/>
          </p:nvPr>
        </p:nvSpPr>
        <p:spPr/>
        <p:txBody>
          <a:bodyPr/>
          <a:lstStyle/>
          <a:p>
            <a:fld id="{C16EC12F-170B-495C-8C93-E1A1C3B60209}" type="slidenum">
              <a:rPr lang="en-US" smtClean="0"/>
              <a:pPr/>
              <a:t>1</a:t>
            </a:fld>
            <a:endParaRPr lang="en-US"/>
          </a:p>
        </p:txBody>
      </p:sp>
    </p:spTree>
    <p:extLst>
      <p:ext uri="{BB962C8B-B14F-4D97-AF65-F5344CB8AC3E}">
        <p14:creationId xmlns:p14="http://schemas.microsoft.com/office/powerpoint/2010/main" val="360120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Introduce slide</a:t>
            </a:r>
            <a:r>
              <a:rPr lang="en-US" baseline="0" dirty="0" smtClean="0"/>
              <a:t> – start of how the penetrator was designed</a:t>
            </a:r>
          </a:p>
          <a:p>
            <a:r>
              <a:rPr lang="en-US" baseline="0" dirty="0" smtClean="0"/>
              <a:t>Explain simply each test and that they looked to find the heat flow of the flare system</a:t>
            </a:r>
          </a:p>
          <a:p>
            <a:r>
              <a:rPr lang="en-US" baseline="0" dirty="0" smtClean="0"/>
              <a:t>For test one and two the flare was directly touching the metal</a:t>
            </a:r>
          </a:p>
          <a:p>
            <a:r>
              <a:rPr lang="en-US" baseline="0" dirty="0" smtClean="0"/>
              <a:t>For test three also explain that we were looking as to whether redirecting the gas to transfer as much heat as possible from the gas to the system</a:t>
            </a:r>
          </a:p>
          <a:p>
            <a:r>
              <a:rPr lang="en-US" baseline="0" dirty="0" smtClean="0"/>
              <a:t>	additionally mention that a mesh was used to help mitigate the snuffing and ashes </a:t>
            </a:r>
            <a:r>
              <a:rPr lang="en-US" baseline="0" dirty="0" err="1" smtClean="0">
                <a:sym typeface="Wingdings"/>
              </a:rPr>
              <a:t></a:t>
            </a:r>
            <a:r>
              <a:rPr lang="en-US" baseline="0" dirty="0" smtClean="0">
                <a:sym typeface="Wingdings"/>
              </a:rPr>
              <a:t> point to figure</a:t>
            </a:r>
            <a:endParaRPr lang="en-US" baseline="0" dirty="0" smtClean="0"/>
          </a:p>
          <a:p>
            <a:r>
              <a:rPr lang="en-US" baseline="0" dirty="0" smtClean="0"/>
              <a:t>Briefly also mention that test four yielded inconclusive results and was not used in the designing process </a:t>
            </a:r>
          </a:p>
          <a:p>
            <a:r>
              <a:rPr lang="en-US" baseline="0" dirty="0" smtClean="0"/>
              <a:t>Mention the additional tests and why we wanted to do them</a:t>
            </a:r>
          </a:p>
          <a:p>
            <a:r>
              <a:rPr lang="en-US" baseline="0" dirty="0" smtClean="0"/>
              <a:t>	start test to show it was possible</a:t>
            </a:r>
          </a:p>
          <a:p>
            <a:r>
              <a:rPr lang="en-US" baseline="0" dirty="0" smtClean="0"/>
              <a:t>	cut test to see if it would be possible to shorten flares for design purposes </a:t>
            </a:r>
          </a:p>
          <a:p>
            <a:r>
              <a:rPr lang="en-US" baseline="0" dirty="0" smtClean="0"/>
              <a:t>Transition to results slide</a:t>
            </a:r>
            <a:endParaRPr lang="en-US" dirty="0" smtClean="0"/>
          </a:p>
        </p:txBody>
      </p:sp>
      <p:sp>
        <p:nvSpPr>
          <p:cNvPr id="4" name="Slide Number Placeholder 3"/>
          <p:cNvSpPr>
            <a:spLocks noGrp="1"/>
          </p:cNvSpPr>
          <p:nvPr>
            <p:ph type="sldNum" sz="quarter" idx="10"/>
          </p:nvPr>
        </p:nvSpPr>
        <p:spPr/>
        <p:txBody>
          <a:bodyPr/>
          <a:lstStyle/>
          <a:p>
            <a:fld id="{540B9E0E-A9D3-274A-B37F-6471A7E5DCD9}" type="slidenum">
              <a:rPr lang="en-US" smtClean="0"/>
              <a:pPr/>
              <a:t>25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a:t>
            </a:r>
            <a:r>
              <a:rPr lang="en-US" baseline="0" dirty="0" smtClean="0"/>
              <a:t>duce slide as results and conclusions of the tests</a:t>
            </a:r>
          </a:p>
          <a:p>
            <a:endParaRPr lang="en-US" baseline="0" dirty="0" smtClean="0"/>
          </a:p>
          <a:p>
            <a:r>
              <a:rPr lang="en-US" baseline="0" dirty="0" smtClean="0"/>
              <a:t>-Explain the results of each test </a:t>
            </a:r>
          </a:p>
          <a:p>
            <a:r>
              <a:rPr lang="en-US" baseline="0" dirty="0" smtClean="0"/>
              <a:t>-In test three the mesh mitigated the risks of snuffing and ashes as predicted </a:t>
            </a:r>
          </a:p>
          <a:p>
            <a:r>
              <a:rPr lang="en-US" baseline="0" dirty="0" smtClean="0"/>
              <a:t>	-because the ashes fly out as liquid drops from the tip of the flare and the mesh prevents them from sticking to the side of the tube and hardening and 	clogging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-Mention the graph in relation to tests 2 and 3 and how the heat in test three is higher… </a:t>
            </a:r>
            <a:r>
              <a:rPr lang="en-US" baseline="0" dirty="0" err="1" smtClean="0">
                <a:sym typeface="Wingdings"/>
              </a:rPr>
              <a:t></a:t>
            </a:r>
            <a:r>
              <a:rPr lang="en-US" baseline="0" dirty="0" smtClean="0">
                <a:sym typeface="Wingdings"/>
              </a:rPr>
              <a:t> next slide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40B9E0E-A9D3-274A-B37F-6471A7E5DCD9}" type="slidenum">
              <a:rPr lang="en-US" smtClean="0"/>
              <a:pPr/>
              <a:t>26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by 40% showing that redirecting</a:t>
            </a:r>
            <a:r>
              <a:rPr lang="en-US" baseline="0" dirty="0" smtClean="0"/>
              <a:t> the gasses to the tip and then letting it escape out the sides caused more heat </a:t>
            </a:r>
          </a:p>
          <a:p>
            <a:r>
              <a:rPr lang="en-US" baseline="0" dirty="0" smtClean="0"/>
              <a:t>Mention all the additionally learned things about the flare	</a:t>
            </a:r>
          </a:p>
          <a:p>
            <a:r>
              <a:rPr lang="en-US" baseline="0" dirty="0" smtClean="0"/>
              <a:t>	- observations of the flare including a better understanding of how they start, how they burn under water, how to start them</a:t>
            </a:r>
          </a:p>
          <a:p>
            <a:r>
              <a:rPr lang="en-US" baseline="0" dirty="0" smtClean="0"/>
              <a:t>	- Average burn time was 16 min so an extra min</a:t>
            </a:r>
          </a:p>
          <a:p>
            <a:endParaRPr lang="en-US" baseline="0" dirty="0" smtClean="0"/>
          </a:p>
          <a:p>
            <a:r>
              <a:rPr lang="en-US" baseline="0" dirty="0" smtClean="0"/>
              <a:t>Other notes: start flares by creating small hole in tip of flare and then insert starter and add current </a:t>
            </a:r>
          </a:p>
          <a:p>
            <a:r>
              <a:rPr lang="en-US" baseline="0" dirty="0" smtClean="0"/>
              <a:t>The first ~45sec is the starting phase of the flare, seems to be a different reaction that is not water proof (second/main reaction is water proof)</a:t>
            </a:r>
          </a:p>
        </p:txBody>
      </p:sp>
      <p:sp>
        <p:nvSpPr>
          <p:cNvPr id="4" name="Slide Number Placeholder 3"/>
          <p:cNvSpPr>
            <a:spLocks noGrp="1"/>
          </p:cNvSpPr>
          <p:nvPr>
            <p:ph type="sldNum" sz="quarter" idx="10"/>
          </p:nvPr>
        </p:nvSpPr>
        <p:spPr/>
        <p:txBody>
          <a:bodyPr/>
          <a:lstStyle/>
          <a:p>
            <a:fld id="{540B9E0E-A9D3-274A-B37F-6471A7E5DCD9}" type="slidenum">
              <a:rPr lang="en-US" smtClean="0"/>
              <a:pPr/>
              <a:t>27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Quick slide:</a:t>
            </a:r>
          </a:p>
          <a:p>
            <a:r>
              <a:rPr lang="en-US" dirty="0" smtClean="0"/>
              <a:t>Introduce that a thermo model</a:t>
            </a:r>
            <a:r>
              <a:rPr lang="en-US" baseline="0" dirty="0" smtClean="0"/>
              <a:t> was created using the results from the test</a:t>
            </a:r>
          </a:p>
          <a:p>
            <a:r>
              <a:rPr lang="en-US" baseline="0" dirty="0" smtClean="0"/>
              <a:t>To accurately model the melting of ice using the heat of the flares is very complicated so manipulating simple equations of heat seen at the top a model was 	created</a:t>
            </a:r>
          </a:p>
          <a:p>
            <a:r>
              <a:rPr lang="en-US" baseline="0" dirty="0" smtClean="0"/>
              <a:t>Figure on the right shows a simple control diagram of the model</a:t>
            </a:r>
          </a:p>
          <a:p>
            <a:r>
              <a:rPr lang="en-US" baseline="0" dirty="0" smtClean="0"/>
              <a:t>On the left shows the assumptions made </a:t>
            </a:r>
          </a:p>
          <a:p>
            <a:r>
              <a:rPr lang="en-US" baseline="0" dirty="0" smtClean="0"/>
              <a:t>The colors indicates as follows</a:t>
            </a:r>
            <a:endParaRPr lang="en-US" dirty="0" smtClean="0"/>
          </a:p>
          <a:p>
            <a:r>
              <a:rPr lang="en-US" dirty="0" smtClean="0"/>
              <a:t>	Red:</a:t>
            </a:r>
            <a:r>
              <a:rPr lang="en-US" baseline="0" dirty="0" smtClean="0"/>
              <a:t> negatively impacts our system</a:t>
            </a:r>
          </a:p>
          <a:p>
            <a:r>
              <a:rPr lang="en-US" baseline="0" dirty="0" smtClean="0"/>
              <a:t>	Green: positively impacts our system</a:t>
            </a:r>
          </a:p>
          <a:p>
            <a:r>
              <a:rPr lang="en-US" baseline="0" dirty="0" smtClean="0"/>
              <a:t>	White: unknown or little effect to our system</a:t>
            </a:r>
          </a:p>
          <a:p>
            <a:r>
              <a:rPr lang="en-US" baseline="0" dirty="0" smtClean="0"/>
              <a:t>Emphasize the ones in red as they will show up again in the second stage of the thermo model</a:t>
            </a:r>
            <a:endParaRPr lang="en-US" dirty="0"/>
          </a:p>
        </p:txBody>
      </p:sp>
      <p:sp>
        <p:nvSpPr>
          <p:cNvPr id="4" name="Date Placeholder 3"/>
          <p:cNvSpPr>
            <a:spLocks noGrp="1"/>
          </p:cNvSpPr>
          <p:nvPr>
            <p:ph type="dt" idx="10"/>
          </p:nvPr>
        </p:nvSpPr>
        <p:spPr/>
        <p:txBody>
          <a:bodyPr/>
          <a:lstStyle/>
          <a:p>
            <a:fld id="{31B11A13-80D8-4E31-B6F4-E9248A49A71F}" type="datetimeFigureOut">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28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Introduce this slide</a:t>
            </a:r>
            <a:r>
              <a:rPr lang="en-US" baseline="0" dirty="0" smtClean="0"/>
              <a:t> as the results of the thermo model</a:t>
            </a:r>
          </a:p>
          <a:p>
            <a:r>
              <a:rPr lang="en-US" baseline="0" dirty="0" smtClean="0"/>
              <a:t>Mention the </a:t>
            </a:r>
            <a:r>
              <a:rPr lang="en-US" baseline="0" dirty="0" err="1" smtClean="0"/>
              <a:t>x</a:t>
            </a:r>
            <a:r>
              <a:rPr lang="en-US" baseline="0" dirty="0" smtClean="0"/>
              <a:t> and </a:t>
            </a:r>
            <a:r>
              <a:rPr lang="en-US" baseline="0" dirty="0" err="1" smtClean="0"/>
              <a:t>y</a:t>
            </a:r>
            <a:r>
              <a:rPr lang="en-US" baseline="0" dirty="0" smtClean="0"/>
              <a:t> axis and the lines being contributed the heat flow shown in number of flares</a:t>
            </a:r>
          </a:p>
          <a:p>
            <a:r>
              <a:rPr lang="en-US" baseline="0" dirty="0" smtClean="0"/>
              <a:t>Mention the trend and principle </a:t>
            </a:r>
          </a:p>
          <a:p>
            <a:r>
              <a:rPr lang="en-US" baseline="0" dirty="0" smtClean="0"/>
              <a:t>	of the faster the time of penetration the smaller the hole made</a:t>
            </a:r>
          </a:p>
          <a:p>
            <a:pPr lvl="1"/>
            <a:r>
              <a:rPr lang="en-US" baseline="0" dirty="0" smtClean="0"/>
              <a:t>	Also mention the trend of the more heat we have the quicker penetration can happen for a given hole diameter </a:t>
            </a:r>
          </a:p>
          <a:p>
            <a:pPr lvl="1"/>
            <a:r>
              <a:rPr lang="en-US" baseline="0" dirty="0" smtClean="0"/>
              <a:t>Transition: In order to create a design from this plot we need some design constraints…	</a:t>
            </a:r>
          </a:p>
        </p:txBody>
      </p:sp>
      <p:sp>
        <p:nvSpPr>
          <p:cNvPr id="4" name="Date Placeholder 3"/>
          <p:cNvSpPr>
            <a:spLocks noGrp="1"/>
          </p:cNvSpPr>
          <p:nvPr>
            <p:ph type="dt" idx="10"/>
          </p:nvPr>
        </p:nvSpPr>
        <p:spPr/>
        <p:txBody>
          <a:bodyPr/>
          <a:lstStyle/>
          <a:p>
            <a:fld id="{31B11A13-80D8-4E31-B6F4-E9248A49A71F}" type="datetimeFigureOut">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29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first constraint is maximum time of the flare – we have to be the below this line </a:t>
            </a:r>
          </a:p>
          <a:p>
            <a:r>
              <a:rPr lang="en-US" baseline="0" dirty="0" smtClean="0"/>
              <a:t>Continuing…</a:t>
            </a:r>
            <a:endParaRPr lang="en-US" dirty="0"/>
          </a:p>
        </p:txBody>
      </p:sp>
      <p:sp>
        <p:nvSpPr>
          <p:cNvPr id="4" name="Date Placeholder 3"/>
          <p:cNvSpPr>
            <a:spLocks noGrp="1"/>
          </p:cNvSpPr>
          <p:nvPr>
            <p:ph type="dt" idx="10"/>
          </p:nvPr>
        </p:nvSpPr>
        <p:spPr/>
        <p:txBody>
          <a:bodyPr/>
          <a:lstStyle/>
          <a:p>
            <a:fld id="{31B11A13-80D8-4E31-B6F4-E9248A49A71F}" type="datetimeFigureOut">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30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shape</a:t>
            </a:r>
            <a:r>
              <a:rPr lang="en-US" baseline="0" dirty="0" smtClean="0"/>
              <a:t> of our penetrator is 7.62 cm which dictates this line ideally we would like to be to on or to the right of this line</a:t>
            </a:r>
          </a:p>
          <a:p>
            <a:r>
              <a:rPr lang="en-US" baseline="0" dirty="0" smtClean="0"/>
              <a:t>This gives us…</a:t>
            </a:r>
            <a:endParaRPr lang="en-US" dirty="0"/>
          </a:p>
        </p:txBody>
      </p:sp>
      <p:sp>
        <p:nvSpPr>
          <p:cNvPr id="4" name="Date Placeholder 3"/>
          <p:cNvSpPr>
            <a:spLocks noGrp="1"/>
          </p:cNvSpPr>
          <p:nvPr>
            <p:ph type="dt" idx="10"/>
          </p:nvPr>
        </p:nvSpPr>
        <p:spPr/>
        <p:txBody>
          <a:bodyPr/>
          <a:lstStyle/>
          <a:p>
            <a:fld id="{31B11A13-80D8-4E31-B6F4-E9248A49A71F}" type="datetimeFigureOut">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31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design points.</a:t>
            </a:r>
            <a:r>
              <a:rPr lang="en-US" baseline="0" dirty="0" smtClean="0"/>
              <a:t> Where 2 flares should be very feasible </a:t>
            </a:r>
          </a:p>
          <a:p>
            <a:r>
              <a:rPr lang="en-US" baseline="0" dirty="0" smtClean="0"/>
              <a:t>Mention that 6 flares is the most that will fit in our size constraints</a:t>
            </a:r>
          </a:p>
          <a:p>
            <a:r>
              <a:rPr lang="en-US" baseline="0" dirty="0" smtClean="0"/>
              <a:t>Lets take a closer look at those assumptions that were made earlier…</a:t>
            </a:r>
            <a:endParaRPr lang="en-US" dirty="0"/>
          </a:p>
        </p:txBody>
      </p:sp>
      <p:sp>
        <p:nvSpPr>
          <p:cNvPr id="4" name="Date Placeholder 3"/>
          <p:cNvSpPr>
            <a:spLocks noGrp="1"/>
          </p:cNvSpPr>
          <p:nvPr>
            <p:ph type="dt" idx="10"/>
          </p:nvPr>
        </p:nvSpPr>
        <p:spPr/>
        <p:txBody>
          <a:bodyPr/>
          <a:lstStyle/>
          <a:p>
            <a:fld id="{31B11A13-80D8-4E31-B6F4-E9248A49A71F}" type="datetimeFigureOut">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32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Introduce</a:t>
            </a:r>
            <a:r>
              <a:rPr lang="en-US" baseline="0" dirty="0" smtClean="0"/>
              <a:t> the slide: this graph shows the penetration time </a:t>
            </a:r>
            <a:r>
              <a:rPr lang="en-US" baseline="0" dirty="0" err="1" smtClean="0"/>
              <a:t>vs</a:t>
            </a:r>
            <a:r>
              <a:rPr lang="en-US" baseline="0" dirty="0" smtClean="0"/>
              <a:t> the number of flare. The blue circle indicates the minimum number of</a:t>
            </a:r>
          </a:p>
          <a:p>
            <a:r>
              <a:rPr lang="en-US" baseline="0" dirty="0" smtClean="0"/>
              <a:t> flares assuming maximum heat flow</a:t>
            </a:r>
          </a:p>
          <a:p>
            <a:r>
              <a:rPr lang="en-US" baseline="0" dirty="0" smtClean="0"/>
              <a:t>If we take some losses into account…</a:t>
            </a:r>
          </a:p>
        </p:txBody>
      </p:sp>
      <p:sp>
        <p:nvSpPr>
          <p:cNvPr id="4" name="Date Placeholder 3"/>
          <p:cNvSpPr>
            <a:spLocks noGrp="1"/>
          </p:cNvSpPr>
          <p:nvPr>
            <p:ph type="dt" idx="10"/>
          </p:nvPr>
        </p:nvSpPr>
        <p:spPr/>
        <p:txBody>
          <a:bodyPr/>
          <a:lstStyle/>
          <a:p>
            <a:fld id="{31B11A13-80D8-4E31-B6F4-E9248A49A71F}" type="datetimeFigureOut">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Such as the heat no longer</a:t>
            </a:r>
            <a:r>
              <a:rPr lang="en-US" baseline="0" dirty="0" smtClean="0"/>
              <a:t> being evenly distributed across the penetrator because the heat flows from the tip of the flares</a:t>
            </a:r>
          </a:p>
          <a:p>
            <a:r>
              <a:rPr lang="en-US" baseline="0" dirty="0" smtClean="0"/>
              <a:t>And heats the penetrator differently depending on the distance from the flares and the amount of air and metal in between</a:t>
            </a:r>
          </a:p>
          <a:p>
            <a:r>
              <a:rPr lang="en-US" baseline="0" dirty="0" smtClean="0"/>
              <a:t>and instead assuming an average value</a:t>
            </a:r>
          </a:p>
          <a:p>
            <a:endParaRPr lang="en-US" baseline="0" dirty="0" smtClean="0"/>
          </a:p>
          <a:p>
            <a:r>
              <a:rPr lang="en-US" baseline="0" dirty="0" smtClean="0"/>
              <a:t>The heat requirements increase and 3 flares are now needed</a:t>
            </a:r>
          </a:p>
          <a:p>
            <a:r>
              <a:rPr lang="en-US" baseline="0" dirty="0" smtClean="0"/>
              <a:t>Looking at another heat loss…</a:t>
            </a:r>
            <a:endParaRPr lang="en-US" dirty="0"/>
          </a:p>
        </p:txBody>
      </p:sp>
      <p:sp>
        <p:nvSpPr>
          <p:cNvPr id="4" name="Date Placeholder 3"/>
          <p:cNvSpPr>
            <a:spLocks noGrp="1"/>
          </p:cNvSpPr>
          <p:nvPr>
            <p:ph type="dt" idx="10"/>
          </p:nvPr>
        </p:nvSpPr>
        <p:spPr/>
        <p:txBody>
          <a:bodyPr/>
          <a:lstStyle/>
          <a:p>
            <a:fld id="{31B11A13-80D8-4E31-B6F4-E9248A49A71F}" type="datetimeFigureOut">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34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F061F548-6C62-4D08-992E-F216064EDAF0}" type="datetime1">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7</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we make the modest assumption</a:t>
            </a:r>
            <a:r>
              <a:rPr lang="en-US" baseline="0" dirty="0" smtClean="0"/>
              <a:t> that only 50% of the remaining heat actually flows to the ice</a:t>
            </a:r>
          </a:p>
          <a:p>
            <a:r>
              <a:rPr lang="en-US" baseline="0" dirty="0" smtClean="0"/>
              <a:t>5 flares are required </a:t>
            </a:r>
          </a:p>
          <a:p>
            <a:r>
              <a:rPr lang="en-US" baseline="0" dirty="0" smtClean="0"/>
              <a:t>(top right corner) but because using flares for this purpose is a new technology and incorporating all the other assumptions made a large margin </a:t>
            </a:r>
          </a:p>
          <a:p>
            <a:r>
              <a:rPr lang="en-US" baseline="0" dirty="0" smtClean="0"/>
              <a:t>Is preferred</a:t>
            </a:r>
          </a:p>
          <a:p>
            <a:r>
              <a:rPr lang="en-US" baseline="0" dirty="0" smtClean="0"/>
              <a:t>Hence…</a:t>
            </a:r>
          </a:p>
        </p:txBody>
      </p:sp>
      <p:sp>
        <p:nvSpPr>
          <p:cNvPr id="4" name="Slide Number Placeholder 3"/>
          <p:cNvSpPr>
            <a:spLocks noGrp="1"/>
          </p:cNvSpPr>
          <p:nvPr>
            <p:ph type="sldNum" sz="quarter" idx="10"/>
          </p:nvPr>
        </p:nvSpPr>
        <p:spPr/>
        <p:txBody>
          <a:bodyPr/>
          <a:lstStyle/>
          <a:p>
            <a:fld id="{540B9E0E-A9D3-274A-B37F-6471A7E5DCD9}" type="slidenum">
              <a:rPr lang="en-US" smtClean="0"/>
              <a:pPr/>
              <a:t>35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choice to use</a:t>
            </a:r>
            <a:r>
              <a:rPr lang="en-US" baseline="0" dirty="0" smtClean="0"/>
              <a:t> the maximum 6 flares</a:t>
            </a:r>
          </a:p>
          <a:p>
            <a:r>
              <a:rPr lang="en-US" baseline="0" dirty="0" smtClean="0"/>
              <a:t>This gives us a 17% flare margin (a full extra flare)</a:t>
            </a:r>
          </a:p>
          <a:p>
            <a:r>
              <a:rPr lang="en-US" baseline="0" dirty="0" smtClean="0"/>
              <a:t>A 25% time margin (45% more time ~17min)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24% depth margin (</a:t>
            </a:r>
            <a:r>
              <a:rPr lang="en-US" dirty="0" smtClean="0"/>
              <a:t>Can penetrate up</a:t>
            </a:r>
            <a:r>
              <a:rPr lang="en-US" baseline="0" dirty="0" smtClean="0"/>
              <a:t> to 49cm)</a:t>
            </a:r>
          </a:p>
          <a:p>
            <a:r>
              <a:rPr lang="en-US" baseline="0" dirty="0" smtClean="0"/>
              <a:t>And a 11% hole diameter margin to prevent binding (Max estimated hole diameter is 8.6 cm)</a:t>
            </a:r>
            <a:endParaRPr lang="en-US" dirty="0" smtClean="0"/>
          </a:p>
          <a:p>
            <a:endParaRPr lang="en-US" dirty="0" smtClean="0"/>
          </a:p>
          <a:p>
            <a:r>
              <a:rPr lang="en-US" dirty="0" smtClean="0"/>
              <a:t>5</a:t>
            </a:r>
            <a:r>
              <a:rPr lang="en-US" baseline="0" dirty="0" smtClean="0"/>
              <a:t> flares also an option in 6 flares is too tight in the system</a:t>
            </a:r>
            <a:endParaRPr lang="en-US" dirty="0"/>
          </a:p>
        </p:txBody>
      </p:sp>
      <p:sp>
        <p:nvSpPr>
          <p:cNvPr id="4" name="Date Placeholder 3"/>
          <p:cNvSpPr>
            <a:spLocks noGrp="1"/>
          </p:cNvSpPr>
          <p:nvPr>
            <p:ph type="dt" idx="10"/>
          </p:nvPr>
        </p:nvSpPr>
        <p:spPr/>
        <p:txBody>
          <a:bodyPr/>
          <a:lstStyle/>
          <a:p>
            <a:fld id="{31B11A13-80D8-4E31-B6F4-E9248A49A71F}" type="datetimeFigureOut">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36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1C98E6-4C20-47E4-9CE2-B251E8032C9C}"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878094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 is a</a:t>
            </a:r>
            <a:r>
              <a:rPr lang="en-US" baseline="0" dirty="0" smtClean="0"/>
              <a:t> global variable. It increments every time we take science data</a:t>
            </a:r>
            <a:endParaRPr lang="en-US" dirty="0"/>
          </a:p>
        </p:txBody>
      </p:sp>
      <p:sp>
        <p:nvSpPr>
          <p:cNvPr id="4" name="Slide Number Placeholder 3"/>
          <p:cNvSpPr>
            <a:spLocks noGrp="1"/>
          </p:cNvSpPr>
          <p:nvPr>
            <p:ph type="sldNum" sz="quarter" idx="10"/>
          </p:nvPr>
        </p:nvSpPr>
        <p:spPr/>
        <p:txBody>
          <a:bodyPr/>
          <a:lstStyle/>
          <a:p>
            <a:fld id="{951C98E6-4C20-47E4-9CE2-B251E8032C9C}"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878094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1C98E6-4C20-47E4-9CE2-B251E8032C9C}"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878094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1C98E6-4C20-47E4-9CE2-B251E8032C9C}"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3878094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figure</a:t>
            </a:r>
            <a:r>
              <a:rPr lang="en-US" baseline="0" dirty="0" smtClean="0"/>
              <a:t> out the interference issues</a:t>
            </a:r>
          </a:p>
          <a:p>
            <a:endParaRPr lang="en-US" dirty="0" smtClean="0"/>
          </a:p>
          <a:p>
            <a:r>
              <a:rPr lang="en-US" dirty="0" smtClean="0"/>
              <a:t>http://</a:t>
            </a:r>
            <a:r>
              <a:rPr lang="en-US" dirty="0" err="1" smtClean="0"/>
              <a:t>www.dpcav.com</a:t>
            </a:r>
            <a:r>
              <a:rPr lang="en-US" dirty="0" smtClean="0"/>
              <a:t>/</a:t>
            </a:r>
            <a:r>
              <a:rPr lang="en-US" dirty="0" err="1" smtClean="0"/>
              <a:t>xcart</a:t>
            </a:r>
            <a:r>
              <a:rPr lang="en-US" dirty="0" smtClean="0"/>
              <a:t>/900MHz-Antenna-Compact-Dipole.html</a:t>
            </a:r>
          </a:p>
          <a:p>
            <a:endParaRPr lang="en-US" dirty="0" smtClean="0"/>
          </a:p>
          <a:p>
            <a:r>
              <a:rPr lang="en-US" dirty="0" smtClean="0"/>
              <a:t>http://</a:t>
            </a:r>
            <a:r>
              <a:rPr lang="en-US" dirty="0" err="1" smtClean="0"/>
              <a:t>www.mackaysatellite.com</a:t>
            </a:r>
            <a:r>
              <a:rPr lang="en-US" dirty="0" smtClean="0"/>
              <a:t>/beam-accessory-rst703-dual-mode-antenna-bulkhead-patch-prev-rst903.html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6CEABDD-1C9A-854E-AE45-79444E4ECA2B}" type="slidenum">
              <a:rPr lang="en-US" smtClean="0"/>
              <a:pPr/>
              <a:t>48</a:t>
            </a:fld>
            <a:endParaRPr lang="en-US"/>
          </a:p>
        </p:txBody>
      </p:sp>
    </p:spTree>
    <p:extLst>
      <p:ext uri="{BB962C8B-B14F-4D97-AF65-F5344CB8AC3E}">
        <p14:creationId xmlns:p14="http://schemas.microsoft.com/office/powerpoint/2010/main" val="2789633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EIRP</a:t>
            </a:r>
            <a:r>
              <a:rPr lang="en-US" baseline="0" dirty="0" smtClean="0"/>
              <a:t> = Equivalent </a:t>
            </a:r>
            <a:r>
              <a:rPr lang="en-US" baseline="0" dirty="0" err="1" smtClean="0"/>
              <a:t>Isotropically</a:t>
            </a:r>
            <a:r>
              <a:rPr lang="en-US" baseline="0" dirty="0" smtClean="0"/>
              <a:t> Radiated Power </a:t>
            </a:r>
          </a:p>
          <a:p>
            <a:r>
              <a:rPr lang="en-US" baseline="0" dirty="0" smtClean="0"/>
              <a:t>FSPL = Free Space Path Loss</a:t>
            </a:r>
          </a:p>
          <a:p>
            <a:endParaRPr lang="en-US" dirty="0"/>
          </a:p>
        </p:txBody>
      </p:sp>
      <p:sp>
        <p:nvSpPr>
          <p:cNvPr id="4" name="Slide Number Placeholder 3"/>
          <p:cNvSpPr>
            <a:spLocks noGrp="1"/>
          </p:cNvSpPr>
          <p:nvPr>
            <p:ph type="sldNum" sz="quarter" idx="10"/>
          </p:nvPr>
        </p:nvSpPr>
        <p:spPr/>
        <p:txBody>
          <a:bodyPr/>
          <a:lstStyle/>
          <a:p>
            <a:fld id="{ED63DCBC-D258-40CB-A6E7-4503D25D1831}" type="slidenum">
              <a:rPr lang="en-US" smtClean="0"/>
              <a:pPr/>
              <a:t>49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be posted: </a:t>
            </a:r>
            <a:r>
              <a:rPr lang="en-US" baseline="0" smtClean="0"/>
              <a:t>Thermal connector</a:t>
            </a:r>
            <a:endParaRPr lang="en-US" smtClean="0"/>
          </a:p>
          <a:p>
            <a:endParaRPr lang="en-US" dirty="0" smtClean="0"/>
          </a:p>
          <a:p>
            <a:r>
              <a:rPr lang="en-US" dirty="0" smtClean="0"/>
              <a:t>http://</a:t>
            </a:r>
            <a:r>
              <a:rPr lang="en-US" dirty="0" err="1" smtClean="0"/>
              <a:t>www.google.com</a:t>
            </a:r>
            <a:r>
              <a:rPr lang="en-US" dirty="0" smtClean="0"/>
              <a:t>/</a:t>
            </a:r>
            <a:r>
              <a:rPr lang="en-US" dirty="0" err="1" smtClean="0"/>
              <a:t>imgres?um</a:t>
            </a:r>
            <a:r>
              <a:rPr lang="en-US" dirty="0" smtClean="0"/>
              <a:t>=1&amp;hl=</a:t>
            </a:r>
            <a:r>
              <a:rPr lang="en-US" dirty="0" err="1" smtClean="0"/>
              <a:t>en&amp;sa</a:t>
            </a:r>
            <a:r>
              <a:rPr lang="en-US" dirty="0" smtClean="0"/>
              <a:t>=</a:t>
            </a:r>
            <a:r>
              <a:rPr lang="en-US" dirty="0" err="1" smtClean="0"/>
              <a:t>N&amp;tbo</a:t>
            </a:r>
            <a:r>
              <a:rPr lang="en-US" dirty="0" smtClean="0"/>
              <a:t>=</a:t>
            </a:r>
            <a:r>
              <a:rPr lang="en-US" dirty="0" err="1" smtClean="0"/>
              <a:t>d&amp;biw</a:t>
            </a:r>
            <a:r>
              <a:rPr lang="en-US" dirty="0" smtClean="0"/>
              <a:t>=1243&amp;bih=706&amp;tbm=</a:t>
            </a:r>
            <a:r>
              <a:rPr lang="en-US" dirty="0" err="1" smtClean="0"/>
              <a:t>isch&amp;tbnid</a:t>
            </a:r>
            <a:r>
              <a:rPr lang="en-US" dirty="0" smtClean="0"/>
              <a:t>=Abj1ESOOPm3oSM:&amp;</a:t>
            </a:r>
            <a:r>
              <a:rPr lang="en-US" dirty="0" err="1" smtClean="0"/>
              <a:t>imgrefurl</a:t>
            </a:r>
            <a:r>
              <a:rPr lang="en-US" dirty="0" smtClean="0"/>
              <a:t>=http://</a:t>
            </a:r>
            <a:r>
              <a:rPr lang="en-US" dirty="0" err="1" smtClean="0"/>
              <a:t>www.simplesolutions-uk.com</a:t>
            </a:r>
            <a:r>
              <a:rPr lang="en-US" dirty="0" smtClean="0"/>
              <a:t>/products/</a:t>
            </a:r>
            <a:r>
              <a:rPr lang="en-US" dirty="0" err="1" smtClean="0"/>
              <a:t>rf</a:t>
            </a:r>
            <a:r>
              <a:rPr lang="en-US" dirty="0" smtClean="0"/>
              <a:t>/</a:t>
            </a:r>
            <a:r>
              <a:rPr lang="en-US" dirty="0" err="1" smtClean="0"/>
              <a:t>rf</a:t>
            </a:r>
            <a:r>
              <a:rPr lang="en-US" dirty="0" smtClean="0"/>
              <a:t>-antenna/868mhz-compact-antenna-sma-connector&amp;docid=ES1bnnhRkkihqM&amp;imgurl=http://</a:t>
            </a:r>
            <a:r>
              <a:rPr lang="en-US" dirty="0" err="1" smtClean="0"/>
              <a:t>www.simplesolutions-uk.com</a:t>
            </a:r>
            <a:r>
              <a:rPr lang="en-US" dirty="0" smtClean="0"/>
              <a:t>/files/product-images/sma-male_14.jpg&amp;w=500&amp;h=500&amp;ei=IQa3UN6DMsXL2QWY7YDwCg&amp;zoom=1&amp;iact=</a:t>
            </a:r>
            <a:r>
              <a:rPr lang="en-US" dirty="0" err="1" smtClean="0"/>
              <a:t>hc&amp;vpx</a:t>
            </a:r>
            <a:r>
              <a:rPr lang="en-US" dirty="0" smtClean="0"/>
              <a:t>=386&amp;vpy=295&amp;dur=2783&amp;hovh=225&amp;hovw=225&amp;tx=155&amp;ty=118&amp;sig=115656840638623293590&amp;page=2&amp;tbnh=148&amp;tbnw=144&amp;start=19&amp;ndsp=33&amp;ved=1t:429,r:27,s:0,i:241</a:t>
            </a:r>
          </a:p>
          <a:p>
            <a:endParaRPr lang="en-US" dirty="0" smtClean="0"/>
          </a:p>
          <a:p>
            <a:r>
              <a:rPr lang="en-US" dirty="0" smtClean="0"/>
              <a:t>http://</a:t>
            </a:r>
            <a:r>
              <a:rPr lang="en-US" dirty="0" err="1" smtClean="0"/>
              <a:t>www.sears.com</a:t>
            </a:r>
            <a:r>
              <a:rPr lang="en-US" dirty="0" smtClean="0"/>
              <a:t>/</a:t>
            </a:r>
            <a:r>
              <a:rPr lang="en-US" dirty="0" err="1" smtClean="0"/>
              <a:t>shc</a:t>
            </a:r>
            <a:r>
              <a:rPr lang="en-US" dirty="0" smtClean="0"/>
              <a:t>/s/p_10153_12605_SPM6900448313P?sid=IDx20110310x00001i&amp;srccode=cii_184425893&amp;cpncode=31-55647029-2</a:t>
            </a:r>
          </a:p>
          <a:p>
            <a:endParaRPr lang="en-US" dirty="0" smtClean="0"/>
          </a:p>
          <a:p>
            <a:r>
              <a:rPr lang="en-US" dirty="0" smtClean="0"/>
              <a:t>http://</a:t>
            </a:r>
            <a:r>
              <a:rPr lang="en-US" dirty="0" err="1" smtClean="0"/>
              <a:t>www.google.com</a:t>
            </a:r>
            <a:r>
              <a:rPr lang="en-US" dirty="0" smtClean="0"/>
              <a:t>/</a:t>
            </a:r>
            <a:r>
              <a:rPr lang="en-US" dirty="0" err="1" smtClean="0"/>
              <a:t>imgres?imgurl</a:t>
            </a:r>
            <a:r>
              <a:rPr lang="en-US" dirty="0" smtClean="0"/>
              <a:t>=http://</a:t>
            </a:r>
            <a:r>
              <a:rPr lang="en-US" dirty="0" err="1" smtClean="0"/>
              <a:t>www.rfcoaxcable.com</a:t>
            </a:r>
            <a:r>
              <a:rPr lang="en-US" dirty="0" smtClean="0"/>
              <a:t>/</a:t>
            </a:r>
            <a:r>
              <a:rPr lang="en-US" dirty="0" err="1" smtClean="0"/>
              <a:t>mini_coaxial_cables</a:t>
            </a:r>
            <a:r>
              <a:rPr lang="en-US" dirty="0" smtClean="0"/>
              <a:t>/</a:t>
            </a:r>
            <a:r>
              <a:rPr lang="en-US" dirty="0" err="1" smtClean="0"/>
              <a:t>hirose_coax_cables</a:t>
            </a:r>
            <a:r>
              <a:rPr lang="en-US" dirty="0" smtClean="0"/>
              <a:t>/</a:t>
            </a:r>
            <a:r>
              <a:rPr lang="en-US" dirty="0" err="1" smtClean="0"/>
              <a:t>hirosehfl.jpg&amp;imgrefurl</a:t>
            </a:r>
            <a:r>
              <a:rPr lang="en-US" dirty="0" smtClean="0"/>
              <a:t>=http://</a:t>
            </a:r>
            <a:r>
              <a:rPr lang="en-US" dirty="0" err="1" smtClean="0"/>
              <a:t>www.rfcoaxcable.com</a:t>
            </a:r>
            <a:r>
              <a:rPr lang="en-US" dirty="0" smtClean="0"/>
              <a:t>/</a:t>
            </a:r>
            <a:r>
              <a:rPr lang="en-US" dirty="0" err="1" smtClean="0"/>
              <a:t>mini_coaxial_cables</a:t>
            </a:r>
            <a:r>
              <a:rPr lang="en-US" dirty="0" smtClean="0"/>
              <a:t>/</a:t>
            </a:r>
            <a:r>
              <a:rPr lang="en-US" dirty="0" err="1" smtClean="0"/>
              <a:t>hirose_coax_cables</a:t>
            </a:r>
            <a:r>
              <a:rPr lang="en-US" dirty="0" smtClean="0"/>
              <a:t>/</a:t>
            </a:r>
            <a:r>
              <a:rPr lang="en-US" dirty="0" err="1" smtClean="0"/>
              <a:t>hrsh.fl_rf_coax_cable</a:t>
            </a:r>
            <a:r>
              <a:rPr lang="en-US" dirty="0" smtClean="0"/>
              <a:t>/</a:t>
            </a:r>
            <a:r>
              <a:rPr lang="en-US" dirty="0" err="1" smtClean="0"/>
              <a:t>hirose_h.fl_cable.html&amp;h</a:t>
            </a:r>
            <a:r>
              <a:rPr lang="en-US" dirty="0" smtClean="0"/>
              <a:t>=300&amp;w=300&amp;sz=21&amp;tbnid=0EQxsrgyYmk6rM:&amp;</a:t>
            </a:r>
            <a:r>
              <a:rPr lang="en-US" dirty="0" err="1" smtClean="0"/>
              <a:t>tbnh</a:t>
            </a:r>
            <a:r>
              <a:rPr lang="en-US" dirty="0" smtClean="0"/>
              <a:t>=90&amp;tbnw=90&amp;zoom=1&amp;usg=__YgUCluRJmhqZyH_QAC51Y1NBQSs=&amp;</a:t>
            </a:r>
            <a:r>
              <a:rPr lang="en-US" dirty="0" err="1" smtClean="0"/>
              <a:t>docid</a:t>
            </a:r>
            <a:r>
              <a:rPr lang="en-US" dirty="0" smtClean="0"/>
              <a:t>=IW9WxcjuZHTaMM&amp;sa=</a:t>
            </a:r>
            <a:r>
              <a:rPr lang="en-US" dirty="0" err="1" smtClean="0"/>
              <a:t>X&amp;ei</a:t>
            </a:r>
            <a:r>
              <a:rPr lang="en-US" dirty="0" smtClean="0"/>
              <a:t>=Owe3UOf_OomrqAHisIHoBQ&amp;ved=0CE4Q9QEwAw&amp;dur=406</a:t>
            </a:r>
          </a:p>
          <a:p>
            <a:endParaRPr lang="en-US" dirty="0"/>
          </a:p>
        </p:txBody>
      </p:sp>
      <p:sp>
        <p:nvSpPr>
          <p:cNvPr id="4" name="Slide Number Placeholder 3"/>
          <p:cNvSpPr>
            <a:spLocks noGrp="1"/>
          </p:cNvSpPr>
          <p:nvPr>
            <p:ph type="sldNum" sz="quarter" idx="10"/>
          </p:nvPr>
        </p:nvSpPr>
        <p:spPr/>
        <p:txBody>
          <a:bodyPr/>
          <a:lstStyle/>
          <a:p>
            <a:fld id="{16CEABDD-1C9A-854E-AE45-79444E4ECA2B}" type="slidenum">
              <a:rPr lang="en-US" smtClean="0"/>
              <a:pPr/>
              <a:t>50</a:t>
            </a:fld>
            <a:endParaRPr lang="en-US"/>
          </a:p>
        </p:txBody>
      </p:sp>
    </p:spTree>
    <p:extLst>
      <p:ext uri="{BB962C8B-B14F-4D97-AF65-F5344CB8AC3E}">
        <p14:creationId xmlns:p14="http://schemas.microsoft.com/office/powerpoint/2010/main" val="1470395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63F99873-FD52-45BB-A972-AA783CCA04F3}" type="datetime1">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59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F061F548-6C62-4D08-992E-F216064EDAF0}" type="datetime1">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8</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Ice Block: 101.6 cm x 50.8 cm x 24.5 cm</a:t>
            </a:r>
          </a:p>
          <a:p>
            <a:pPr marL="0" indent="0">
              <a:buFont typeface="Arial" pitchFamily="34" charset="0"/>
              <a:buNone/>
            </a:pPr>
            <a:r>
              <a:rPr lang="en-US" sz="2000" dirty="0" smtClean="0"/>
              <a:t>Clear ice, more dense than normal</a:t>
            </a:r>
          </a:p>
          <a:p>
            <a:pPr marL="285750" lvl="0" indent="-285750">
              <a:buFont typeface="Arial" pitchFamily="34" charset="0"/>
              <a:buChar char="•"/>
            </a:pPr>
            <a:r>
              <a:rPr lang="en-US" sz="2000" dirty="0" smtClean="0"/>
              <a:t>Worst-case scenario</a:t>
            </a:r>
          </a:p>
        </p:txBody>
      </p:sp>
      <p:sp>
        <p:nvSpPr>
          <p:cNvPr id="4" name="Slide Number Placeholder 3"/>
          <p:cNvSpPr>
            <a:spLocks noGrp="1"/>
          </p:cNvSpPr>
          <p:nvPr>
            <p:ph type="sldNum" sz="quarter" idx="10"/>
          </p:nvPr>
        </p:nvSpPr>
        <p:spPr/>
        <p:txBody>
          <a:bodyPr/>
          <a:lstStyle/>
          <a:p>
            <a:fld id="{1A1597F1-06C7-4AE7-9544-D840A6B48E48}" type="slidenum">
              <a:rPr lang="en-US" smtClean="0"/>
              <a:pPr/>
              <a:t>72</a:t>
            </a:fld>
            <a:endParaRPr lang="en-US"/>
          </a:p>
        </p:txBody>
      </p:sp>
    </p:spTree>
    <p:extLst>
      <p:ext uri="{BB962C8B-B14F-4D97-AF65-F5344CB8AC3E}">
        <p14:creationId xmlns:p14="http://schemas.microsoft.com/office/powerpoint/2010/main" val="298489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Housekeeping Sensors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Initiation Sequence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Main Run-Time Loop</a:t>
            </a:r>
          </a:p>
          <a:p>
            <a:endParaRPr lang="en-US" dirty="0"/>
          </a:p>
        </p:txBody>
      </p:sp>
      <p:sp>
        <p:nvSpPr>
          <p:cNvPr id="4" name="Slide Number Placeholder 3"/>
          <p:cNvSpPr>
            <a:spLocks noGrp="1"/>
          </p:cNvSpPr>
          <p:nvPr>
            <p:ph type="sldNum" sz="quarter" idx="10"/>
          </p:nvPr>
        </p:nvSpPr>
        <p:spPr/>
        <p:txBody>
          <a:bodyPr/>
          <a:lstStyle/>
          <a:p>
            <a:fld id="{22B72430-A65B-6F49-A086-9EA1E7E8213F}" type="slidenum">
              <a:rPr lang="en-US" smtClean="0"/>
              <a:pPr/>
              <a:t>83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Housekeeping Sensors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Initiation Sequence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Main Run-Time Loop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51C98E6-4C20-47E4-9CE2-B251E8032C9C}" type="slidenum">
              <a:rPr lang="en-US" smtClean="0">
                <a:solidFill>
                  <a:prstClr val="black"/>
                </a:solidFill>
              </a:rPr>
              <a:pPr/>
              <a:t>122</a:t>
            </a:fld>
            <a:endParaRPr lang="en-US">
              <a:solidFill>
                <a:prstClr val="black"/>
              </a:solidFill>
            </a:endParaRPr>
          </a:p>
        </p:txBody>
      </p:sp>
    </p:spTree>
    <p:extLst>
      <p:ext uri="{BB962C8B-B14F-4D97-AF65-F5344CB8AC3E}">
        <p14:creationId xmlns:p14="http://schemas.microsoft.com/office/powerpoint/2010/main" val="3878094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Science_cont</a:t>
            </a:r>
            <a:r>
              <a:rPr lang="en-US" dirty="0" smtClean="0"/>
              <a:t>,</a:t>
            </a:r>
            <a:r>
              <a:rPr lang="en-US" baseline="0" dirty="0" smtClean="0"/>
              <a:t> </a:t>
            </a:r>
            <a:r>
              <a:rPr lang="en-US" baseline="0" dirty="0" err="1" smtClean="0"/>
              <a:t>gps_count</a:t>
            </a:r>
            <a:r>
              <a:rPr lang="en-US" baseline="0" dirty="0" smtClean="0"/>
              <a:t>, and </a:t>
            </a:r>
            <a:r>
              <a:rPr lang="en-US" baseline="0" dirty="0" err="1" smtClean="0"/>
              <a:t>hk_count</a:t>
            </a:r>
            <a:r>
              <a:rPr lang="en-US" baseline="0" dirty="0" smtClean="0"/>
              <a:t> are global variables</a:t>
            </a:r>
          </a:p>
          <a:p>
            <a:r>
              <a:rPr lang="en-US" baseline="0" dirty="0" smtClean="0"/>
              <a:t>Pic from http://pixabay.com/en/stop-shading-cartoon-time-watch-34108/</a:t>
            </a:r>
            <a:endParaRPr lang="en-US" dirty="0"/>
          </a:p>
        </p:txBody>
      </p:sp>
      <p:sp>
        <p:nvSpPr>
          <p:cNvPr id="4" name="Slide Number Placeholder 3"/>
          <p:cNvSpPr>
            <a:spLocks noGrp="1"/>
          </p:cNvSpPr>
          <p:nvPr>
            <p:ph type="sldNum" sz="quarter" idx="10"/>
          </p:nvPr>
        </p:nvSpPr>
        <p:spPr/>
        <p:txBody>
          <a:bodyPr/>
          <a:lstStyle/>
          <a:p>
            <a:fld id="{951C98E6-4C20-47E4-9CE2-B251E8032C9C}" type="slidenum">
              <a:rPr lang="en-US" smtClean="0">
                <a:solidFill>
                  <a:prstClr val="black"/>
                </a:solidFill>
              </a:rPr>
              <a:pPr/>
              <a:t>124</a:t>
            </a:fld>
            <a:endParaRPr lang="en-US">
              <a:solidFill>
                <a:prstClr val="black"/>
              </a:solidFill>
            </a:endParaRPr>
          </a:p>
        </p:txBody>
      </p:sp>
    </p:spTree>
    <p:extLst>
      <p:ext uri="{BB962C8B-B14F-4D97-AF65-F5344CB8AC3E}">
        <p14:creationId xmlns:p14="http://schemas.microsoft.com/office/powerpoint/2010/main" val="2540727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F061F548-6C62-4D08-992E-F216064EDAF0}" type="datetime1">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F061F548-6C62-4D08-992E-F216064EDAF0}" type="datetime1">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trigger switch</a:t>
            </a:r>
            <a:r>
              <a:rPr lang="en-US" baseline="0" dirty="0" smtClean="0"/>
              <a:t> closes on impact. This sends a pulse to the microcontroller, turning it on. The microcontroller then starts the software. </a:t>
            </a:r>
            <a:endParaRPr lang="en-US" dirty="0" smtClean="0"/>
          </a:p>
          <a:p>
            <a:r>
              <a:rPr lang="en-US" dirty="0" smtClean="0"/>
              <a:t>Note: The “Start Ice Penetration</a:t>
            </a:r>
            <a:r>
              <a:rPr lang="en-US" baseline="0" dirty="0" smtClean="0"/>
              <a:t> sequence” box has a different shape than the other rectangular boxes. That is because it is another function—a deeper-level function. This type of box will be seen in more flow-charts later in this presentation and it will always mean the same thing: an additional function.</a:t>
            </a:r>
          </a:p>
          <a:p>
            <a:r>
              <a:rPr lang="en-US" dirty="0" smtClean="0"/>
              <a:t>http://www.inertiaswitch.com/Unidirectionial-Latching-Normally-Open--17/</a:t>
            </a:r>
            <a:endParaRPr lang="en-US" dirty="0"/>
          </a:p>
        </p:txBody>
      </p:sp>
      <p:sp>
        <p:nvSpPr>
          <p:cNvPr id="4" name="Slide Number Placeholder 3"/>
          <p:cNvSpPr>
            <a:spLocks noGrp="1"/>
          </p:cNvSpPr>
          <p:nvPr>
            <p:ph type="sldNum" sz="quarter" idx="10"/>
          </p:nvPr>
        </p:nvSpPr>
        <p:spPr/>
        <p:txBody>
          <a:bodyPr/>
          <a:lstStyle/>
          <a:p>
            <a:fld id="{951C98E6-4C20-47E4-9CE2-B251E8032C9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87809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Introduce</a:t>
            </a:r>
            <a:r>
              <a:rPr lang="en-US" baseline="0" dirty="0" smtClean="0"/>
              <a:t> slide as the final penetrator design. </a:t>
            </a:r>
          </a:p>
          <a:p>
            <a:endParaRPr lang="en-US" baseline="0" dirty="0" smtClean="0"/>
          </a:p>
          <a:p>
            <a:r>
              <a:rPr lang="en-US" baseline="0" dirty="0" smtClean="0"/>
              <a:t>Go through the design of the penetrator, always refer back towards the pictures </a:t>
            </a:r>
          </a:p>
          <a:p>
            <a:r>
              <a:rPr lang="en-US" baseline="0" dirty="0" smtClean="0"/>
              <a:t>Note where it is in the system and how it deploys </a:t>
            </a:r>
          </a:p>
          <a:p>
            <a:r>
              <a:rPr lang="en-US" baseline="0" dirty="0" smtClean="0"/>
              <a:t>Everything made of brass</a:t>
            </a:r>
          </a:p>
          <a:p>
            <a:r>
              <a:rPr lang="en-US" baseline="0" dirty="0" smtClean="0"/>
              <a:t>Bass was chosen because it has a high melting point above the temp of flare, its strong enough that thin walled cylinders were available for the metal,</a:t>
            </a:r>
          </a:p>
          <a:p>
            <a:r>
              <a:rPr lang="en-US" baseline="0" dirty="0" smtClean="0"/>
              <a:t>   and a good thermal conductivity </a:t>
            </a:r>
          </a:p>
          <a:p>
            <a:r>
              <a:rPr lang="en-US" dirty="0" smtClean="0"/>
              <a:t>Before mentioning internal hexagon-folded</a:t>
            </a:r>
            <a:r>
              <a:rPr lang="en-US" baseline="0" dirty="0" smtClean="0"/>
              <a:t> sheet next slide… ( to inside view)</a:t>
            </a:r>
            <a:endParaRPr lang="en-US" dirty="0"/>
          </a:p>
        </p:txBody>
      </p:sp>
      <p:sp>
        <p:nvSpPr>
          <p:cNvPr id="4" name="Date Placeholder 3"/>
          <p:cNvSpPr>
            <a:spLocks noGrp="1"/>
          </p:cNvSpPr>
          <p:nvPr>
            <p:ph type="dt" idx="10"/>
          </p:nvPr>
        </p:nvSpPr>
        <p:spPr/>
        <p:txBody>
          <a:bodyPr/>
          <a:lstStyle/>
          <a:p>
            <a:fld id="{31B11A13-80D8-4E31-B6F4-E9248A49A71F}" type="datetimeFigureOut">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22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Mention</a:t>
            </a:r>
            <a:r>
              <a:rPr lang="en-US" baseline="0" dirty="0" smtClean="0"/>
              <a:t> that this is the inside view</a:t>
            </a:r>
          </a:p>
          <a:p>
            <a:r>
              <a:rPr lang="en-US" baseline="0" dirty="0" smtClean="0"/>
              <a:t>Describe the hex sheet and what it does</a:t>
            </a:r>
          </a:p>
          <a:p>
            <a:r>
              <a:rPr lang="en-US" baseline="0" dirty="0" smtClean="0"/>
              <a:t>   - holds flares</a:t>
            </a:r>
          </a:p>
          <a:p>
            <a:r>
              <a:rPr lang="en-US" baseline="0" dirty="0" smtClean="0"/>
              <a:t>Explain gas coming from flare filling up cavities in penetrator – especially vents between the hex-folded-sheet and the cylinder </a:t>
            </a:r>
          </a:p>
          <a:p>
            <a:r>
              <a:rPr lang="en-US" baseline="0" dirty="0" smtClean="0"/>
              <a:t>  to allow for best heat transfer to metal cylinder</a:t>
            </a:r>
          </a:p>
        </p:txBody>
      </p:sp>
      <p:sp>
        <p:nvSpPr>
          <p:cNvPr id="4" name="Date Placeholder 3"/>
          <p:cNvSpPr>
            <a:spLocks noGrp="1"/>
          </p:cNvSpPr>
          <p:nvPr>
            <p:ph type="dt" idx="10"/>
          </p:nvPr>
        </p:nvSpPr>
        <p:spPr/>
        <p:txBody>
          <a:bodyPr/>
          <a:lstStyle/>
          <a:p>
            <a:fld id="{31B11A13-80D8-4E31-B6F4-E9248A49A71F}" type="datetimeFigureOut">
              <a:rPr lang="en-US" smtClean="0"/>
              <a:pPr/>
              <a:t>12/7/12</a:t>
            </a:fld>
            <a:endParaRPr lang="en-US"/>
          </a:p>
        </p:txBody>
      </p:sp>
      <p:sp>
        <p:nvSpPr>
          <p:cNvPr id="5" name="Slide Number Placeholder 4"/>
          <p:cNvSpPr>
            <a:spLocks noGrp="1"/>
          </p:cNvSpPr>
          <p:nvPr>
            <p:ph type="sldNum" sz="quarter" idx="11"/>
          </p:nvPr>
        </p:nvSpPr>
        <p:spPr/>
        <p:txBody>
          <a:bodyPr/>
          <a:lstStyle/>
          <a:p>
            <a:fld id="{1CF05479-6E82-4375-91D2-6E79E892ABDE}" type="slidenum">
              <a:rPr lang="en-US" smtClean="0"/>
              <a:pPr/>
              <a:t>23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Continue</a:t>
            </a:r>
            <a:r>
              <a:rPr lang="en-US" baseline="0" dirty="0" smtClean="0"/>
              <a:t> of penetrator design</a:t>
            </a:r>
          </a:p>
          <a:p>
            <a:r>
              <a:rPr lang="en-US" baseline="0" dirty="0" smtClean="0"/>
              <a:t>Mention that this slide has more dimensions and a pulled apart view to better see the construction of it</a:t>
            </a:r>
          </a:p>
          <a:p>
            <a:r>
              <a:rPr lang="en-US" baseline="0" dirty="0" smtClean="0"/>
              <a:t>Must mention the center rod and how it connects everything </a:t>
            </a:r>
          </a:p>
          <a:p>
            <a:r>
              <a:rPr lang="en-US" baseline="0" dirty="0" smtClean="0"/>
              <a:t>    and the mesh in between the cylinder and tip to mitigate the flare ashes and snuffing</a:t>
            </a:r>
          </a:p>
        </p:txBody>
      </p:sp>
      <p:sp>
        <p:nvSpPr>
          <p:cNvPr id="4" name="Slide Number Placeholder 3"/>
          <p:cNvSpPr>
            <a:spLocks noGrp="1"/>
          </p:cNvSpPr>
          <p:nvPr>
            <p:ph type="sldNum" sz="quarter" idx="10"/>
          </p:nvPr>
        </p:nvSpPr>
        <p:spPr/>
        <p:txBody>
          <a:bodyPr/>
          <a:lstStyle/>
          <a:p>
            <a:fld id="{540B9E0E-A9D3-274A-B37F-6471A7E5DCD9}"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a:lvl1pPr>
          </a:lstStyle>
          <a:p>
            <a:r>
              <a:rPr lang="en-US" dirty="0" smtClean="0"/>
              <a:t>Briefing Overview and Content</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Slide Number Placeholder 5"/>
          <p:cNvSpPr>
            <a:spLocks noGrp="1"/>
          </p:cNvSpPr>
          <p:nvPr>
            <p:ph type="sldNum" sz="quarter" idx="12"/>
          </p:nvPr>
        </p:nvSpPr>
        <p:spPr>
          <a:xfrm>
            <a:off x="8305800" y="6356350"/>
            <a:ext cx="381000" cy="349250"/>
          </a:xfrm>
        </p:spPr>
        <p:txBody>
          <a:bodyPr/>
          <a:lstStyle/>
          <a:p>
            <a:fld id="{7BC1F5ED-BD72-4CAB-B526-43E94774B14F}" type="slidenum">
              <a:rPr lang="en-US" smtClean="0"/>
              <a:pPr/>
              <a:t>‹#›</a:t>
            </a:fld>
            <a:endParaRPr lang="en-US" dirty="0"/>
          </a:p>
        </p:txBody>
      </p:sp>
      <p:sp>
        <p:nvSpPr>
          <p:cNvPr id="7" name="Date Placeholder 3"/>
          <p:cNvSpPr>
            <a:spLocks noGrp="1"/>
          </p:cNvSpPr>
          <p:nvPr>
            <p:ph type="dt" sz="half" idx="2"/>
          </p:nvPr>
        </p:nvSpPr>
        <p:spPr>
          <a:xfrm>
            <a:off x="152400" y="6356350"/>
            <a:ext cx="2133600" cy="365125"/>
          </a:xfrm>
          <a:prstGeom prst="rect">
            <a:avLst/>
          </a:prstGeom>
        </p:spPr>
        <p:txBody>
          <a:bodyPr/>
          <a:lstStyle/>
          <a:p>
            <a:fld id="{54F93B22-E8FE-2348-B182-E6E15F2D33B0}" type="datetime1">
              <a:rPr lang="en-US" smtClean="0"/>
              <a:pPr/>
              <a:t>12/7/12</a:t>
            </a:fld>
            <a:endParaRPr lang="en-US"/>
          </a:p>
        </p:txBody>
      </p:sp>
    </p:spTree>
    <p:extLst>
      <p:ext uri="{BB962C8B-B14F-4D97-AF65-F5344CB8AC3E}">
        <p14:creationId xmlns:p14="http://schemas.microsoft.com/office/powerpoint/2010/main" val="99541433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Data Stor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76400"/>
            <a:ext cx="8229600" cy="42672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667000" y="152400"/>
            <a:ext cx="3810000"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5/8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Data Transmission </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B0760A77-E895-FF4D-BBC5-0521FF473CC1}" type="datetime1">
              <a:rPr lang="en-US" smtClean="0"/>
              <a:pPr/>
              <a:t>12/7/12</a:t>
            </a:fld>
            <a:endParaRPr lang="en-US"/>
          </a:p>
        </p:txBody>
      </p:sp>
    </p:spTree>
    <p:extLst>
      <p:ext uri="{BB962C8B-B14F-4D97-AF65-F5344CB8AC3E}">
        <p14:creationId xmlns:p14="http://schemas.microsoft.com/office/powerpoint/2010/main" val="818995226"/>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ata Storag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667000" y="152400"/>
            <a:ext cx="3810000"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5/8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Data Transmission </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A794FB07-C5D9-8F49-BD4A-3BB0D2D21126}" type="datetime1">
              <a:rPr lang="en-US" smtClean="0"/>
              <a:pPr/>
              <a:t>12/7/12</a:t>
            </a:fld>
            <a:endParaRPr lang="en-US"/>
          </a:p>
        </p:txBody>
      </p:sp>
      <p:sp>
        <p:nvSpPr>
          <p:cNvPr id="11" name="Title 1"/>
          <p:cNvSpPr>
            <a:spLocks noGrp="1"/>
          </p:cNvSpPr>
          <p:nvPr>
            <p:ph type="title"/>
          </p:nvPr>
        </p:nvSpPr>
        <p:spPr>
          <a:xfrm>
            <a:off x="800100" y="503133"/>
            <a:ext cx="7543800" cy="80803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4783256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Manufacturing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76400"/>
            <a:ext cx="8229600" cy="42672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209800" y="118646"/>
            <a:ext cx="4648200"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6/8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Manufacturing Plan</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29E3B363-BDFF-2C47-BC15-2AA266944272}" type="datetime1">
              <a:rPr lang="en-US" smtClean="0"/>
              <a:pPr/>
              <a:t>12/7/12</a:t>
            </a:fld>
            <a:endParaRPr lang="en-US"/>
          </a:p>
        </p:txBody>
      </p:sp>
    </p:spTree>
    <p:extLst>
      <p:ext uri="{BB962C8B-B14F-4D97-AF65-F5344CB8AC3E}">
        <p14:creationId xmlns:p14="http://schemas.microsoft.com/office/powerpoint/2010/main" val="1838688378"/>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Manufacturing Pla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209800" y="118646"/>
            <a:ext cx="4648200"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6/8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Manufacturing Plan</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F84AF104-7482-1C4D-96DA-FCFF7E3AB084}" type="datetime1">
              <a:rPr lang="en-US" smtClean="0"/>
              <a:pPr/>
              <a:t>12/7/12</a:t>
            </a:fld>
            <a:endParaRPr lang="en-US"/>
          </a:p>
        </p:txBody>
      </p:sp>
      <p:sp>
        <p:nvSpPr>
          <p:cNvPr id="11" name="Title 1"/>
          <p:cNvSpPr>
            <a:spLocks noGrp="1"/>
          </p:cNvSpPr>
          <p:nvPr>
            <p:ph type="title"/>
          </p:nvPr>
        </p:nvSpPr>
        <p:spPr>
          <a:xfrm>
            <a:off x="800100" y="503133"/>
            <a:ext cx="7543800" cy="80803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9076894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esting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76400"/>
            <a:ext cx="8229600" cy="42672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209800" y="118646"/>
            <a:ext cx="4648200"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7/8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Testing Plan</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95F40948-F53B-134C-A48F-BDA9D5851638}" type="datetime1">
              <a:rPr lang="en-US" smtClean="0"/>
              <a:pPr/>
              <a:t>12/7/12</a:t>
            </a:fld>
            <a:endParaRPr lang="en-US"/>
          </a:p>
        </p:txBody>
      </p:sp>
    </p:spTree>
    <p:extLst>
      <p:ext uri="{BB962C8B-B14F-4D97-AF65-F5344CB8AC3E}">
        <p14:creationId xmlns:p14="http://schemas.microsoft.com/office/powerpoint/2010/main" val="3277736445"/>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sting Pla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209800" y="118646"/>
            <a:ext cx="4648200"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7/8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Testing Plan</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7FE92B93-8E42-5349-B90C-98C7AB43AFFC}" type="datetime1">
              <a:rPr lang="en-US" smtClean="0"/>
              <a:pPr/>
              <a:t>12/7/12</a:t>
            </a:fld>
            <a:endParaRPr lang="en-US"/>
          </a:p>
        </p:txBody>
      </p:sp>
      <p:sp>
        <p:nvSpPr>
          <p:cNvPr id="11" name="Title 1"/>
          <p:cNvSpPr>
            <a:spLocks noGrp="1"/>
          </p:cNvSpPr>
          <p:nvPr>
            <p:ph type="title"/>
          </p:nvPr>
        </p:nvSpPr>
        <p:spPr>
          <a:xfrm>
            <a:off x="800100" y="503133"/>
            <a:ext cx="7543800" cy="80803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500095507"/>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Project Managment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76400"/>
            <a:ext cx="8229600" cy="4267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895600" y="76200"/>
            <a:ext cx="3277052"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8/8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Project Management Plan</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613E8004-6C6F-9049-BD1F-41DFCB7640C3}" type="datetime1">
              <a:rPr lang="en-US" smtClean="0"/>
              <a:pPr/>
              <a:t>12/7/12</a:t>
            </a:fld>
            <a:endParaRPr lang="en-US"/>
          </a:p>
        </p:txBody>
      </p:sp>
    </p:spTree>
    <p:extLst>
      <p:ext uri="{BB962C8B-B14F-4D97-AF65-F5344CB8AC3E}">
        <p14:creationId xmlns:p14="http://schemas.microsoft.com/office/powerpoint/2010/main" val="183868837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roject Managment Pla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895600" y="76200"/>
            <a:ext cx="3277052"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8/8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Project Management Plan</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53D1BFB1-D65B-6F4C-9EDA-AB9A6E50E51B}" type="datetime1">
              <a:rPr lang="en-US" smtClean="0"/>
              <a:pPr/>
              <a:t>12/7/12</a:t>
            </a:fld>
            <a:endParaRPr lang="en-US"/>
          </a:p>
        </p:txBody>
      </p:sp>
      <p:sp>
        <p:nvSpPr>
          <p:cNvPr id="11" name="Title 1"/>
          <p:cNvSpPr>
            <a:spLocks noGrp="1"/>
          </p:cNvSpPr>
          <p:nvPr>
            <p:ph type="title"/>
          </p:nvPr>
        </p:nvSpPr>
        <p:spPr>
          <a:xfrm>
            <a:off x="800100" y="503133"/>
            <a:ext cx="7543800" cy="80803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541396208"/>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7BC1F5ED-BD72-4CAB-B526-43E94774B14F}" type="slidenum">
              <a:rPr lang="en-US" smtClean="0"/>
              <a:pPr/>
              <a:t>‹#›</a:t>
            </a:fld>
            <a:endParaRPr lang="en-US" dirty="0"/>
          </a:p>
        </p:txBody>
      </p:sp>
      <p:sp>
        <p:nvSpPr>
          <p:cNvPr id="4" name="Date Placeholder 3"/>
          <p:cNvSpPr>
            <a:spLocks noGrp="1"/>
          </p:cNvSpPr>
          <p:nvPr>
            <p:ph type="dt" sz="half" idx="11"/>
          </p:nvPr>
        </p:nvSpPr>
        <p:spPr/>
        <p:txBody>
          <a:bodyPr/>
          <a:lstStyle/>
          <a:p>
            <a:fld id="{49CC17B1-596A-8B47-A14D-2B2746DD26DB}" type="datetime1">
              <a:rPr lang="en-US" smtClean="0"/>
              <a:pPr/>
              <a:t>12/7/12</a:t>
            </a:fld>
            <a:endParaRPr lang="en-US" dirty="0"/>
          </a:p>
        </p:txBody>
      </p:sp>
    </p:spTree>
    <p:extLst>
      <p:ext uri="{BB962C8B-B14F-4D97-AF65-F5344CB8AC3E}">
        <p14:creationId xmlns:p14="http://schemas.microsoft.com/office/powerpoint/2010/main" val="38252291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A19F86-286D-D540-B478-07A9381FCB93}" type="datetime1">
              <a:rPr lang="en-US" smtClean="0"/>
              <a:pPr/>
              <a:t>12/7/12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C521DFC-8C47-4957-AF72-9933438AD240}" type="slidenum">
              <a:rPr lang="en-US" smtClean="0"/>
              <a:pPr/>
              <a:t>‹#›</a:t>
            </a:fld>
            <a:endParaRPr lang="en-US"/>
          </a:p>
        </p:txBody>
      </p:sp>
    </p:spTree>
    <p:extLst>
      <p:ext uri="{BB962C8B-B14F-4D97-AF65-F5344CB8AC3E}">
        <p14:creationId xmlns:p14="http://schemas.microsoft.com/office/powerpoint/2010/main" val="389849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ys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76400"/>
            <a:ext cx="8229600" cy="42672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971800" y="152400"/>
            <a:ext cx="3277052"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1/8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System and Project Overview</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E29EA2FF-025F-CA45-94FA-71244C72D957}" type="datetime1">
              <a:rPr lang="en-US" smtClean="0"/>
              <a:pPr/>
              <a:t>12/7/12</a:t>
            </a:fld>
            <a:endParaRPr lang="en-US"/>
          </a:p>
        </p:txBody>
      </p:sp>
    </p:spTree>
    <p:extLst>
      <p:ext uri="{BB962C8B-B14F-4D97-AF65-F5344CB8AC3E}">
        <p14:creationId xmlns:p14="http://schemas.microsoft.com/office/powerpoint/2010/main" val="183868837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A54E4C-D670-854B-BB4E-53ADB4491759}" type="datetime1">
              <a:rPr lang="en-US" smtClean="0"/>
              <a:pPr/>
              <a:t>12/7/12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9FF2827-D299-314F-B558-62F55F7BCDD6}" type="slidenum">
              <a:rPr lang="en-US" smtClean="0"/>
              <a:pPr/>
              <a:t>‹#›</a:t>
            </a:fld>
            <a:endParaRPr lang="en-US"/>
          </a:p>
        </p:txBody>
      </p:sp>
    </p:spTree>
    <p:extLst>
      <p:ext uri="{BB962C8B-B14F-4D97-AF65-F5344CB8AC3E}">
        <p14:creationId xmlns:p14="http://schemas.microsoft.com/office/powerpoint/2010/main" val="11145531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Lan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971800" y="152400"/>
            <a:ext cx="3277052"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3/9</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Landing</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C6E0FEB4-7B2C-4F4C-A4F3-09DB10239968}" type="datetime1">
              <a:rPr lang="en-US" smtClean="0"/>
              <a:pPr/>
              <a:t>12/7/12</a:t>
            </a:fld>
            <a:endParaRPr lang="en-US"/>
          </a:p>
        </p:txBody>
      </p:sp>
    </p:spTree>
    <p:extLst>
      <p:ext uri="{BB962C8B-B14F-4D97-AF65-F5344CB8AC3E}">
        <p14:creationId xmlns:p14="http://schemas.microsoft.com/office/powerpoint/2010/main" val="962033744"/>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AE3B14-0E9C-734E-B526-77DC4E9EB635}" type="datetime1">
              <a:rPr lang="en-US" smtClean="0"/>
              <a:pPr/>
              <a:t>12/7/12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9FF2827-D299-314F-B558-62F55F7BCDD6}" type="slidenum">
              <a:rPr lang="en-US" smtClean="0"/>
              <a:pPr/>
              <a:t>‹#›</a:t>
            </a:fld>
            <a:endParaRPr lang="en-US"/>
          </a:p>
        </p:txBody>
      </p:sp>
    </p:spTree>
    <p:extLst>
      <p:ext uri="{BB962C8B-B14F-4D97-AF65-F5344CB8AC3E}">
        <p14:creationId xmlns:p14="http://schemas.microsoft.com/office/powerpoint/2010/main" val="137121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ystem">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971800" y="152400"/>
            <a:ext cx="3277052"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1/8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System and Project Overview</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2DEE1EAB-12BE-9946-B8B3-3A4CF4517040}" type="datetime1">
              <a:rPr lang="en-US" smtClean="0"/>
              <a:pPr/>
              <a:t>12/7/12</a:t>
            </a:fld>
            <a:endParaRPr lang="en-US"/>
          </a:p>
        </p:txBody>
      </p:sp>
      <p:sp>
        <p:nvSpPr>
          <p:cNvPr id="11" name="Title 1"/>
          <p:cNvSpPr>
            <a:spLocks noGrp="1"/>
          </p:cNvSpPr>
          <p:nvPr>
            <p:ph type="title"/>
          </p:nvPr>
        </p:nvSpPr>
        <p:spPr>
          <a:xfrm>
            <a:off x="800100" y="503133"/>
            <a:ext cx="7543800" cy="80803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9489740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an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76400"/>
            <a:ext cx="8229600" cy="4267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971800" y="152400"/>
            <a:ext cx="3277052"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2/8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Landing</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BD2244E0-C0DE-C547-8A84-958974AF3147}" type="datetime1">
              <a:rPr lang="en-US" smtClean="0"/>
              <a:pPr/>
              <a:t>12/7/12</a:t>
            </a:fld>
            <a:endParaRPr lang="en-US"/>
          </a:p>
        </p:txBody>
      </p:sp>
    </p:spTree>
    <p:extLst>
      <p:ext uri="{BB962C8B-B14F-4D97-AF65-F5344CB8AC3E}">
        <p14:creationId xmlns:p14="http://schemas.microsoft.com/office/powerpoint/2010/main" val="1838688378"/>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andin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971800" y="152400"/>
            <a:ext cx="3277052"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2/8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Landing</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4D2171CA-7DD4-CC43-AC1D-EB240CF6D738}" type="datetime1">
              <a:rPr lang="en-US" smtClean="0"/>
              <a:pPr/>
              <a:t>12/7/12</a:t>
            </a:fld>
            <a:endParaRPr lang="en-US"/>
          </a:p>
        </p:txBody>
      </p:sp>
      <p:sp>
        <p:nvSpPr>
          <p:cNvPr id="11" name="Title 1"/>
          <p:cNvSpPr>
            <a:spLocks noGrp="1"/>
          </p:cNvSpPr>
          <p:nvPr>
            <p:ph type="title"/>
          </p:nvPr>
        </p:nvSpPr>
        <p:spPr>
          <a:xfrm>
            <a:off x="800100" y="503133"/>
            <a:ext cx="7543800" cy="80803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40291884"/>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enetra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76400"/>
            <a:ext cx="8229600" cy="42672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971800" y="152400"/>
            <a:ext cx="3277052"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3/8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Penetration</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5D384C5A-3741-144C-916D-CBDCAB4148A4}" type="datetime1">
              <a:rPr lang="en-US" smtClean="0"/>
              <a:pPr/>
              <a:t>12/7/12</a:t>
            </a:fld>
            <a:endParaRPr lang="en-US"/>
          </a:p>
        </p:txBody>
      </p:sp>
    </p:spTree>
    <p:extLst>
      <p:ext uri="{BB962C8B-B14F-4D97-AF65-F5344CB8AC3E}">
        <p14:creationId xmlns:p14="http://schemas.microsoft.com/office/powerpoint/2010/main" val="183868837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enetra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971800" y="152400"/>
            <a:ext cx="3277052"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3/8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Penetration</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F50AD3DF-9BEE-A446-B943-2E04B1390409}" type="datetime1">
              <a:rPr lang="en-US" smtClean="0"/>
              <a:pPr/>
              <a:t>12/7/12</a:t>
            </a:fld>
            <a:endParaRPr lang="en-US"/>
          </a:p>
        </p:txBody>
      </p:sp>
      <p:sp>
        <p:nvSpPr>
          <p:cNvPr id="11" name="Title 1"/>
          <p:cNvSpPr>
            <a:spLocks noGrp="1"/>
          </p:cNvSpPr>
          <p:nvPr>
            <p:ph type="title"/>
          </p:nvPr>
        </p:nvSpPr>
        <p:spPr>
          <a:xfrm>
            <a:off x="800100" y="503133"/>
            <a:ext cx="7543800" cy="80803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09926611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ata Colle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76400"/>
            <a:ext cx="8229600" cy="4267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667000" y="152400"/>
            <a:ext cx="3810000"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4/8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Data Collection</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738D29A7-B765-BB4E-81E6-02E9C866CB77}" type="datetime1">
              <a:rPr lang="en-US" smtClean="0"/>
              <a:pPr/>
              <a:t>12/7/12</a:t>
            </a:fld>
            <a:endParaRPr lang="en-US"/>
          </a:p>
        </p:txBody>
      </p:sp>
    </p:spTree>
    <p:extLst>
      <p:ext uri="{BB962C8B-B14F-4D97-AF65-F5344CB8AC3E}">
        <p14:creationId xmlns:p14="http://schemas.microsoft.com/office/powerpoint/2010/main" val="183868837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ata Collec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BC1F5ED-BD72-4CAB-B526-43E94774B14F}" type="slidenum">
              <a:rPr lang="en-US" smtClean="0"/>
              <a:pPr/>
              <a:t>‹#›</a:t>
            </a:fld>
            <a:endParaRPr lang="en-US"/>
          </a:p>
        </p:txBody>
      </p:sp>
      <p:sp>
        <p:nvSpPr>
          <p:cNvPr id="8" name="Rectangle 7"/>
          <p:cNvSpPr/>
          <p:nvPr userDrawn="1"/>
        </p:nvSpPr>
        <p:spPr>
          <a:xfrm>
            <a:off x="42110" y="1321468"/>
            <a:ext cx="9047747" cy="50132"/>
          </a:xfrm>
          <a:prstGeom prst="rect">
            <a:avLst/>
          </a:prstGeom>
          <a:solidFill>
            <a:schemeClr val="bg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userDrawn="1"/>
        </p:nvSpPr>
        <p:spPr>
          <a:xfrm>
            <a:off x="2667000" y="152400"/>
            <a:ext cx="3810000" cy="338554"/>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4/8</a:t>
            </a:r>
            <a:r>
              <a:rPr lang="en-US" sz="1600" b="1" cap="none" spc="0" baseline="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Data Collection</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0" name="Date Placeholder 3"/>
          <p:cNvSpPr>
            <a:spLocks noGrp="1"/>
          </p:cNvSpPr>
          <p:nvPr>
            <p:ph type="dt" sz="half" idx="2"/>
          </p:nvPr>
        </p:nvSpPr>
        <p:spPr>
          <a:xfrm>
            <a:off x="152400" y="6356350"/>
            <a:ext cx="2133600" cy="365125"/>
          </a:xfrm>
          <a:prstGeom prst="rect">
            <a:avLst/>
          </a:prstGeom>
        </p:spPr>
        <p:txBody>
          <a:bodyPr/>
          <a:lstStyle/>
          <a:p>
            <a:fld id="{4B262639-F61A-5843-9B21-C378DD9ABC44}" type="datetime1">
              <a:rPr lang="en-US" smtClean="0"/>
              <a:pPr/>
              <a:t>12/7/12</a:t>
            </a:fld>
            <a:endParaRPr lang="en-US"/>
          </a:p>
        </p:txBody>
      </p:sp>
      <p:sp>
        <p:nvSpPr>
          <p:cNvPr id="11" name="Title 1"/>
          <p:cNvSpPr>
            <a:spLocks noGrp="1"/>
          </p:cNvSpPr>
          <p:nvPr>
            <p:ph type="title"/>
          </p:nvPr>
        </p:nvSpPr>
        <p:spPr>
          <a:xfrm>
            <a:off x="800100" y="503133"/>
            <a:ext cx="7543800" cy="80803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368740358"/>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25" Type="http://schemas.openxmlformats.org/officeDocument/2006/relationships/image" Target="../media/image2.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
              <a:schemeClr val="bg2"/>
            </a:gs>
            <a:gs pos="100000">
              <a:schemeClr val="bg2">
                <a:shade val="30000"/>
                <a:satMod val="200000"/>
                <a:lumMod val="88000"/>
              </a:schemeClr>
            </a:gs>
            <a:gs pos="25000">
              <a:schemeClr val="bg2">
                <a:shade val="30000"/>
                <a:satMod val="200000"/>
                <a:lumMod val="48000"/>
                <a:alpha val="92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0100" y="503133"/>
            <a:ext cx="7543800" cy="808038"/>
          </a:xfrm>
          <a:prstGeom prst="rect">
            <a:avLst/>
          </a:prstGeom>
        </p:spPr>
        <p:txBody>
          <a:bodyPr vert="horz" lIns="91440" tIns="45720" rIns="91440" bIns="45720" rtlCol="0" anchor="ctr">
            <a:normAutofit/>
          </a:bodyPr>
          <a:lstStyle/>
          <a:p>
            <a:r>
              <a:rPr lang="en-US" dirty="0" smtClean="0"/>
              <a:t>This is a Title</a:t>
            </a:r>
            <a:endParaRPr lang="en-US" dirty="0"/>
          </a:p>
        </p:txBody>
      </p:sp>
      <p:sp>
        <p:nvSpPr>
          <p:cNvPr id="6" name="Slide Number Placeholder 5"/>
          <p:cNvSpPr>
            <a:spLocks noGrp="1"/>
          </p:cNvSpPr>
          <p:nvPr>
            <p:ph type="sldNum" sz="quarter" idx="4"/>
          </p:nvPr>
        </p:nvSpPr>
        <p:spPr>
          <a:xfrm>
            <a:off x="8305800" y="6356351"/>
            <a:ext cx="381000" cy="349250"/>
          </a:xfrm>
          <a:prstGeom prst="rect">
            <a:avLst/>
          </a:prstGeom>
        </p:spPr>
        <p:txBody>
          <a:bodyPr vert="horz" lIns="91440" tIns="45720" rIns="91440" bIns="45720" rtlCol="0" anchor="ctr"/>
          <a:lstStyle>
            <a:lvl1pPr algn="r">
              <a:defRPr sz="1200">
                <a:solidFill>
                  <a:schemeClr val="tx1">
                    <a:tint val="75000"/>
                  </a:schemeClr>
                </a:solidFill>
              </a:defRPr>
            </a:lvl1pPr>
          </a:lstStyle>
          <a:p>
            <a:fld id="{7BC1F5ED-BD72-4CAB-B526-43E94774B14F}" type="slidenum">
              <a:rPr lang="en-US" smtClean="0"/>
              <a:pPr/>
              <a:t>‹#›</a:t>
            </a:fld>
            <a:endParaRPr lang="en-US" dirty="0"/>
          </a:p>
        </p:txBody>
      </p:sp>
      <p:pic>
        <p:nvPicPr>
          <p:cNvPr id="1027" name="Picture 3"/>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b="2914"/>
          <a:stretch/>
        </p:blipFill>
        <p:spPr bwMode="auto">
          <a:xfrm>
            <a:off x="9523" y="0"/>
            <a:ext cx="666749" cy="654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3"/>
          <p:cNvSpPr>
            <a:spLocks noGrp="1"/>
          </p:cNvSpPr>
          <p:nvPr>
            <p:ph type="dt" sz="half" idx="2"/>
          </p:nvPr>
        </p:nvSpPr>
        <p:spPr>
          <a:xfrm>
            <a:off x="152400" y="6356350"/>
            <a:ext cx="2133600" cy="365125"/>
          </a:xfrm>
          <a:prstGeom prst="rect">
            <a:avLst/>
          </a:prstGeom>
        </p:spPr>
        <p:txBody>
          <a:bodyPr/>
          <a:lstStyle/>
          <a:p>
            <a:fld id="{DE5698FC-E0DB-614E-A402-FE336EF17C59}" type="datetime1">
              <a:rPr lang="en-US" smtClean="0"/>
              <a:pPr/>
              <a:t>12/7/12</a:t>
            </a:fld>
            <a:endParaRPr lang="en-US" dirty="0"/>
          </a:p>
        </p:txBody>
      </p:sp>
      <p:pic>
        <p:nvPicPr>
          <p:cNvPr id="4" name="Picture 3" descr="logo_ice_spear-1.jpg"/>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038600" y="6264778"/>
            <a:ext cx="1085107" cy="493982"/>
          </a:xfrm>
          <a:prstGeom prst="rect">
            <a:avLst/>
          </a:prstGeom>
        </p:spPr>
      </p:pic>
    </p:spTree>
    <p:extLst>
      <p:ext uri="{BB962C8B-B14F-4D97-AF65-F5344CB8AC3E}">
        <p14:creationId xmlns:p14="http://schemas.microsoft.com/office/powerpoint/2010/main" val="1851457756"/>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78" r:id="rId3"/>
    <p:sldLayoutId id="2147483664" r:id="rId4"/>
    <p:sldLayoutId id="2147483679" r:id="rId5"/>
    <p:sldLayoutId id="2147483665" r:id="rId6"/>
    <p:sldLayoutId id="2147483680" r:id="rId7"/>
    <p:sldLayoutId id="2147483666" r:id="rId8"/>
    <p:sldLayoutId id="2147483681" r:id="rId9"/>
    <p:sldLayoutId id="2147483672" r:id="rId10"/>
    <p:sldLayoutId id="2147483682" r:id="rId11"/>
    <p:sldLayoutId id="2147483668" r:id="rId12"/>
    <p:sldLayoutId id="2147483683" r:id="rId13"/>
    <p:sldLayoutId id="2147483673" r:id="rId14"/>
    <p:sldLayoutId id="2147483684" r:id="rId15"/>
    <p:sldLayoutId id="2147483669" r:id="rId16"/>
    <p:sldLayoutId id="2147483685" r:id="rId17"/>
    <p:sldLayoutId id="2147483670" r:id="rId18"/>
    <p:sldLayoutId id="2147483674" r:id="rId19"/>
    <p:sldLayoutId id="2147483675" r:id="rId20"/>
    <p:sldLayoutId id="2147483676" r:id="rId21"/>
    <p:sldLayoutId id="2147483677" r:id="rId22"/>
  </p:sldLayoutIdLst>
  <p:timing>
    <p:tnLst>
      <p:par>
        <p:cTn xmlns:p14="http://schemas.microsoft.com/office/powerpoint/2010/main" id="1" dur="indefinite" restart="never" nodeType="tmRoot"/>
      </p:par>
    </p:tnLst>
  </p:timing>
  <p:hf hdr="0" ftr="0"/>
  <p:txStyles>
    <p:titleStyle>
      <a:lvl1pPr algn="ctr" defTabSz="914400" rtl="0" eaLnBrk="1" latinLnBrk="0" hangingPunct="1">
        <a:spcBef>
          <a:spcPct val="0"/>
        </a:spcBef>
        <a:buNone/>
        <a:defRPr sz="4000" b="0" u="none" kern="1200" baseline="0">
          <a:solidFill>
            <a:schemeClr val="tx1"/>
          </a:solidFill>
          <a:latin typeface="Myriad Pro Light" pitchFamily="34" charset="0"/>
          <a:ea typeface="Verdana" pitchFamily="34" charset="0"/>
          <a:cs typeface="Arial" pitchFamily="34" charset="0"/>
        </a:defRPr>
      </a:lvl1pPr>
    </p:titleStyle>
    <p:bodyStyle>
      <a:lvl1pPr marL="342900" indent="-34290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3.png"/><Relationship Id="rId5" Type="http://schemas.microsoft.com/office/2007/relationships/hdphoto" Target="../media/hdphoto3.wdp"/><Relationship Id="rId6" Type="http://schemas.openxmlformats.org/officeDocument/2006/relationships/image" Target="../media/image18.png"/><Relationship Id="rId7" Type="http://schemas.microsoft.com/office/2007/relationships/hdphoto" Target="../media/hdphoto10.wdp"/><Relationship Id="rId8" Type="http://schemas.openxmlformats.org/officeDocument/2006/relationships/image" Target="../media/image15.png"/><Relationship Id="rId9"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9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7.png"/><Relationship Id="rId3" Type="http://schemas.openxmlformats.org/officeDocument/2006/relationships/slide" Target="slide83.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97.png"/><Relationship Id="rId5"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9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 Target="slide8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0.png"/><Relationship Id="rId3" Type="http://schemas.openxmlformats.org/officeDocument/2006/relationships/slide" Target="slide8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slide" Target="slide83.xml"/><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slide" Target="slide83.xml"/><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slide" Target="slide8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slide" Target="slide8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slide" Target="slide83.xml"/><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chart" Target="../charts/chart1.xml"/><Relationship Id="rId6" Type="http://schemas.openxmlformats.org/officeDocument/2006/relationships/image" Target="../media/image21.png"/><Relationship Id="rId7" Type="http://schemas.microsoft.com/office/2007/relationships/hdphoto" Target="../media/hdphoto12.wdp"/><Relationship Id="rId8" Type="http://schemas.openxmlformats.org/officeDocument/2006/relationships/image" Target="../media/image22.png"/><Relationship Id="rId9" Type="http://schemas.microsoft.com/office/2007/relationships/hdphoto" Target="../media/hdphoto13.wdp"/><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slide" Target="slide8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8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9.png"/><Relationship Id="rId3" Type="http://schemas.openxmlformats.org/officeDocument/2006/relationships/slide" Target="slide8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1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 Target="slide8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 Target="slide8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112.png"/></Relationships>
</file>

<file path=ppt/slides/_rels/slide11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116.png"/></Relationships>
</file>

<file path=ppt/slides/_rels/slide118.xml.rels><?xml version="1.0" encoding="UTF-8" standalone="yes"?>
<Relationships xmlns="http://schemas.openxmlformats.org/package/2006/relationships"><Relationship Id="rId3" Type="http://schemas.openxmlformats.org/officeDocument/2006/relationships/image" Target="../media/image119.jpeg"/><Relationship Id="rId4" Type="http://schemas.openxmlformats.org/officeDocument/2006/relationships/image" Target="../media/image120.png"/><Relationship Id="rId5"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11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1.png"/><Relationship Id="rId3" Type="http://schemas.openxmlformats.org/officeDocument/2006/relationships/slide" Target="slide8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9.xml"/><Relationship Id="rId2"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12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8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slide" Target="slide8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 Target="slide8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slide" Target="slide8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8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8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8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3.png"/><Relationship Id="rId3" Type="http://schemas.openxmlformats.org/officeDocument/2006/relationships/slide" Target="slide8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4.png"/><Relationship Id="rId3" Type="http://schemas.openxmlformats.org/officeDocument/2006/relationships/slide" Target="slide8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23.png"/><Relationship Id="rId1" Type="http://schemas.microsoft.com/office/2007/relationships/media" Target="../media/media1.mov"/><Relationship Id="rId2" Type="http://schemas.openxmlformats.org/officeDocument/2006/relationships/video" Target="../media/media1.mov"/></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 Target="slide8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 Target="slide8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 Target="slide83.xml"/></Relationships>
</file>

<file path=ppt/slides/_rels/slide13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slide" Target="slide83.xml"/><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slide" Target="slide83.xml"/><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 Id="rId3" Type="http://schemas.openxmlformats.org/officeDocument/2006/relationships/slide" Target="slide8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8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 Id="rId3" Type="http://schemas.openxmlformats.org/officeDocument/2006/relationships/slide" Target="slide8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 Id="rId3" Type="http://schemas.openxmlformats.org/officeDocument/2006/relationships/slide" Target="slide83.xml"/></Relationships>
</file>

<file path=ppt/slides/_rels/slide139.xml.rels><?xml version="1.0" encoding="UTF-8" standalone="yes"?>
<Relationships xmlns="http://schemas.openxmlformats.org/package/2006/relationships"><Relationship Id="rId3" Type="http://schemas.openxmlformats.org/officeDocument/2006/relationships/image" Target="../media/image133.jpeg"/><Relationship Id="rId4" Type="http://schemas.openxmlformats.org/officeDocument/2006/relationships/slide" Target="slide83.xml"/><Relationship Id="rId1" Type="http://schemas.openxmlformats.org/officeDocument/2006/relationships/slideLayout" Target="../slideLayouts/slideLayout2.xml"/><Relationship Id="rId2" Type="http://schemas.openxmlformats.org/officeDocument/2006/relationships/image" Target="../media/image13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6.png"/><Relationship Id="rId5" Type="http://schemas.microsoft.com/office/2007/relationships/hdphoto" Target="../media/hdphoto6.wdp"/><Relationship Id="rId6" Type="http://schemas.openxmlformats.org/officeDocument/2006/relationships/image" Target="../media/image17.png"/><Relationship Id="rId7" Type="http://schemas.microsoft.com/office/2007/relationships/hdphoto" Target="../media/hdphoto7.wdp"/><Relationship Id="rId8" Type="http://schemas.microsoft.com/office/2007/relationships/hdphoto" Target="../media/hdphoto8.wdp"/><Relationship Id="rId9" Type="http://schemas.openxmlformats.org/officeDocument/2006/relationships/image" Target="../media/image18.png"/><Relationship Id="rId10" Type="http://schemas.microsoft.com/office/2007/relationships/hdphoto" Target="../media/hdphoto9.wdp"/><Relationship Id="rId1" Type="http://schemas.openxmlformats.org/officeDocument/2006/relationships/slideLayout" Target="../slideLayouts/slideLayout19.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microsoft.com/office/2007/relationships/hdphoto" Target="../media/hdphoto14.wdp"/><Relationship Id="rId4" Type="http://schemas.openxmlformats.org/officeDocument/2006/relationships/image" Target="../media/image47.png"/><Relationship Id="rId5" Type="http://schemas.microsoft.com/office/2007/relationships/hdphoto" Target="../media/hdphoto15.wdp"/><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png"/><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2.png"/><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7.png"/><Relationship Id="rId5" Type="http://schemas.microsoft.com/office/2007/relationships/hdphoto" Target="../media/hdphoto7.wdp"/><Relationship Id="rId6" Type="http://schemas.openxmlformats.org/officeDocument/2006/relationships/image" Target="../media/image20.jpeg"/><Relationship Id="rId1" Type="http://schemas.openxmlformats.org/officeDocument/2006/relationships/slideLayout" Target="../slideLayouts/slideLayout19.xml"/><Relationship Id="rId2"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microsoft.com/office/2007/relationships/hdphoto" Target="../media/hdphoto16.wdp"/><Relationship Id="rId4" Type="http://schemas.openxmlformats.org/officeDocument/2006/relationships/image" Target="../media/image55.png"/><Relationship Id="rId5" Type="http://schemas.microsoft.com/office/2007/relationships/hdphoto" Target="../media/hdphoto17.wdp"/><Relationship Id="rId1" Type="http://schemas.openxmlformats.org/officeDocument/2006/relationships/slideLayout" Target="../slideLayouts/slideLayout11.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microsoft.com/office/2007/relationships/hdphoto" Target="../media/hdphoto1.wdp"/><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jpeg"/><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3.jpeg"/><Relationship Id="rId3" Type="http://schemas.openxmlformats.org/officeDocument/2006/relationships/image" Target="../media/image6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hart" Target="../charts/chart2.xml"/><Relationship Id="rId3" Type="http://schemas.openxmlformats.org/officeDocument/2006/relationships/chart" Target="../charts/char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1" Type="http://schemas.microsoft.com/office/2007/relationships/hdphoto" Target="../media/hdphoto7.wdp"/><Relationship Id="rId12" Type="http://schemas.microsoft.com/office/2007/relationships/hdphoto" Target="../media/hdphoto8.wdp"/><Relationship Id="rId13" Type="http://schemas.openxmlformats.org/officeDocument/2006/relationships/image" Target="../media/image18.png"/><Relationship Id="rId14"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13.png"/><Relationship Id="rId3" Type="http://schemas.microsoft.com/office/2007/relationships/hdphoto" Target="../media/hdphoto3.wdp"/><Relationship Id="rId4" Type="http://schemas.openxmlformats.org/officeDocument/2006/relationships/image" Target="../media/image14.png"/><Relationship Id="rId5" Type="http://schemas.microsoft.com/office/2007/relationships/hdphoto" Target="../media/hdphoto4.wdp"/><Relationship Id="rId6" Type="http://schemas.openxmlformats.org/officeDocument/2006/relationships/image" Target="../media/image15.png"/><Relationship Id="rId7" Type="http://schemas.microsoft.com/office/2007/relationships/hdphoto" Target="../media/hdphoto5.wdp"/><Relationship Id="rId8" Type="http://schemas.openxmlformats.org/officeDocument/2006/relationships/image" Target="../media/image16.png"/><Relationship Id="rId9" Type="http://schemas.microsoft.com/office/2007/relationships/hdphoto" Target="../media/hdphoto6.wdp"/><Relationship Id="rId10"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19.xml"/><Relationship Id="rId2"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png"/><Relationship Id="rId3"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13.xml"/><Relationship Id="rId2"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76.png"/><Relationship Id="rId1" Type="http://schemas.microsoft.com/office/2007/relationships/media" Target="../media/media2.mov"/><Relationship Id="rId2" Type="http://schemas.openxmlformats.org/officeDocument/2006/relationships/video" Target="../media/media2.mov"/></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3.png"/><Relationship Id="rId5" Type="http://schemas.microsoft.com/office/2007/relationships/hdphoto" Target="../media/hdphoto3.wdp"/><Relationship Id="rId6" Type="http://schemas.openxmlformats.org/officeDocument/2006/relationships/image" Target="../media/image18.png"/><Relationship Id="rId7" Type="http://schemas.microsoft.com/office/2007/relationships/hdphoto" Target="../media/hdphoto10.wdp"/><Relationship Id="rId8" Type="http://schemas.openxmlformats.org/officeDocument/2006/relationships/image" Target="../media/image15.png"/><Relationship Id="rId9"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3.png"/><Relationship Id="rId5" Type="http://schemas.microsoft.com/office/2007/relationships/hdphoto" Target="../media/hdphoto3.wdp"/><Relationship Id="rId6" Type="http://schemas.openxmlformats.org/officeDocument/2006/relationships/image" Target="../media/image18.png"/><Relationship Id="rId7" Type="http://schemas.microsoft.com/office/2007/relationships/hdphoto" Target="../media/hdphoto10.wdp"/><Relationship Id="rId8" Type="http://schemas.openxmlformats.org/officeDocument/2006/relationships/image" Target="../media/image15.png"/><Relationship Id="rId9"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5.xml"/></Relationships>
</file>

<file path=ppt/slides/_rels/slide83.xml.rels><?xml version="1.0" encoding="UTF-8" standalone="yes"?>
<Relationships xmlns="http://schemas.openxmlformats.org/package/2006/relationships"><Relationship Id="rId46" Type="http://schemas.openxmlformats.org/officeDocument/2006/relationships/slide" Target="slide109.xml"/><Relationship Id="rId47" Type="http://schemas.openxmlformats.org/officeDocument/2006/relationships/slide" Target="slide110.xml"/><Relationship Id="rId48" Type="http://schemas.openxmlformats.org/officeDocument/2006/relationships/slide" Target="slide111.xml"/><Relationship Id="rId49" Type="http://schemas.openxmlformats.org/officeDocument/2006/relationships/slide" Target="slide134.xml"/><Relationship Id="rId20" Type="http://schemas.openxmlformats.org/officeDocument/2006/relationships/slide" Target="slide137.xml"/><Relationship Id="rId21" Type="http://schemas.openxmlformats.org/officeDocument/2006/relationships/slide" Target="slide138.xml"/><Relationship Id="rId22" Type="http://schemas.openxmlformats.org/officeDocument/2006/relationships/slide" Target="slide121.xml"/><Relationship Id="rId23" Type="http://schemas.openxmlformats.org/officeDocument/2006/relationships/slide" Target="slide122.xml"/><Relationship Id="rId24" Type="http://schemas.openxmlformats.org/officeDocument/2006/relationships/slide" Target="slide133.xml"/><Relationship Id="rId25" Type="http://schemas.openxmlformats.org/officeDocument/2006/relationships/slide" Target="slide123.xml"/><Relationship Id="rId26" Type="http://schemas.openxmlformats.org/officeDocument/2006/relationships/slide" Target="slide124.xml"/><Relationship Id="rId27" Type="http://schemas.openxmlformats.org/officeDocument/2006/relationships/slide" Target="slide128.xml"/><Relationship Id="rId28" Type="http://schemas.openxmlformats.org/officeDocument/2006/relationships/slide" Target="slide129.xml"/><Relationship Id="rId29" Type="http://schemas.openxmlformats.org/officeDocument/2006/relationships/slide" Target="slide92.xml"/><Relationship Id="rId50" Type="http://schemas.openxmlformats.org/officeDocument/2006/relationships/slide" Target="slide135.xml"/><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slide" Target="slide88.xml"/><Relationship Id="rId4" Type="http://schemas.openxmlformats.org/officeDocument/2006/relationships/slide" Target="slide130.xml"/><Relationship Id="rId5" Type="http://schemas.openxmlformats.org/officeDocument/2006/relationships/slide" Target="slide84.xml"/><Relationship Id="rId30" Type="http://schemas.openxmlformats.org/officeDocument/2006/relationships/slide" Target="slide93.xml"/><Relationship Id="rId31" Type="http://schemas.openxmlformats.org/officeDocument/2006/relationships/slide" Target="slide94.xml"/><Relationship Id="rId32" Type="http://schemas.openxmlformats.org/officeDocument/2006/relationships/slide" Target="slide95.xml"/><Relationship Id="rId9" Type="http://schemas.openxmlformats.org/officeDocument/2006/relationships/slide" Target="slide91.xml"/><Relationship Id="rId6" Type="http://schemas.openxmlformats.org/officeDocument/2006/relationships/slide" Target="slide139.xml"/><Relationship Id="rId7" Type="http://schemas.openxmlformats.org/officeDocument/2006/relationships/slide" Target="slide89.xml"/><Relationship Id="rId8" Type="http://schemas.openxmlformats.org/officeDocument/2006/relationships/slide" Target="slide90.xml"/><Relationship Id="rId33" Type="http://schemas.openxmlformats.org/officeDocument/2006/relationships/slide" Target="slide96.xml"/><Relationship Id="rId34" Type="http://schemas.openxmlformats.org/officeDocument/2006/relationships/slide" Target="slide97.xml"/><Relationship Id="rId35" Type="http://schemas.openxmlformats.org/officeDocument/2006/relationships/slide" Target="slide98.xml"/><Relationship Id="rId36" Type="http://schemas.openxmlformats.org/officeDocument/2006/relationships/slide" Target="slide99.xml"/><Relationship Id="rId10" Type="http://schemas.openxmlformats.org/officeDocument/2006/relationships/slide" Target="slide112.xml"/><Relationship Id="rId11" Type="http://schemas.openxmlformats.org/officeDocument/2006/relationships/slide" Target="slide113.xml"/><Relationship Id="rId12" Type="http://schemas.openxmlformats.org/officeDocument/2006/relationships/slide" Target="slide114.xml"/><Relationship Id="rId13" Type="http://schemas.openxmlformats.org/officeDocument/2006/relationships/slide" Target="slide115.xml"/><Relationship Id="rId14" Type="http://schemas.openxmlformats.org/officeDocument/2006/relationships/slide" Target="slide116.xml"/><Relationship Id="rId15" Type="http://schemas.openxmlformats.org/officeDocument/2006/relationships/slide" Target="slide117.xml"/><Relationship Id="rId16" Type="http://schemas.openxmlformats.org/officeDocument/2006/relationships/slide" Target="slide118.xml"/><Relationship Id="rId17" Type="http://schemas.openxmlformats.org/officeDocument/2006/relationships/slide" Target="slide119.xml"/><Relationship Id="rId18" Type="http://schemas.openxmlformats.org/officeDocument/2006/relationships/slide" Target="slide120.xml"/><Relationship Id="rId19" Type="http://schemas.openxmlformats.org/officeDocument/2006/relationships/slide" Target="slide136.xml"/><Relationship Id="rId37" Type="http://schemas.openxmlformats.org/officeDocument/2006/relationships/slide" Target="slide100.xml"/><Relationship Id="rId38" Type="http://schemas.openxmlformats.org/officeDocument/2006/relationships/slide" Target="slide101.xml"/><Relationship Id="rId39" Type="http://schemas.openxmlformats.org/officeDocument/2006/relationships/slide" Target="slide102.xml"/><Relationship Id="rId40" Type="http://schemas.openxmlformats.org/officeDocument/2006/relationships/slide" Target="slide103.xml"/><Relationship Id="rId41" Type="http://schemas.openxmlformats.org/officeDocument/2006/relationships/slide" Target="slide104.xml"/><Relationship Id="rId42" Type="http://schemas.openxmlformats.org/officeDocument/2006/relationships/slide" Target="slide105.xml"/><Relationship Id="rId43" Type="http://schemas.openxmlformats.org/officeDocument/2006/relationships/slide" Target="slide106.xml"/><Relationship Id="rId44" Type="http://schemas.openxmlformats.org/officeDocument/2006/relationships/slide" Target="slide107.xml"/><Relationship Id="rId45" Type="http://schemas.openxmlformats.org/officeDocument/2006/relationships/slide" Target="slide10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chart" Target="../charts/chart6.xml"/><Relationship Id="rId3" Type="http://schemas.openxmlformats.org/officeDocument/2006/relationships/slide" Target="slide83.xml"/></Relationships>
</file>

<file path=ppt/slides/_rels/slide89.xml.rels><?xml version="1.0" encoding="UTF-8" standalone="yes"?>
<Relationships xmlns="http://schemas.openxmlformats.org/package/2006/relationships"><Relationship Id="rId3" Type="http://schemas.openxmlformats.org/officeDocument/2006/relationships/hyperlink" Target="http://aeroconsystems.com/cart/all-parachutes/15-foot-parachute/" TargetMode="External"/><Relationship Id="rId4"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3.png"/><Relationship Id="rId5" Type="http://schemas.microsoft.com/office/2007/relationships/hdphoto" Target="../media/hdphoto3.wdp"/><Relationship Id="rId6" Type="http://schemas.openxmlformats.org/officeDocument/2006/relationships/image" Target="../media/image18.png"/><Relationship Id="rId7" Type="http://schemas.microsoft.com/office/2007/relationships/hdphoto" Target="../media/hdphoto10.wdp"/><Relationship Id="rId8" Type="http://schemas.openxmlformats.org/officeDocument/2006/relationships/image" Target="../media/image15.png"/><Relationship Id="rId9"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81.png"/></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84.png"/><Relationship Id="rId8"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 Target="slide83.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85.png"/></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8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9.png"/><Relationship Id="rId3" Type="http://schemas.openxmlformats.org/officeDocument/2006/relationships/slide" Target="slide83.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2.png"/><Relationship Id="rId3" Type="http://schemas.openxmlformats.org/officeDocument/2006/relationships/slide" Target="slide83.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slide" Target="slide83.xml"/><Relationship Id="rId1" Type="http://schemas.openxmlformats.org/officeDocument/2006/relationships/slideLayout" Target="../slideLayouts/slideLayout18.xml"/><Relationship Id="rId2" Type="http://schemas.openxmlformats.org/officeDocument/2006/relationships/image" Target="../media/image9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5.png"/><Relationship Id="rId3" Type="http://schemas.openxmlformats.org/officeDocument/2006/relationships/slide" Target="slide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ch Concept 2.jpg"/>
          <p:cNvPicPr>
            <a:picLocks noChangeAspect="1"/>
          </p:cNvPicPr>
          <p:nvPr/>
        </p:nvPicPr>
        <p:blipFill rotWithShape="1">
          <a:blip r:embed="rId3" cstate="print">
            <a:extLst>
              <a:ext uri="{28A0092B-C50C-407E-A947-70E740481C1C}">
                <a14:useLocalDpi xmlns:a14="http://schemas.microsoft.com/office/drawing/2010/main" val="0"/>
              </a:ext>
            </a:extLst>
          </a:blip>
          <a:srcRect l="6223" t="10551" r="6232" b="4233"/>
          <a:stretch/>
        </p:blipFill>
        <p:spPr>
          <a:xfrm>
            <a:off x="4493526" y="0"/>
            <a:ext cx="4418782" cy="4301184"/>
          </a:xfrm>
          <a:prstGeom prst="ellipse">
            <a:avLst/>
          </a:prstGeom>
        </p:spPr>
      </p:pic>
      <p:sp>
        <p:nvSpPr>
          <p:cNvPr id="2" name="Title 1"/>
          <p:cNvSpPr>
            <a:spLocks noGrp="1"/>
          </p:cNvSpPr>
          <p:nvPr>
            <p:ph type="ctrTitle"/>
          </p:nvPr>
        </p:nvSpPr>
        <p:spPr>
          <a:xfrm>
            <a:off x="0" y="736018"/>
            <a:ext cx="4764897" cy="3032639"/>
          </a:xfrm>
        </p:spPr>
        <p:txBody>
          <a:bodyPr>
            <a:normAutofit/>
          </a:bodyPr>
          <a:lstStyle/>
          <a:p>
            <a:r>
              <a:rPr lang="en-US" dirty="0" smtClean="0"/>
              <a:t>Ice SPEAR</a:t>
            </a:r>
            <a:br>
              <a:rPr lang="en-US" dirty="0" smtClean="0"/>
            </a:br>
            <a:r>
              <a:rPr lang="en-US" sz="2800" dirty="0" smtClean="0"/>
              <a:t>Ice Surface Penetration Experiment for Arctic Research</a:t>
            </a:r>
            <a:endParaRPr lang="en-US" sz="2800" dirty="0"/>
          </a:p>
        </p:txBody>
      </p:sp>
      <p:sp>
        <p:nvSpPr>
          <p:cNvPr id="3" name="Subtitle 2"/>
          <p:cNvSpPr>
            <a:spLocks noGrp="1"/>
          </p:cNvSpPr>
          <p:nvPr>
            <p:ph type="subTitle" idx="1"/>
          </p:nvPr>
        </p:nvSpPr>
        <p:spPr>
          <a:xfrm>
            <a:off x="303708" y="4207764"/>
            <a:ext cx="8608600" cy="2209800"/>
          </a:xfrm>
        </p:spPr>
        <p:txBody>
          <a:bodyPr>
            <a:normAutofit/>
          </a:bodyPr>
          <a:lstStyle/>
          <a:p>
            <a:r>
              <a:rPr lang="en-US" dirty="0" smtClean="0"/>
              <a:t>Critical Design Review</a:t>
            </a:r>
          </a:p>
          <a:p>
            <a:r>
              <a:rPr lang="en-US" sz="2400" dirty="0" smtClean="0"/>
              <a:t>December 3rd, 2012</a:t>
            </a:r>
          </a:p>
          <a:p>
            <a:r>
              <a:rPr lang="en-US" sz="2400" dirty="0" smtClean="0">
                <a:solidFill>
                  <a:schemeClr val="tx1"/>
                </a:solidFill>
              </a:rPr>
              <a:t>Christopher Allison   Jordan </a:t>
            </a:r>
            <a:r>
              <a:rPr lang="en-US" sz="2400" dirty="0" err="1" smtClean="0">
                <a:solidFill>
                  <a:schemeClr val="tx1"/>
                </a:solidFill>
              </a:rPr>
              <a:t>Dickard</a:t>
            </a:r>
            <a:r>
              <a:rPr lang="en-US" sz="2400" dirty="0" smtClean="0">
                <a:solidFill>
                  <a:schemeClr val="tx1"/>
                </a:solidFill>
              </a:rPr>
              <a:t>   Matthew Paley  Chris Taylor</a:t>
            </a:r>
          </a:p>
          <a:p>
            <a:r>
              <a:rPr lang="en-US" sz="2400" dirty="0" smtClean="0">
                <a:solidFill>
                  <a:schemeClr val="tx1"/>
                </a:solidFill>
              </a:rPr>
              <a:t>Isaac Hayden   Elise Kowalski   Jan Van </a:t>
            </a:r>
            <a:r>
              <a:rPr lang="en-US" sz="2400" dirty="0" err="1" smtClean="0">
                <a:solidFill>
                  <a:schemeClr val="tx1"/>
                </a:solidFill>
              </a:rPr>
              <a:t>Zeghbroeck</a:t>
            </a:r>
            <a:r>
              <a:rPr lang="en-US" sz="2400" dirty="0" smtClean="0">
                <a:solidFill>
                  <a:schemeClr val="tx1"/>
                </a:solidFill>
              </a:rPr>
              <a:t>   Jordan Gomez</a:t>
            </a:r>
            <a:endParaRPr lang="en-US" dirty="0">
              <a:solidFill>
                <a:schemeClr val="tx1"/>
              </a:solidFill>
            </a:endParaRPr>
          </a:p>
        </p:txBody>
      </p:sp>
      <p:sp>
        <p:nvSpPr>
          <p:cNvPr id="4" name="Date Placeholder 3"/>
          <p:cNvSpPr>
            <a:spLocks noGrp="1"/>
          </p:cNvSpPr>
          <p:nvPr>
            <p:ph type="dt" sz="half" idx="2"/>
          </p:nvPr>
        </p:nvSpPr>
        <p:spPr/>
        <p:txBody>
          <a:bodyPr/>
          <a:lstStyle/>
          <a:p>
            <a:fld id="{2A7F84D8-3E6C-F944-9357-F01A47FCE5C3}" type="datetime1">
              <a:rPr lang="en-US" smtClean="0"/>
              <a:pPr/>
              <a:t>12/7/12</a:t>
            </a:fld>
            <a:endParaRPr lang="en-US"/>
          </a:p>
        </p:txBody>
      </p:sp>
      <p:sp>
        <p:nvSpPr>
          <p:cNvPr id="5" name="Slide Number Placeholder 4"/>
          <p:cNvSpPr>
            <a:spLocks noGrp="1"/>
          </p:cNvSpPr>
          <p:nvPr>
            <p:ph type="sldNum" sz="quarter" idx="12"/>
          </p:nvPr>
        </p:nvSpPr>
        <p:spPr>
          <a:xfrm>
            <a:off x="8083160" y="6356350"/>
            <a:ext cx="603640" cy="349250"/>
          </a:xfrm>
        </p:spPr>
        <p:txBody>
          <a:bodyPr/>
          <a:lstStyle/>
          <a:p>
            <a:fld id="{B1B2A135-52D6-464F-8B21-8E9EBB3026C5}" type="slidenum">
              <a:rPr lang="en-US" smtClean="0"/>
              <a:pPr/>
              <a:t>1</a:t>
            </a:fld>
            <a:endParaRPr lang="en-US" dirty="0"/>
          </a:p>
        </p:txBody>
      </p:sp>
    </p:spTree>
    <p:extLst>
      <p:ext uri="{BB962C8B-B14F-4D97-AF65-F5344CB8AC3E}">
        <p14:creationId xmlns:p14="http://schemas.microsoft.com/office/powerpoint/2010/main" val="249531447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CONOPS – Data Collection</a:t>
            </a:r>
            <a:endParaRPr lang="en-US" dirty="0"/>
          </a:p>
        </p:txBody>
      </p:sp>
      <p:sp>
        <p:nvSpPr>
          <p:cNvPr id="3" name="Content Placeholder 2"/>
          <p:cNvSpPr>
            <a:spLocks noGrp="1"/>
          </p:cNvSpPr>
          <p:nvPr>
            <p:ph idx="1"/>
          </p:nvPr>
        </p:nvSpPr>
        <p:spPr/>
        <p:txBody>
          <a:bodyPr/>
          <a:lstStyle/>
          <a:p>
            <a:endParaRPr lang="en-US"/>
          </a:p>
        </p:txBody>
      </p:sp>
      <p:grpSp>
        <p:nvGrpSpPr>
          <p:cNvPr id="2" name="Group 59"/>
          <p:cNvGrpSpPr/>
          <p:nvPr/>
        </p:nvGrpSpPr>
        <p:grpSpPr>
          <a:xfrm>
            <a:off x="228600" y="1462699"/>
            <a:ext cx="8763000" cy="4532276"/>
            <a:chOff x="228600" y="1500903"/>
            <a:chExt cx="8763000" cy="4532276"/>
          </a:xfrm>
        </p:grpSpPr>
        <p:pic>
          <p:nvPicPr>
            <p:cNvPr id="54" name="Picture 2"/>
            <p:cNvPicPr>
              <a:picLocks noChangeAspect="1" noChangeArrowheads="1"/>
            </p:cNvPicPr>
            <p:nvPr/>
          </p:nvPicPr>
          <p:blipFill>
            <a:blip r:embed="rId3" cstate="print"/>
            <a:srcRect/>
            <a:stretch>
              <a:fillRect/>
            </a:stretch>
          </p:blipFill>
          <p:spPr bwMode="auto">
            <a:xfrm>
              <a:off x="3352800" y="1500903"/>
              <a:ext cx="1295400" cy="4532276"/>
            </a:xfrm>
            <a:prstGeom prst="rect">
              <a:avLst/>
            </a:prstGeom>
            <a:noFill/>
            <a:ln w="9525">
              <a:noFill/>
              <a:miter lim="800000"/>
              <a:headEnd/>
              <a:tailEnd/>
            </a:ln>
          </p:spPr>
        </p:pic>
        <p:sp>
          <p:nvSpPr>
            <p:cNvPr id="58" name="Rectangle 57"/>
            <p:cNvSpPr/>
            <p:nvPr/>
          </p:nvSpPr>
          <p:spPr>
            <a:xfrm>
              <a:off x="228600" y="1500903"/>
              <a:ext cx="3124200" cy="4532275"/>
            </a:xfrm>
            <a:prstGeom prst="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9" name="Rectangle 58"/>
            <p:cNvSpPr/>
            <p:nvPr/>
          </p:nvSpPr>
          <p:spPr>
            <a:xfrm>
              <a:off x="4648200" y="1500904"/>
              <a:ext cx="4343400" cy="4532275"/>
            </a:xfrm>
            <a:prstGeom prst="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60"/>
          <p:cNvSpPr/>
          <p:nvPr/>
        </p:nvSpPr>
        <p:spPr>
          <a:xfrm>
            <a:off x="228600" y="2209800"/>
            <a:ext cx="8763000" cy="228600"/>
          </a:xfrm>
          <a:prstGeom prst="rect">
            <a:avLst/>
          </a:prstGeom>
          <a:solidFill>
            <a:srgbClr val="597DA1"/>
          </a:solidFill>
          <a:ln>
            <a:solidFill>
              <a:srgbClr val="597D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3886200" y="2209800"/>
            <a:ext cx="304800" cy="228600"/>
          </a:xfrm>
          <a:prstGeom prst="line">
            <a:avLst/>
          </a:prstGeom>
          <a:ln w="25400">
            <a:solidFill>
              <a:srgbClr val="00408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267200" y="2209800"/>
            <a:ext cx="304800" cy="228600"/>
          </a:xfrm>
          <a:prstGeom prst="line">
            <a:avLst/>
          </a:prstGeom>
          <a:ln w="25400">
            <a:solidFill>
              <a:srgbClr val="00408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114800" y="2209800"/>
            <a:ext cx="228600" cy="228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497993" y="2743200"/>
            <a:ext cx="2336152" cy="584775"/>
          </a:xfrm>
          <a:prstGeom prst="rect">
            <a:avLst/>
          </a:prstGeom>
          <a:noFill/>
          <a:ln>
            <a:solidFill>
              <a:schemeClr val="bg1"/>
            </a:solidFill>
          </a:ln>
        </p:spPr>
        <p:txBody>
          <a:bodyPr wrap="none" rtlCol="0">
            <a:spAutoFit/>
          </a:bodyPr>
          <a:lstStyle/>
          <a:p>
            <a:pPr algn="ctr"/>
            <a:r>
              <a:rPr lang="en-US" sz="1600" dirty="0" smtClean="0"/>
              <a:t>Electronics deployed 3 m </a:t>
            </a:r>
          </a:p>
          <a:p>
            <a:pPr algn="ctr"/>
            <a:r>
              <a:rPr lang="en-US" sz="1600" dirty="0" smtClean="0"/>
              <a:t>beneath surface structure</a:t>
            </a:r>
          </a:p>
        </p:txBody>
      </p:sp>
      <p:sp>
        <p:nvSpPr>
          <p:cNvPr id="77" name="TextBox 76"/>
          <p:cNvSpPr txBox="1"/>
          <p:nvPr/>
        </p:nvSpPr>
        <p:spPr>
          <a:xfrm>
            <a:off x="228600" y="2362200"/>
            <a:ext cx="2316532" cy="307777"/>
          </a:xfrm>
          <a:prstGeom prst="rect">
            <a:avLst/>
          </a:prstGeom>
          <a:noFill/>
        </p:spPr>
        <p:txBody>
          <a:bodyPr wrap="none" rtlCol="0">
            <a:spAutoFit/>
          </a:bodyPr>
          <a:lstStyle/>
          <a:p>
            <a:r>
              <a:rPr lang="en-US" sz="1400" dirty="0" smtClean="0"/>
              <a:t>Maximum Ice growth = 1.5 m</a:t>
            </a:r>
            <a:endParaRPr lang="en-US" sz="1400" dirty="0"/>
          </a:p>
        </p:txBody>
      </p:sp>
      <p:grpSp>
        <p:nvGrpSpPr>
          <p:cNvPr id="5" name="Group 19"/>
          <p:cNvGrpSpPr/>
          <p:nvPr/>
        </p:nvGrpSpPr>
        <p:grpSpPr>
          <a:xfrm>
            <a:off x="6193593" y="1478291"/>
            <a:ext cx="2874207" cy="731509"/>
            <a:chOff x="304800" y="2548339"/>
            <a:chExt cx="2874207" cy="731509"/>
          </a:xfrm>
        </p:grpSpPr>
        <p:pic>
          <p:nvPicPr>
            <p:cNvPr id="18" name="Picture 17"/>
            <p:cNvPicPr>
              <a:picLocks noChangeAspect="1"/>
            </p:cNvPicPr>
            <p:nvPr/>
          </p:nvPicPr>
          <p:blipFill>
            <a:blip r:embed="rId4" cstate="print">
              <a:extLst>
                <a:ext uri="{BEBA8EAE-BF5A-486C-A8C5-ECC9F3942E4B}">
                  <a14:imgProps xmlns:a14="http://schemas.microsoft.com/office/drawing/2010/main">
                    <a14:imgLayer r:embed="rId5">
                      <a14:imgEffect>
                        <a14:backgroundRemoval t="2105" b="100000" l="0" r="97632"/>
                      </a14:imgEffect>
                    </a14:imgLayer>
                  </a14:imgProps>
                </a:ext>
              </a:extLst>
            </a:blip>
            <a:stretch>
              <a:fillRect/>
            </a:stretch>
          </p:blipFill>
          <p:spPr>
            <a:xfrm>
              <a:off x="304800" y="2548339"/>
              <a:ext cx="731509" cy="731509"/>
            </a:xfrm>
            <a:prstGeom prst="rect">
              <a:avLst/>
            </a:prstGeom>
          </p:spPr>
        </p:pic>
        <p:sp>
          <p:nvSpPr>
            <p:cNvPr id="19" name="TextBox 18"/>
            <p:cNvSpPr txBox="1"/>
            <p:nvPr/>
          </p:nvSpPr>
          <p:spPr>
            <a:xfrm>
              <a:off x="1143000" y="2633517"/>
              <a:ext cx="2036007" cy="646331"/>
            </a:xfrm>
            <a:prstGeom prst="rect">
              <a:avLst/>
            </a:prstGeom>
            <a:noFill/>
          </p:spPr>
          <p:txBody>
            <a:bodyPr wrap="none" rtlCol="0">
              <a:spAutoFit/>
            </a:bodyPr>
            <a:lstStyle/>
            <a:p>
              <a:r>
                <a:rPr lang="en-US" dirty="0" smtClean="0"/>
                <a:t>= 3 months</a:t>
              </a:r>
            </a:p>
            <a:p>
              <a:r>
                <a:rPr lang="en-US" dirty="0" smtClean="0"/>
                <a:t> deployment in Oct.</a:t>
              </a:r>
              <a:endParaRPr lang="en-US" dirty="0"/>
            </a:p>
          </p:txBody>
        </p:sp>
      </p:grpSp>
      <p:pic>
        <p:nvPicPr>
          <p:cNvPr id="21" name="Picture 20"/>
          <p:cNvPicPr/>
          <p:nvPr/>
        </p:nvPicPr>
        <p:blipFill>
          <a:blip r:embed="rId6" cstate="print">
            <a:extLst>
              <a:ext uri="{BEBA8EAE-BF5A-486C-A8C5-ECC9F3942E4B}">
                <a14:imgProps xmlns:a14="http://schemas.microsoft.com/office/drawing/2010/main">
                  <a14:imgLayer r:embed="rId7">
                    <a14:imgEffect>
                      <a14:backgroundRemoval t="6393" b="93151" l="10000" r="90000"/>
                    </a14:imgEffect>
                  </a14:imgLayer>
                </a14:imgProps>
              </a:ext>
            </a:extLst>
          </a:blip>
          <a:srcRect/>
          <a:stretch>
            <a:fillRect/>
          </a:stretch>
        </p:blipFill>
        <p:spPr bwMode="auto">
          <a:xfrm rot="2010904">
            <a:off x="3959932" y="3002837"/>
            <a:ext cx="689277" cy="755907"/>
          </a:xfrm>
          <a:prstGeom prst="rect">
            <a:avLst/>
          </a:prstGeom>
          <a:noFill/>
          <a:ln w="9525">
            <a:noFill/>
            <a:miter lim="800000"/>
            <a:headEnd/>
            <a:tailEnd/>
          </a:ln>
        </p:spPr>
      </p:pic>
      <p:pic>
        <p:nvPicPr>
          <p:cNvPr id="22" name="Picture 21"/>
          <p:cNvPicPr/>
          <p:nvPr/>
        </p:nvPicPr>
        <p:blipFill>
          <a:blip r:embed="rId8" cstate="print">
            <a:extLst>
              <a:ext uri="{BEBA8EAE-BF5A-486C-A8C5-ECC9F3942E4B}">
                <a14:imgProps xmlns:a14="http://schemas.microsoft.com/office/drawing/2010/main">
                  <a14:imgLayer r:embed="rId9">
                    <a14:imgEffect>
                      <a14:backgroundRemoval t="9769" b="93316" l="9779" r="89905"/>
                    </a14:imgEffect>
                  </a14:imgLayer>
                </a14:imgProps>
              </a:ext>
            </a:extLst>
          </a:blip>
          <a:srcRect/>
          <a:stretch>
            <a:fillRect/>
          </a:stretch>
        </p:blipFill>
        <p:spPr bwMode="auto">
          <a:xfrm rot="2015823">
            <a:off x="3985444" y="5211713"/>
            <a:ext cx="685529" cy="841069"/>
          </a:xfrm>
          <a:prstGeom prst="rect">
            <a:avLst/>
          </a:prstGeom>
          <a:noFill/>
          <a:ln w="9525">
            <a:noFill/>
            <a:miter lim="800000"/>
            <a:headEnd/>
            <a:tailEnd/>
          </a:ln>
        </p:spPr>
      </p:pic>
      <p:cxnSp>
        <p:nvCxnSpPr>
          <p:cNvPr id="24" name="Straight Connector 23"/>
          <p:cNvCxnSpPr/>
          <p:nvPr/>
        </p:nvCxnSpPr>
        <p:spPr>
          <a:xfrm>
            <a:off x="335292" y="2667000"/>
            <a:ext cx="8763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562600" y="2209800"/>
            <a:ext cx="0" cy="833598"/>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43400" y="3043398"/>
            <a:ext cx="21444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038600" y="2743200"/>
            <a:ext cx="609600" cy="1292423"/>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p:cNvCxnSpPr/>
          <p:nvPr/>
        </p:nvCxnSpPr>
        <p:spPr>
          <a:xfrm>
            <a:off x="5943600" y="2209800"/>
            <a:ext cx="0" cy="3221049"/>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343400" y="5410200"/>
            <a:ext cx="21444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809510" y="5410200"/>
            <a:ext cx="3182090" cy="584775"/>
          </a:xfrm>
          <a:prstGeom prst="rect">
            <a:avLst/>
          </a:prstGeom>
          <a:noFill/>
          <a:ln>
            <a:solidFill>
              <a:schemeClr val="bg1"/>
            </a:solidFill>
          </a:ln>
        </p:spPr>
        <p:txBody>
          <a:bodyPr wrap="none" rtlCol="0">
            <a:spAutoFit/>
          </a:bodyPr>
          <a:lstStyle/>
          <a:p>
            <a:pPr algn="ctr"/>
            <a:r>
              <a:rPr lang="en-US" sz="1600" dirty="0" smtClean="0"/>
              <a:t>Temperature sensor deployed 10 m </a:t>
            </a:r>
          </a:p>
          <a:p>
            <a:pPr algn="ctr"/>
            <a:r>
              <a:rPr lang="en-US" sz="1600" dirty="0" smtClean="0"/>
              <a:t>beneath surface structure</a:t>
            </a:r>
          </a:p>
        </p:txBody>
      </p:sp>
      <p:sp>
        <p:nvSpPr>
          <p:cNvPr id="37" name="Rectangle 36"/>
          <p:cNvSpPr/>
          <p:nvPr/>
        </p:nvSpPr>
        <p:spPr>
          <a:xfrm rot="19233813">
            <a:off x="3379947" y="1417508"/>
            <a:ext cx="457200" cy="558225"/>
          </a:xfrm>
          <a:prstGeom prst="rect">
            <a:avLst/>
          </a:prstGeom>
          <a:solidFill>
            <a:schemeClr val="accent1">
              <a:alpha val="0"/>
            </a:schemeClr>
          </a:solidFill>
          <a:ln>
            <a:solidFill>
              <a:srgbClr val="B68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118"/>
          <p:cNvGrpSpPr/>
          <p:nvPr/>
        </p:nvGrpSpPr>
        <p:grpSpPr>
          <a:xfrm>
            <a:off x="304800" y="3810000"/>
            <a:ext cx="1600200" cy="1828800"/>
            <a:chOff x="304800" y="3810000"/>
            <a:chExt cx="1600200" cy="1828800"/>
          </a:xfrm>
        </p:grpSpPr>
        <p:grpSp>
          <p:nvGrpSpPr>
            <p:cNvPr id="7" name="Group 116"/>
            <p:cNvGrpSpPr/>
            <p:nvPr/>
          </p:nvGrpSpPr>
          <p:grpSpPr>
            <a:xfrm>
              <a:off x="457200" y="3886200"/>
              <a:ext cx="1447800" cy="1603177"/>
              <a:chOff x="457200" y="3886200"/>
              <a:chExt cx="1447800" cy="1603177"/>
            </a:xfrm>
          </p:grpSpPr>
          <p:sp>
            <p:nvSpPr>
              <p:cNvPr id="101" name="Rectangle 100"/>
              <p:cNvSpPr/>
              <p:nvPr/>
            </p:nvSpPr>
            <p:spPr>
              <a:xfrm>
                <a:off x="457200" y="4267200"/>
                <a:ext cx="304800" cy="171760"/>
              </a:xfrm>
              <a:prstGeom prst="rect">
                <a:avLst/>
              </a:prstGeom>
              <a:solidFill>
                <a:schemeClr val="accent1">
                  <a:alpha val="0"/>
                </a:schemeClr>
              </a:solidFill>
              <a:ln>
                <a:solidFill>
                  <a:srgbClr val="B68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57200" y="3962400"/>
                <a:ext cx="304800" cy="182382"/>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p:cNvSpPr/>
              <p:nvPr/>
            </p:nvSpPr>
            <p:spPr>
              <a:xfrm>
                <a:off x="457200" y="4515160"/>
                <a:ext cx="304800" cy="209240"/>
              </a:xfrm>
              <a:prstGeom prst="rect">
                <a:avLst/>
              </a:prstGeom>
              <a:solidFill>
                <a:schemeClr val="accent1">
                  <a:alpha val="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57200" y="4848521"/>
                <a:ext cx="304800" cy="180679"/>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p:cNvCxnSpPr/>
              <p:nvPr/>
            </p:nvCxnSpPr>
            <p:spPr>
              <a:xfrm>
                <a:off x="457200" y="5181600"/>
                <a:ext cx="304800" cy="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457200" y="5393323"/>
                <a:ext cx="304800" cy="1687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809599" y="4188023"/>
                <a:ext cx="790601" cy="307777"/>
              </a:xfrm>
              <a:prstGeom prst="rect">
                <a:avLst/>
              </a:prstGeom>
              <a:noFill/>
            </p:spPr>
            <p:txBody>
              <a:bodyPr wrap="none" rtlCol="0">
                <a:spAutoFit/>
              </a:bodyPr>
              <a:lstStyle/>
              <a:p>
                <a:r>
                  <a:rPr lang="en-US" sz="1400" dirty="0" smtClean="0"/>
                  <a:t>= </a:t>
                </a:r>
                <a:r>
                  <a:rPr lang="en-US" sz="1400" dirty="0" err="1" smtClean="0"/>
                  <a:t>Comm</a:t>
                </a:r>
                <a:endParaRPr lang="en-US" sz="1400" dirty="0"/>
              </a:p>
            </p:txBody>
          </p:sp>
          <p:sp>
            <p:nvSpPr>
              <p:cNvPr id="112" name="TextBox 111"/>
              <p:cNvSpPr txBox="1"/>
              <p:nvPr/>
            </p:nvSpPr>
            <p:spPr>
              <a:xfrm>
                <a:off x="838200" y="4492823"/>
                <a:ext cx="755335" cy="307777"/>
              </a:xfrm>
              <a:prstGeom prst="rect">
                <a:avLst/>
              </a:prstGeom>
              <a:noFill/>
            </p:spPr>
            <p:txBody>
              <a:bodyPr wrap="none" rtlCol="0">
                <a:spAutoFit/>
              </a:bodyPr>
              <a:lstStyle/>
              <a:p>
                <a:r>
                  <a:rPr lang="en-US" sz="1400" dirty="0" smtClean="0"/>
                  <a:t>= C&amp;DH</a:t>
                </a:r>
                <a:endParaRPr lang="en-US" sz="1400" dirty="0"/>
              </a:p>
            </p:txBody>
          </p:sp>
          <p:sp>
            <p:nvSpPr>
              <p:cNvPr id="113" name="TextBox 112"/>
              <p:cNvSpPr txBox="1"/>
              <p:nvPr/>
            </p:nvSpPr>
            <p:spPr>
              <a:xfrm>
                <a:off x="838200" y="4724400"/>
                <a:ext cx="577402" cy="307777"/>
              </a:xfrm>
              <a:prstGeom prst="rect">
                <a:avLst/>
              </a:prstGeom>
              <a:noFill/>
            </p:spPr>
            <p:txBody>
              <a:bodyPr wrap="none" rtlCol="0">
                <a:spAutoFit/>
              </a:bodyPr>
              <a:lstStyle/>
              <a:p>
                <a:r>
                  <a:rPr lang="en-US" sz="1400" dirty="0" smtClean="0"/>
                  <a:t>= EPS</a:t>
                </a:r>
                <a:endParaRPr lang="en-US" sz="1400" dirty="0"/>
              </a:p>
            </p:txBody>
          </p:sp>
          <p:sp>
            <p:nvSpPr>
              <p:cNvPr id="114" name="TextBox 113"/>
              <p:cNvSpPr txBox="1"/>
              <p:nvPr/>
            </p:nvSpPr>
            <p:spPr>
              <a:xfrm>
                <a:off x="838200" y="4950023"/>
                <a:ext cx="655308" cy="307777"/>
              </a:xfrm>
              <a:prstGeom prst="rect">
                <a:avLst/>
              </a:prstGeom>
              <a:noFill/>
            </p:spPr>
            <p:txBody>
              <a:bodyPr wrap="none" rtlCol="0">
                <a:spAutoFit/>
              </a:bodyPr>
              <a:lstStyle/>
              <a:p>
                <a:r>
                  <a:rPr lang="en-US" sz="1400" dirty="0" smtClean="0"/>
                  <a:t>= Data</a:t>
                </a:r>
                <a:endParaRPr lang="en-US" sz="1400" dirty="0"/>
              </a:p>
            </p:txBody>
          </p:sp>
          <p:sp>
            <p:nvSpPr>
              <p:cNvPr id="115" name="TextBox 114"/>
              <p:cNvSpPr txBox="1"/>
              <p:nvPr/>
            </p:nvSpPr>
            <p:spPr>
              <a:xfrm>
                <a:off x="823513" y="5181600"/>
                <a:ext cx="776687" cy="307777"/>
              </a:xfrm>
              <a:prstGeom prst="rect">
                <a:avLst/>
              </a:prstGeom>
              <a:noFill/>
            </p:spPr>
            <p:txBody>
              <a:bodyPr wrap="none" rtlCol="0">
                <a:spAutoFit/>
              </a:bodyPr>
              <a:lstStyle/>
              <a:p>
                <a:r>
                  <a:rPr lang="en-US" sz="1400" dirty="0" smtClean="0"/>
                  <a:t>= Power</a:t>
                </a:r>
                <a:endParaRPr lang="en-US" sz="1400" dirty="0"/>
              </a:p>
            </p:txBody>
          </p:sp>
          <p:sp>
            <p:nvSpPr>
              <p:cNvPr id="116" name="TextBox 115"/>
              <p:cNvSpPr txBox="1"/>
              <p:nvPr/>
            </p:nvSpPr>
            <p:spPr>
              <a:xfrm>
                <a:off x="798863" y="3886200"/>
                <a:ext cx="1106137" cy="307777"/>
              </a:xfrm>
              <a:prstGeom prst="rect">
                <a:avLst/>
              </a:prstGeom>
              <a:noFill/>
            </p:spPr>
            <p:txBody>
              <a:bodyPr wrap="none" rtlCol="0">
                <a:spAutoFit/>
              </a:bodyPr>
              <a:lstStyle/>
              <a:p>
                <a:r>
                  <a:rPr lang="en-US" sz="1400" dirty="0" smtClean="0"/>
                  <a:t>= Watertight</a:t>
                </a:r>
              </a:p>
            </p:txBody>
          </p:sp>
        </p:grpSp>
        <p:sp>
          <p:nvSpPr>
            <p:cNvPr id="118" name="Rectangle 117"/>
            <p:cNvSpPr/>
            <p:nvPr/>
          </p:nvSpPr>
          <p:spPr>
            <a:xfrm>
              <a:off x="304800" y="3810000"/>
              <a:ext cx="16002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TextBox 119"/>
          <p:cNvSpPr txBox="1"/>
          <p:nvPr/>
        </p:nvSpPr>
        <p:spPr>
          <a:xfrm>
            <a:off x="6019800" y="3962400"/>
            <a:ext cx="2905154" cy="338554"/>
          </a:xfrm>
          <a:prstGeom prst="rect">
            <a:avLst/>
          </a:prstGeom>
          <a:noFill/>
          <a:ln>
            <a:solidFill>
              <a:schemeClr val="tx1"/>
            </a:solidFill>
          </a:ln>
        </p:spPr>
        <p:txBody>
          <a:bodyPr wrap="none" rtlCol="0">
            <a:spAutoFit/>
          </a:bodyPr>
          <a:lstStyle/>
          <a:p>
            <a:r>
              <a:rPr lang="en-US" sz="1600" dirty="0" smtClean="0"/>
              <a:t>Water Temperature = -2°C to 2°C</a:t>
            </a:r>
            <a:endParaRPr lang="en-US" sz="1600" dirty="0"/>
          </a:p>
        </p:txBody>
      </p:sp>
      <p:grpSp>
        <p:nvGrpSpPr>
          <p:cNvPr id="8" name="Group 121"/>
          <p:cNvGrpSpPr/>
          <p:nvPr/>
        </p:nvGrpSpPr>
        <p:grpSpPr>
          <a:xfrm>
            <a:off x="3886200" y="1902023"/>
            <a:ext cx="685800" cy="3428205"/>
            <a:chOff x="3886200" y="1902023"/>
            <a:chExt cx="685800" cy="3428205"/>
          </a:xfrm>
        </p:grpSpPr>
        <p:cxnSp>
          <p:nvCxnSpPr>
            <p:cNvPr id="48" name="Straight Arrow Connector 47"/>
            <p:cNvCxnSpPr/>
            <p:nvPr/>
          </p:nvCxnSpPr>
          <p:spPr>
            <a:xfrm>
              <a:off x="4343400" y="3886200"/>
              <a:ext cx="0" cy="144402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4419600" y="3276600"/>
              <a:ext cx="0" cy="152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3886200" y="1902023"/>
              <a:ext cx="533401" cy="53637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419601" y="2438400"/>
              <a:ext cx="0" cy="43698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114800" y="3429000"/>
              <a:ext cx="457200" cy="457200"/>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120"/>
          <p:cNvGrpSpPr/>
          <p:nvPr/>
        </p:nvGrpSpPr>
        <p:grpSpPr>
          <a:xfrm>
            <a:off x="1676400" y="1563469"/>
            <a:ext cx="2895600" cy="3922931"/>
            <a:chOff x="1676400" y="1563469"/>
            <a:chExt cx="2895600" cy="3922931"/>
          </a:xfrm>
        </p:grpSpPr>
        <p:sp>
          <p:nvSpPr>
            <p:cNvPr id="72" name="TextBox 71"/>
            <p:cNvSpPr txBox="1"/>
            <p:nvPr/>
          </p:nvSpPr>
          <p:spPr>
            <a:xfrm>
              <a:off x="2438400" y="2819400"/>
              <a:ext cx="1371600" cy="584775"/>
            </a:xfrm>
            <a:prstGeom prst="rect">
              <a:avLst/>
            </a:prstGeom>
            <a:noFill/>
            <a:ln>
              <a:solidFill>
                <a:srgbClr val="FFFF00"/>
              </a:solidFill>
            </a:ln>
          </p:spPr>
          <p:txBody>
            <a:bodyPr wrap="square" rtlCol="0">
              <a:spAutoFit/>
            </a:bodyPr>
            <a:lstStyle/>
            <a:p>
              <a:pPr algn="ctr"/>
              <a:r>
                <a:rPr lang="en-US" sz="1600" dirty="0" smtClean="0">
                  <a:solidFill>
                    <a:srgbClr val="FFFF00"/>
                  </a:solidFill>
                </a:rPr>
                <a:t>Housekeeping</a:t>
              </a:r>
            </a:p>
            <a:p>
              <a:pPr algn="ctr"/>
              <a:r>
                <a:rPr lang="en-US" sz="1600" dirty="0" smtClean="0">
                  <a:solidFill>
                    <a:srgbClr val="FFFF00"/>
                  </a:solidFill>
                </a:rPr>
                <a:t>Data</a:t>
              </a:r>
              <a:endParaRPr lang="en-US" sz="1600" dirty="0">
                <a:solidFill>
                  <a:srgbClr val="FFFF00"/>
                </a:solidFill>
              </a:endParaRPr>
            </a:p>
          </p:txBody>
        </p:sp>
        <p:sp>
          <p:nvSpPr>
            <p:cNvPr id="73" name="TextBox 72"/>
            <p:cNvSpPr txBox="1"/>
            <p:nvPr/>
          </p:nvSpPr>
          <p:spPr>
            <a:xfrm>
              <a:off x="2275143" y="5147846"/>
              <a:ext cx="1687257" cy="338554"/>
            </a:xfrm>
            <a:prstGeom prst="rect">
              <a:avLst/>
            </a:prstGeom>
            <a:noFill/>
            <a:ln>
              <a:solidFill>
                <a:srgbClr val="FFFF00"/>
              </a:solidFill>
            </a:ln>
          </p:spPr>
          <p:txBody>
            <a:bodyPr wrap="none" rtlCol="0">
              <a:spAutoFit/>
            </a:bodyPr>
            <a:lstStyle/>
            <a:p>
              <a:r>
                <a:rPr lang="en-US" sz="1600" dirty="0" smtClean="0">
                  <a:solidFill>
                    <a:srgbClr val="FFFF00"/>
                  </a:solidFill>
                </a:rPr>
                <a:t>Temperature Data</a:t>
              </a:r>
              <a:endParaRPr lang="en-US" sz="1600" dirty="0">
                <a:solidFill>
                  <a:srgbClr val="FFFF00"/>
                </a:solidFill>
              </a:endParaRPr>
            </a:p>
          </p:txBody>
        </p:sp>
        <p:sp>
          <p:nvSpPr>
            <p:cNvPr id="74" name="TextBox 73"/>
            <p:cNvSpPr txBox="1"/>
            <p:nvPr/>
          </p:nvSpPr>
          <p:spPr>
            <a:xfrm>
              <a:off x="1676400" y="1563469"/>
              <a:ext cx="928844" cy="338554"/>
            </a:xfrm>
            <a:prstGeom prst="rect">
              <a:avLst/>
            </a:prstGeom>
            <a:noFill/>
            <a:ln>
              <a:solidFill>
                <a:srgbClr val="FFFF00"/>
              </a:solidFill>
            </a:ln>
          </p:spPr>
          <p:txBody>
            <a:bodyPr wrap="none" rtlCol="0">
              <a:spAutoFit/>
            </a:bodyPr>
            <a:lstStyle/>
            <a:p>
              <a:r>
                <a:rPr lang="en-US" sz="1600" dirty="0" smtClean="0">
                  <a:solidFill>
                    <a:srgbClr val="FFFF00"/>
                  </a:solidFill>
                </a:rPr>
                <a:t>GPS data</a:t>
              </a:r>
              <a:endParaRPr lang="en-US" sz="1600" dirty="0">
                <a:solidFill>
                  <a:srgbClr val="FFFF00"/>
                </a:solidFill>
              </a:endParaRPr>
            </a:p>
          </p:txBody>
        </p:sp>
        <p:cxnSp>
          <p:nvCxnSpPr>
            <p:cNvPr id="39" name="Straight Arrow Connector 38"/>
            <p:cNvCxnSpPr>
              <a:stCxn id="73" idx="3"/>
            </p:cNvCxnSpPr>
            <p:nvPr/>
          </p:nvCxnSpPr>
          <p:spPr>
            <a:xfrm>
              <a:off x="3962400" y="5317123"/>
              <a:ext cx="304800" cy="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605244" y="1676400"/>
              <a:ext cx="649450" cy="377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2" idx="3"/>
            </p:cNvCxnSpPr>
            <p:nvPr/>
          </p:nvCxnSpPr>
          <p:spPr>
            <a:xfrm>
              <a:off x="3810000" y="3111788"/>
              <a:ext cx="304800" cy="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343400" y="2438400"/>
              <a:ext cx="0" cy="436981"/>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37" idx="2"/>
            </p:cNvCxnSpPr>
            <p:nvPr/>
          </p:nvCxnSpPr>
          <p:spPr>
            <a:xfrm flipH="1" flipV="1">
              <a:off x="3785845" y="1912187"/>
              <a:ext cx="557555" cy="52621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114800" y="2875381"/>
              <a:ext cx="457200" cy="401219"/>
            </a:xfrm>
            <a:prstGeom prst="rect">
              <a:avLst/>
            </a:prstGeom>
            <a:solidFill>
              <a:schemeClr val="accent1">
                <a:alpha val="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V="1">
              <a:off x="4267200" y="3276600"/>
              <a:ext cx="0" cy="20574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sp>
        <p:nvSpPr>
          <p:cNvPr id="10" name="Date Placeholder 9"/>
          <p:cNvSpPr>
            <a:spLocks noGrp="1"/>
          </p:cNvSpPr>
          <p:nvPr>
            <p:ph type="dt" sz="half" idx="2"/>
          </p:nvPr>
        </p:nvSpPr>
        <p:spPr/>
        <p:txBody>
          <a:bodyPr/>
          <a:lstStyle/>
          <a:p>
            <a:fld id="{709D9BCB-7AF2-4C45-AA21-7892CF3DA74B}" type="datetime1">
              <a:rPr lang="en-US" smtClean="0"/>
              <a:pPr/>
              <a:t>12/7/12</a:t>
            </a:fld>
            <a:endParaRPr lang="en-US"/>
          </a:p>
        </p:txBody>
      </p:sp>
      <p:sp>
        <p:nvSpPr>
          <p:cNvPr id="11" name="Slide Number Placeholder 10"/>
          <p:cNvSpPr>
            <a:spLocks noGrp="1"/>
          </p:cNvSpPr>
          <p:nvPr>
            <p:ph type="sldNum" sz="quarter" idx="12"/>
          </p:nvPr>
        </p:nvSpPr>
        <p:spPr/>
        <p:txBody>
          <a:bodyPr/>
          <a:lstStyle/>
          <a:p>
            <a:fld id="{7BC1F5ED-BD72-4CAB-B526-43E94774B14F}" type="slidenum">
              <a:rPr lang="en-US" smtClean="0"/>
              <a:pPr/>
              <a:t>10</a:t>
            </a:fld>
            <a:endParaRPr lang="en-US"/>
          </a:p>
        </p:txBody>
      </p:sp>
    </p:spTree>
    <p:extLst>
      <p:ext uri="{BB962C8B-B14F-4D97-AF65-F5344CB8AC3E}">
        <p14:creationId xmlns:p14="http://schemas.microsoft.com/office/powerpoint/2010/main" val="34295357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Detailed Design: Locking into slots </a:t>
            </a:r>
            <a:endParaRPr lang="en-US" dirty="0"/>
          </a:p>
        </p:txBody>
      </p:sp>
      <p:sp>
        <p:nvSpPr>
          <p:cNvPr id="3" name="Content Placeholder 2"/>
          <p:cNvSpPr>
            <a:spLocks noGrp="1"/>
          </p:cNvSpPr>
          <p:nvPr>
            <p:ph idx="4294967295"/>
          </p:nvPr>
        </p:nvSpPr>
        <p:spPr>
          <a:xfrm>
            <a:off x="0" y="1600200"/>
            <a:ext cx="3886200" cy="4525963"/>
          </a:xfrm>
          <a:prstGeom prst="rect">
            <a:avLst/>
          </a:prstGeom>
        </p:spPr>
        <p:txBody>
          <a:bodyPr>
            <a:normAutofit/>
          </a:bodyPr>
          <a:lstStyle/>
          <a:p>
            <a:r>
              <a:rPr lang="en-US" dirty="0" smtClean="0"/>
              <a:t>Small bolt prevent  over sliding </a:t>
            </a:r>
          </a:p>
          <a:p>
            <a:r>
              <a:rPr lang="en-US" dirty="0" smtClean="0"/>
              <a:t>Spring plungers </a:t>
            </a:r>
          </a:p>
          <a:p>
            <a:pPr lvl="1"/>
            <a:r>
              <a:rPr lang="en-US" dirty="0" smtClean="0"/>
              <a:t> 2 spring plungers lock into holes in sliding rail </a:t>
            </a:r>
          </a:p>
          <a:p>
            <a:pPr lvl="1"/>
            <a:r>
              <a:rPr lang="en-US" dirty="0" smtClean="0"/>
              <a:t>Prevent slider traveling back during landing </a:t>
            </a:r>
          </a:p>
        </p:txBody>
      </p:sp>
      <p:pic>
        <p:nvPicPr>
          <p:cNvPr id="4098" name="Picture 2"/>
          <p:cNvPicPr>
            <a:picLocks noChangeAspect="1" noChangeArrowheads="1"/>
          </p:cNvPicPr>
          <p:nvPr/>
        </p:nvPicPr>
        <p:blipFill>
          <a:blip r:embed="rId2" cstate="print"/>
          <a:srcRect/>
          <a:stretch>
            <a:fillRect/>
          </a:stretch>
        </p:blipFill>
        <p:spPr bwMode="auto">
          <a:xfrm>
            <a:off x="5257800" y="4038600"/>
            <a:ext cx="2667000" cy="2063682"/>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4648200" y="1447800"/>
            <a:ext cx="3551799" cy="2590800"/>
          </a:xfrm>
          <a:prstGeom prst="rect">
            <a:avLst/>
          </a:prstGeom>
          <a:noFill/>
          <a:ln w="9525">
            <a:noFill/>
            <a:miter lim="800000"/>
            <a:headEnd/>
            <a:tailEnd/>
          </a:ln>
        </p:spPr>
      </p:pic>
      <p:cxnSp>
        <p:nvCxnSpPr>
          <p:cNvPr id="8" name="Straight Arrow Connector 7"/>
          <p:cNvCxnSpPr/>
          <p:nvPr/>
        </p:nvCxnSpPr>
        <p:spPr>
          <a:xfrm>
            <a:off x="3962400" y="2133600"/>
            <a:ext cx="1905000" cy="3048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962400" y="3505200"/>
            <a:ext cx="2971800" cy="4572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962400" y="3429000"/>
            <a:ext cx="1447800" cy="5334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1"/>
          </p:nvPr>
        </p:nvSpPr>
        <p:spPr/>
        <p:txBody>
          <a:bodyPr/>
          <a:lstStyle/>
          <a:p>
            <a:fld id="{75FB2C00-28A7-A54B-8C7E-7472E4E75EC2}"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100</a:t>
            </a:fld>
            <a:endParaRPr lang="en-US" dirty="0"/>
          </a:p>
        </p:txBody>
      </p:sp>
      <p:grpSp>
        <p:nvGrpSpPr>
          <p:cNvPr id="11" name="Group 8"/>
          <p:cNvGrpSpPr/>
          <p:nvPr/>
        </p:nvGrpSpPr>
        <p:grpSpPr>
          <a:xfrm>
            <a:off x="757763" y="0"/>
            <a:ext cx="903111" cy="670982"/>
            <a:chOff x="757763" y="23359"/>
            <a:chExt cx="903111" cy="670982"/>
          </a:xfrm>
        </p:grpSpPr>
        <p:sp>
          <p:nvSpPr>
            <p:cNvPr id="12" name="Left Arrow 11"/>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248915114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Design: Lower legs </a:t>
            </a:r>
            <a:endParaRPr lang="en-US" dirty="0"/>
          </a:p>
        </p:txBody>
      </p:sp>
      <p:sp>
        <p:nvSpPr>
          <p:cNvPr id="3" name="Content Placeholder 2"/>
          <p:cNvSpPr>
            <a:spLocks noGrp="1"/>
          </p:cNvSpPr>
          <p:nvPr>
            <p:ph idx="4294967295"/>
          </p:nvPr>
        </p:nvSpPr>
        <p:spPr>
          <a:xfrm>
            <a:off x="0" y="1600200"/>
            <a:ext cx="4114800" cy="4525963"/>
          </a:xfrm>
          <a:prstGeom prst="rect">
            <a:avLst/>
          </a:prstGeom>
        </p:spPr>
        <p:txBody>
          <a:bodyPr/>
          <a:lstStyle/>
          <a:p>
            <a:r>
              <a:rPr lang="en-US" dirty="0" smtClean="0"/>
              <a:t>Torsion spring fits in to slot in pivot block </a:t>
            </a:r>
          </a:p>
          <a:p>
            <a:r>
              <a:rPr lang="en-US" dirty="0" smtClean="0"/>
              <a:t>Force on lower plate and leg </a:t>
            </a:r>
          </a:p>
          <a:p>
            <a:r>
              <a:rPr lang="en-US" dirty="0" smtClean="0"/>
              <a:t>Small hinge block </a:t>
            </a:r>
          </a:p>
          <a:p>
            <a:endParaRPr lang="en-US" dirty="0"/>
          </a:p>
        </p:txBody>
      </p:sp>
      <p:pic>
        <p:nvPicPr>
          <p:cNvPr id="5" name="Picture 5"/>
          <p:cNvPicPr>
            <a:picLocks noChangeAspect="1" noChangeArrowheads="1"/>
          </p:cNvPicPr>
          <p:nvPr/>
        </p:nvPicPr>
        <p:blipFill>
          <a:blip r:embed="rId2" cstate="print"/>
          <a:srcRect/>
          <a:stretch>
            <a:fillRect/>
          </a:stretch>
        </p:blipFill>
        <p:spPr bwMode="auto">
          <a:xfrm>
            <a:off x="5334000" y="2057400"/>
            <a:ext cx="2785146" cy="2743200"/>
          </a:xfrm>
          <a:prstGeom prst="rect">
            <a:avLst/>
          </a:prstGeom>
          <a:noFill/>
          <a:ln w="9525">
            <a:noFill/>
            <a:miter lim="800000"/>
            <a:headEnd/>
            <a:tailEnd/>
          </a:ln>
        </p:spPr>
      </p:pic>
      <p:sp>
        <p:nvSpPr>
          <p:cNvPr id="4" name="Date Placeholder 3"/>
          <p:cNvSpPr>
            <a:spLocks noGrp="1"/>
          </p:cNvSpPr>
          <p:nvPr>
            <p:ph type="dt" sz="half" idx="11"/>
          </p:nvPr>
        </p:nvSpPr>
        <p:spPr/>
        <p:txBody>
          <a:bodyPr/>
          <a:lstStyle/>
          <a:p>
            <a:fld id="{A9B011F5-61E2-3848-B1A3-444814AB4120}" type="datetime1">
              <a:rPr lang="en-US" smtClean="0"/>
              <a:pPr/>
              <a:t>12/7/12</a:t>
            </a:fld>
            <a:endParaRPr lang="en-US" dirty="0"/>
          </a:p>
        </p:txBody>
      </p:sp>
      <p:sp>
        <p:nvSpPr>
          <p:cNvPr id="6" name="Slide Number Placeholder 5"/>
          <p:cNvSpPr>
            <a:spLocks noGrp="1"/>
          </p:cNvSpPr>
          <p:nvPr>
            <p:ph type="sldNum" sz="quarter" idx="10"/>
          </p:nvPr>
        </p:nvSpPr>
        <p:spPr/>
        <p:txBody>
          <a:bodyPr/>
          <a:lstStyle/>
          <a:p>
            <a:fld id="{7BC1F5ED-BD72-4CAB-B526-43E94774B14F}" type="slidenum">
              <a:rPr lang="en-US" smtClean="0"/>
              <a:pPr/>
              <a:t>101</a:t>
            </a:fld>
            <a:endParaRPr lang="en-US" dirty="0"/>
          </a:p>
        </p:txBody>
      </p:sp>
      <p:grpSp>
        <p:nvGrpSpPr>
          <p:cNvPr id="7" name="Group 8"/>
          <p:cNvGrpSpPr/>
          <p:nvPr/>
        </p:nvGrpSpPr>
        <p:grpSpPr>
          <a:xfrm>
            <a:off x="757763" y="0"/>
            <a:ext cx="903111" cy="670982"/>
            <a:chOff x="757763" y="23359"/>
            <a:chExt cx="903111" cy="670982"/>
          </a:xfrm>
        </p:grpSpPr>
        <p:sp>
          <p:nvSpPr>
            <p:cNvPr id="8" name="Left Arrow 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370671108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03133"/>
            <a:ext cx="7734300" cy="808038"/>
          </a:xfrm>
        </p:spPr>
        <p:txBody>
          <a:bodyPr>
            <a:normAutofit fontScale="90000"/>
          </a:bodyPr>
          <a:lstStyle/>
          <a:p>
            <a:r>
              <a:rPr lang="en-US" dirty="0" smtClean="0"/>
              <a:t>Detailed Design: Deployment springs</a:t>
            </a:r>
            <a:endParaRPr lang="en-US" dirty="0"/>
          </a:p>
        </p:txBody>
      </p:sp>
      <p:sp>
        <p:nvSpPr>
          <p:cNvPr id="3" name="Content Placeholder 2"/>
          <p:cNvSpPr>
            <a:spLocks noGrp="1"/>
          </p:cNvSpPr>
          <p:nvPr>
            <p:ph idx="4294967295"/>
          </p:nvPr>
        </p:nvSpPr>
        <p:spPr>
          <a:xfrm>
            <a:off x="0" y="1600200"/>
            <a:ext cx="4114800" cy="4525963"/>
          </a:xfrm>
          <a:prstGeom prst="rect">
            <a:avLst/>
          </a:prstGeom>
        </p:spPr>
        <p:txBody>
          <a:bodyPr>
            <a:normAutofit/>
          </a:bodyPr>
          <a:lstStyle/>
          <a:p>
            <a:r>
              <a:rPr lang="en-US" dirty="0" smtClean="0"/>
              <a:t>Two springs </a:t>
            </a:r>
          </a:p>
          <a:p>
            <a:pPr lvl="1"/>
            <a:r>
              <a:rPr lang="en-US" dirty="0" smtClean="0"/>
              <a:t>Torsion</a:t>
            </a:r>
          </a:p>
          <a:p>
            <a:pPr lvl="2"/>
            <a:r>
              <a:rPr lang="en-US" dirty="0" smtClean="0"/>
              <a:t>0.42 in/lbs </a:t>
            </a:r>
          </a:p>
          <a:p>
            <a:pPr lvl="2"/>
            <a:r>
              <a:rPr lang="en-US" dirty="0" smtClean="0"/>
              <a:t>Calculated torsion  </a:t>
            </a:r>
          </a:p>
          <a:p>
            <a:pPr lvl="1"/>
            <a:r>
              <a:rPr lang="en-US" dirty="0" smtClean="0"/>
              <a:t>Linear force </a:t>
            </a:r>
          </a:p>
          <a:p>
            <a:pPr lvl="2"/>
            <a:r>
              <a:rPr lang="en-US" dirty="0" smtClean="0"/>
              <a:t>1.1 lbs force</a:t>
            </a:r>
          </a:p>
          <a:p>
            <a:pPr lvl="2"/>
            <a:r>
              <a:rPr lang="en-US" dirty="0" smtClean="0"/>
              <a:t>Long enough to pull traveler </a:t>
            </a:r>
          </a:p>
          <a:p>
            <a:pPr lvl="2"/>
            <a:r>
              <a:rPr lang="en-US" dirty="0" smtClean="0"/>
              <a:t>No normal force for friction </a:t>
            </a:r>
          </a:p>
        </p:txBody>
      </p:sp>
      <p:pic>
        <p:nvPicPr>
          <p:cNvPr id="9219" name="Picture 3"/>
          <p:cNvPicPr>
            <a:picLocks noChangeAspect="1" noChangeArrowheads="1"/>
          </p:cNvPicPr>
          <p:nvPr/>
        </p:nvPicPr>
        <p:blipFill>
          <a:blip r:embed="rId2" cstate="print"/>
          <a:srcRect/>
          <a:stretch>
            <a:fillRect/>
          </a:stretch>
        </p:blipFill>
        <p:spPr bwMode="auto">
          <a:xfrm>
            <a:off x="5410200" y="1828800"/>
            <a:ext cx="3179297" cy="1571625"/>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rot="10800000" flipH="1">
            <a:off x="7391400" y="3962400"/>
            <a:ext cx="1398494" cy="1219200"/>
          </a:xfrm>
          <a:prstGeom prst="rect">
            <a:avLst/>
          </a:prstGeom>
          <a:noFill/>
          <a:ln w="9525">
            <a:noFill/>
            <a:miter lim="800000"/>
            <a:headEnd/>
            <a:tailEnd/>
          </a:ln>
        </p:spPr>
      </p:pic>
      <p:pic>
        <p:nvPicPr>
          <p:cNvPr id="9221" name="Picture 5"/>
          <p:cNvPicPr>
            <a:picLocks noChangeAspect="1" noChangeArrowheads="1"/>
          </p:cNvPicPr>
          <p:nvPr/>
        </p:nvPicPr>
        <p:blipFill>
          <a:blip r:embed="rId4" cstate="print"/>
          <a:srcRect/>
          <a:stretch>
            <a:fillRect/>
          </a:stretch>
        </p:blipFill>
        <p:spPr bwMode="auto">
          <a:xfrm>
            <a:off x="4800600" y="3581400"/>
            <a:ext cx="2398320" cy="2362200"/>
          </a:xfrm>
          <a:prstGeom prst="rect">
            <a:avLst/>
          </a:prstGeom>
          <a:noFill/>
          <a:ln w="9525">
            <a:noFill/>
            <a:miter lim="800000"/>
            <a:headEnd/>
            <a:tailEnd/>
          </a:ln>
        </p:spPr>
      </p:pic>
      <p:cxnSp>
        <p:nvCxnSpPr>
          <p:cNvPr id="8" name="Straight Arrow Connector 7"/>
          <p:cNvCxnSpPr/>
          <p:nvPr/>
        </p:nvCxnSpPr>
        <p:spPr>
          <a:xfrm>
            <a:off x="3200400" y="3581400"/>
            <a:ext cx="2743200" cy="14478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962400" y="2133600"/>
            <a:ext cx="1905000" cy="3048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1"/>
          </p:nvPr>
        </p:nvSpPr>
        <p:spPr/>
        <p:txBody>
          <a:bodyPr/>
          <a:lstStyle/>
          <a:p>
            <a:fld id="{7AE1E9B5-2D42-4540-86F4-4EB4E6AF84C4}"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102</a:t>
            </a:fld>
            <a:endParaRPr lang="en-US" dirty="0"/>
          </a:p>
        </p:txBody>
      </p:sp>
      <p:grpSp>
        <p:nvGrpSpPr>
          <p:cNvPr id="11" name="Group 8"/>
          <p:cNvGrpSpPr/>
          <p:nvPr/>
        </p:nvGrpSpPr>
        <p:grpSpPr>
          <a:xfrm>
            <a:off x="757763" y="0"/>
            <a:ext cx="903111" cy="670982"/>
            <a:chOff x="757763" y="23359"/>
            <a:chExt cx="903111" cy="670982"/>
          </a:xfrm>
        </p:grpSpPr>
        <p:sp>
          <p:nvSpPr>
            <p:cNvPr id="12" name="Left Arrow 11"/>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12984" y="136247"/>
              <a:ext cx="623338" cy="369332"/>
            </a:xfrm>
            <a:prstGeom prst="rect">
              <a:avLst/>
            </a:prstGeom>
            <a:noFill/>
          </p:spPr>
          <p:txBody>
            <a:bodyPr wrap="none" rtlCol="0">
              <a:spAutoFit/>
            </a:bodyPr>
            <a:lstStyle/>
            <a:p>
              <a:r>
                <a:rPr lang="en-US" dirty="0" smtClean="0">
                  <a:hlinkClick r:id="rId5" action="ppaction://hlinksldjump"/>
                </a:rPr>
                <a:t>Back</a:t>
              </a:r>
              <a:endParaRPr lang="en-US" dirty="0"/>
            </a:p>
          </p:txBody>
        </p:sp>
      </p:grpSp>
    </p:spTree>
    <p:extLst>
      <p:ext uri="{BB962C8B-B14F-4D97-AF65-F5344CB8AC3E}">
        <p14:creationId xmlns:p14="http://schemas.microsoft.com/office/powerpoint/2010/main" val="315657538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Design: Coil Calculator </a:t>
            </a:r>
            <a:endParaRPr lang="en-US" dirty="0"/>
          </a:p>
        </p:txBody>
      </p:sp>
      <p:sp>
        <p:nvSpPr>
          <p:cNvPr id="14" name="Slide Number Placeholder 13"/>
          <p:cNvSpPr>
            <a:spLocks noGrp="1"/>
          </p:cNvSpPr>
          <p:nvPr>
            <p:ph type="sldNum" sz="quarter" idx="10"/>
          </p:nvPr>
        </p:nvSpPr>
        <p:spPr/>
        <p:txBody>
          <a:bodyPr/>
          <a:lstStyle/>
          <a:p>
            <a:fld id="{6CCBA8E9-1F01-4A6A-94F3-C4F8C38BCB4D}" type="slidenum">
              <a:rPr lang="en-US" smtClean="0"/>
              <a:pPr/>
              <a:t>103</a:t>
            </a:fld>
            <a:endParaRPr lang="en-US" dirty="0"/>
          </a:p>
        </p:txBody>
      </p:sp>
      <p:sp>
        <p:nvSpPr>
          <p:cNvPr id="4" name="Date Placeholder 3"/>
          <p:cNvSpPr>
            <a:spLocks noGrp="1"/>
          </p:cNvSpPr>
          <p:nvPr>
            <p:ph type="dt" sz="half" idx="11"/>
          </p:nvPr>
        </p:nvSpPr>
        <p:spPr>
          <a:prstGeom prst="rect">
            <a:avLst/>
          </a:prstGeom>
        </p:spPr>
        <p:txBody>
          <a:bodyPr/>
          <a:lstStyle/>
          <a:p>
            <a:fld id="{97906AA1-C055-7347-9E3B-FD0F05B819A0}" type="datetime1">
              <a:rPr lang="en-US" smtClean="0"/>
              <a:pPr/>
              <a:t>12/7/12</a:t>
            </a:fld>
            <a:endParaRPr lang="en-US"/>
          </a:p>
        </p:txBody>
      </p:sp>
      <p:sp>
        <p:nvSpPr>
          <p:cNvPr id="3" name="Content Placeholder 2"/>
          <p:cNvSpPr>
            <a:spLocks noGrp="1"/>
          </p:cNvSpPr>
          <p:nvPr>
            <p:ph idx="4294967295"/>
          </p:nvPr>
        </p:nvSpPr>
        <p:spPr>
          <a:xfrm>
            <a:off x="0" y="1600200"/>
            <a:ext cx="4191000" cy="4525963"/>
          </a:xfrm>
          <a:prstGeom prst="rect">
            <a:avLst/>
          </a:prstGeom>
        </p:spPr>
        <p:txBody>
          <a:bodyPr>
            <a:normAutofit fontScale="85000" lnSpcReduction="20000"/>
          </a:bodyPr>
          <a:lstStyle/>
          <a:p>
            <a:r>
              <a:rPr lang="en-US" dirty="0" smtClean="0"/>
              <a:t>Matlab code</a:t>
            </a:r>
          </a:p>
          <a:p>
            <a:pPr lvl="1"/>
            <a:r>
              <a:rPr lang="en-US" dirty="0" smtClean="0"/>
              <a:t>Takes in inner and outer diameter</a:t>
            </a:r>
          </a:p>
          <a:p>
            <a:pPr lvl="1"/>
            <a:r>
              <a:rPr lang="en-US" dirty="0" smtClean="0"/>
              <a:t>Diameter of wire </a:t>
            </a:r>
          </a:p>
          <a:p>
            <a:pPr lvl="1"/>
            <a:r>
              <a:rPr lang="en-US" dirty="0" smtClean="0"/>
              <a:t>Calculates size of coil </a:t>
            </a:r>
          </a:p>
          <a:p>
            <a:r>
              <a:rPr lang="en-US" dirty="0"/>
              <a:t>3</a:t>
            </a:r>
            <a:r>
              <a:rPr lang="en-US" dirty="0" smtClean="0"/>
              <a:t> meters of cable </a:t>
            </a:r>
          </a:p>
          <a:p>
            <a:r>
              <a:rPr lang="en-US" dirty="0" smtClean="0"/>
              <a:t>RF and data lines </a:t>
            </a:r>
          </a:p>
          <a:p>
            <a:pPr lvl="1"/>
            <a:r>
              <a:rPr lang="en-US" dirty="0" smtClean="0"/>
              <a:t>Diameter about 0.2 cm</a:t>
            </a:r>
          </a:p>
          <a:p>
            <a:r>
              <a:rPr lang="en-US" dirty="0" smtClean="0"/>
              <a:t>Outer Diameter = 12 cm</a:t>
            </a:r>
          </a:p>
          <a:p>
            <a:r>
              <a:rPr lang="en-US" dirty="0" smtClean="0"/>
              <a:t>Inner Diameter = 6 cm </a:t>
            </a:r>
          </a:p>
          <a:p>
            <a:pPr lvl="1"/>
            <a:r>
              <a:rPr lang="en-US" dirty="0" smtClean="0"/>
              <a:t>Five loops per layer</a:t>
            </a:r>
          </a:p>
          <a:p>
            <a:pPr lvl="1"/>
            <a:r>
              <a:rPr lang="en-US" dirty="0" smtClean="0"/>
              <a:t>1.8 cm stack up  </a:t>
            </a:r>
            <a:endParaRPr lang="en-US" dirty="0"/>
          </a:p>
        </p:txBody>
      </p:sp>
      <p:sp>
        <p:nvSpPr>
          <p:cNvPr id="5" name="Rectangle 4"/>
          <p:cNvSpPr/>
          <p:nvPr/>
        </p:nvSpPr>
        <p:spPr>
          <a:xfrm>
            <a:off x="5760154" y="2263420"/>
            <a:ext cx="838200" cy="281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512754" y="2265479"/>
            <a:ext cx="838200" cy="281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7699135" y="4479398"/>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067013" y="4473220"/>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762213" y="4473220"/>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7699135" y="4778020"/>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8056451" y="4778020"/>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6064954" y="4778020"/>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5753976" y="4784198"/>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8046154" y="4479398"/>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6598354" y="2263420"/>
            <a:ext cx="914400" cy="28194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p:cNvCxnSpPr/>
          <p:nvPr/>
        </p:nvCxnSpPr>
        <p:spPr>
          <a:xfrm>
            <a:off x="5762214" y="5591506"/>
            <a:ext cx="259903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598354" y="2111020"/>
            <a:ext cx="7620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384170" y="5902655"/>
            <a:ext cx="1297459" cy="646331"/>
          </a:xfrm>
          <a:prstGeom prst="rect">
            <a:avLst/>
          </a:prstGeom>
          <a:noFill/>
        </p:spPr>
        <p:txBody>
          <a:bodyPr wrap="square" rtlCol="0">
            <a:spAutoFit/>
          </a:bodyPr>
          <a:lstStyle/>
          <a:p>
            <a:r>
              <a:rPr lang="en-US" dirty="0" smtClean="0"/>
              <a:t>Outer Diameter</a:t>
            </a:r>
            <a:endParaRPr lang="en-US" dirty="0"/>
          </a:p>
        </p:txBody>
      </p:sp>
      <p:sp>
        <p:nvSpPr>
          <p:cNvPr id="23" name="TextBox 22"/>
          <p:cNvSpPr txBox="1"/>
          <p:nvPr/>
        </p:nvSpPr>
        <p:spPr>
          <a:xfrm>
            <a:off x="6634395" y="1349020"/>
            <a:ext cx="1297459" cy="646331"/>
          </a:xfrm>
          <a:prstGeom prst="rect">
            <a:avLst/>
          </a:prstGeom>
          <a:noFill/>
        </p:spPr>
        <p:txBody>
          <a:bodyPr wrap="square" rtlCol="0">
            <a:spAutoFit/>
          </a:bodyPr>
          <a:lstStyle/>
          <a:p>
            <a:r>
              <a:rPr lang="en-US" dirty="0" smtClean="0"/>
              <a:t>Inner Diameter</a:t>
            </a:r>
            <a:endParaRPr lang="en-US" dirty="0"/>
          </a:p>
        </p:txBody>
      </p:sp>
      <p:sp>
        <p:nvSpPr>
          <p:cNvPr id="24" name="Oval 23"/>
          <p:cNvSpPr/>
          <p:nvPr/>
        </p:nvSpPr>
        <p:spPr>
          <a:xfrm>
            <a:off x="8044095" y="3865679"/>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739295" y="3865679"/>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056452" y="4170479"/>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7731058" y="4176657"/>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058776" y="3859501"/>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5753976" y="3859501"/>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6056717" y="4164301"/>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5745739" y="4170479"/>
            <a:ext cx="304800" cy="3048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p:cNvCxnSpPr/>
          <p:nvPr/>
        </p:nvCxnSpPr>
        <p:spPr>
          <a:xfrm>
            <a:off x="5531554" y="3872886"/>
            <a:ext cx="0" cy="121714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09150" y="4018079"/>
            <a:ext cx="990600" cy="646331"/>
          </a:xfrm>
          <a:prstGeom prst="rect">
            <a:avLst/>
          </a:prstGeom>
          <a:noFill/>
        </p:spPr>
        <p:txBody>
          <a:bodyPr wrap="square" rtlCol="0">
            <a:spAutoFit/>
          </a:bodyPr>
          <a:lstStyle/>
          <a:p>
            <a:r>
              <a:rPr lang="en-US" dirty="0" smtClean="0"/>
              <a:t>Height of wires </a:t>
            </a:r>
            <a:endParaRPr lang="en-US" dirty="0"/>
          </a:p>
        </p:txBody>
      </p:sp>
      <p:grpSp>
        <p:nvGrpSpPr>
          <p:cNvPr id="33" name="Group 8"/>
          <p:cNvGrpSpPr/>
          <p:nvPr/>
        </p:nvGrpSpPr>
        <p:grpSpPr>
          <a:xfrm>
            <a:off x="757763" y="0"/>
            <a:ext cx="903111" cy="670982"/>
            <a:chOff x="757763" y="23359"/>
            <a:chExt cx="903111" cy="670982"/>
          </a:xfrm>
        </p:grpSpPr>
        <p:sp>
          <p:nvSpPr>
            <p:cNvPr id="35" name="Left Arrow 34"/>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393499636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Detailed Design: Sinking the Electronic Unit </a:t>
            </a:r>
            <a:endParaRPr lang="en-US" dirty="0"/>
          </a:p>
        </p:txBody>
      </p:sp>
      <p:sp>
        <p:nvSpPr>
          <p:cNvPr id="3" name="Content Placeholder 2"/>
          <p:cNvSpPr>
            <a:spLocks noGrp="1"/>
          </p:cNvSpPr>
          <p:nvPr>
            <p:ph idx="4294967295"/>
          </p:nvPr>
        </p:nvSpPr>
        <p:spPr>
          <a:xfrm>
            <a:off x="0" y="1600200"/>
            <a:ext cx="5341938" cy="4525963"/>
          </a:xfrm>
          <a:prstGeom prst="rect">
            <a:avLst/>
          </a:prstGeom>
        </p:spPr>
        <p:txBody>
          <a:bodyPr>
            <a:normAutofit/>
          </a:bodyPr>
          <a:lstStyle/>
          <a:p>
            <a:r>
              <a:rPr lang="en-US" dirty="0" smtClean="0"/>
              <a:t>Internal volume electrical unit</a:t>
            </a:r>
          </a:p>
          <a:p>
            <a:pPr lvl="1"/>
            <a:r>
              <a:rPr lang="en-US" dirty="0" smtClean="0"/>
              <a:t>30 cm long </a:t>
            </a:r>
          </a:p>
          <a:p>
            <a:pPr lvl="1"/>
            <a:r>
              <a:rPr lang="en-US" dirty="0" smtClean="0"/>
              <a:t>7.5 cm diameter</a:t>
            </a:r>
          </a:p>
          <a:p>
            <a:pPr lvl="1"/>
            <a:r>
              <a:rPr lang="en-US" dirty="0" smtClean="0"/>
              <a:t>Volume= .0013 m</a:t>
            </a:r>
            <a:r>
              <a:rPr lang="en-US" baseline="30000" dirty="0" smtClean="0"/>
              <a:t>3</a:t>
            </a:r>
            <a:r>
              <a:rPr lang="en-US" dirty="0" smtClean="0"/>
              <a:t> </a:t>
            </a:r>
          </a:p>
          <a:p>
            <a:pPr lvl="1"/>
            <a:r>
              <a:rPr lang="en-US" dirty="0" smtClean="0"/>
              <a:t>Mass = 2.2 kg </a:t>
            </a:r>
          </a:p>
          <a:p>
            <a:r>
              <a:rPr lang="en-US" dirty="0" smtClean="0"/>
              <a:t>Mass .0013 m</a:t>
            </a:r>
            <a:r>
              <a:rPr lang="en-US" baseline="30000" dirty="0" smtClean="0"/>
              <a:t>3</a:t>
            </a:r>
            <a:r>
              <a:rPr lang="en-US" dirty="0" smtClean="0"/>
              <a:t> water </a:t>
            </a:r>
            <a:endParaRPr lang="en-US" dirty="0"/>
          </a:p>
          <a:p>
            <a:pPr lvl="1"/>
            <a:r>
              <a:rPr lang="en-US" dirty="0" smtClean="0"/>
              <a:t>1.325 kg </a:t>
            </a:r>
          </a:p>
          <a:p>
            <a:r>
              <a:rPr lang="en-US" dirty="0" smtClean="0"/>
              <a:t>System will sink </a:t>
            </a:r>
          </a:p>
        </p:txBody>
      </p:sp>
      <p:pic>
        <p:nvPicPr>
          <p:cNvPr id="8194" name="Picture 2"/>
          <p:cNvPicPr>
            <a:picLocks noChangeAspect="1" noChangeArrowheads="1"/>
          </p:cNvPicPr>
          <p:nvPr/>
        </p:nvPicPr>
        <p:blipFill>
          <a:blip r:embed="rId2" cstate="print"/>
          <a:srcRect/>
          <a:stretch>
            <a:fillRect/>
          </a:stretch>
        </p:blipFill>
        <p:spPr bwMode="auto">
          <a:xfrm>
            <a:off x="6012610" y="1385711"/>
            <a:ext cx="1480110" cy="4695825"/>
          </a:xfrm>
          <a:prstGeom prst="rect">
            <a:avLst/>
          </a:prstGeom>
          <a:noFill/>
          <a:ln w="9525">
            <a:noFill/>
            <a:miter lim="800000"/>
            <a:headEnd/>
            <a:tailEnd/>
          </a:ln>
        </p:spPr>
      </p:pic>
      <p:sp>
        <p:nvSpPr>
          <p:cNvPr id="4" name="Date Placeholder 3"/>
          <p:cNvSpPr>
            <a:spLocks noGrp="1"/>
          </p:cNvSpPr>
          <p:nvPr>
            <p:ph type="dt" sz="half" idx="11"/>
          </p:nvPr>
        </p:nvSpPr>
        <p:spPr/>
        <p:txBody>
          <a:bodyPr/>
          <a:lstStyle/>
          <a:p>
            <a:fld id="{C4610802-AC64-F546-8FB3-D3A23CB279AA}"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104</a:t>
            </a:fld>
            <a:endParaRPr lang="en-US" dirty="0"/>
          </a:p>
        </p:txBody>
      </p:sp>
      <p:grpSp>
        <p:nvGrpSpPr>
          <p:cNvPr id="7" name="Group 8"/>
          <p:cNvGrpSpPr/>
          <p:nvPr/>
        </p:nvGrpSpPr>
        <p:grpSpPr>
          <a:xfrm>
            <a:off x="757763" y="0"/>
            <a:ext cx="903111" cy="670982"/>
            <a:chOff x="757763" y="23359"/>
            <a:chExt cx="903111" cy="670982"/>
          </a:xfrm>
        </p:grpSpPr>
        <p:sp>
          <p:nvSpPr>
            <p:cNvPr id="8" name="Left Arrow 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210482626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Detailed Design: Bend Radius (top) </a:t>
            </a:r>
            <a:endParaRPr lang="en-US" dirty="0"/>
          </a:p>
        </p:txBody>
      </p:sp>
      <p:sp>
        <p:nvSpPr>
          <p:cNvPr id="3" name="Content Placeholder 2"/>
          <p:cNvSpPr>
            <a:spLocks noGrp="1"/>
          </p:cNvSpPr>
          <p:nvPr>
            <p:ph idx="1"/>
          </p:nvPr>
        </p:nvSpPr>
        <p:spPr>
          <a:xfrm>
            <a:off x="457200" y="1600200"/>
            <a:ext cx="4038600" cy="4525963"/>
          </a:xfrm>
        </p:spPr>
        <p:txBody>
          <a:bodyPr/>
          <a:lstStyle/>
          <a:p>
            <a:r>
              <a:rPr lang="en-US" dirty="0" smtClean="0"/>
              <a:t>Wires coming out of top have 0.60 inches to bend over into coil</a:t>
            </a:r>
          </a:p>
          <a:p>
            <a:r>
              <a:rPr lang="en-US" dirty="0" smtClean="0"/>
              <a:t>Big coil on outside  </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451079"/>
            <a:ext cx="3910012" cy="2058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339"/>
          <a:stretch/>
        </p:blipFill>
        <p:spPr bwMode="auto">
          <a:xfrm>
            <a:off x="5081515" y="3581400"/>
            <a:ext cx="4062485" cy="190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411849345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Design: Wire Top </a:t>
            </a:r>
            <a:endParaRPr lang="en-US" dirty="0"/>
          </a:p>
        </p:txBody>
      </p:sp>
      <p:sp>
        <p:nvSpPr>
          <p:cNvPr id="3" name="Content Placeholder 2"/>
          <p:cNvSpPr>
            <a:spLocks noGrp="1"/>
          </p:cNvSpPr>
          <p:nvPr>
            <p:ph idx="1"/>
          </p:nvPr>
        </p:nvSpPr>
        <p:spPr>
          <a:xfrm>
            <a:off x="457200" y="1600200"/>
            <a:ext cx="4191000" cy="4525963"/>
          </a:xfrm>
        </p:spPr>
        <p:txBody>
          <a:bodyPr/>
          <a:lstStyle/>
          <a:p>
            <a:r>
              <a:rPr lang="en-US" dirty="0" smtClean="0"/>
              <a:t>Connection from XB has 0.75 inches for 90 degree connector to hook up </a:t>
            </a:r>
          </a:p>
          <a:p>
            <a:r>
              <a:rPr lang="en-US" dirty="0" smtClean="0"/>
              <a:t>GPS + iridium plug allow for connection and for wire deployment </a:t>
            </a:r>
          </a:p>
          <a:p>
            <a:endParaRPr lang="en-US"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1295400"/>
            <a:ext cx="3200400" cy="2783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4078605"/>
            <a:ext cx="3205162" cy="2175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217620550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3133"/>
            <a:ext cx="9144000" cy="808038"/>
          </a:xfrm>
        </p:spPr>
        <p:txBody>
          <a:bodyPr>
            <a:normAutofit fontScale="90000"/>
          </a:bodyPr>
          <a:lstStyle/>
          <a:p>
            <a:r>
              <a:rPr lang="en-US" dirty="0" smtClean="0"/>
              <a:t>Detailed Design: Tolerance in outer Casing </a:t>
            </a:r>
            <a:endParaRPr lang="en-US" dirty="0"/>
          </a:p>
        </p:txBody>
      </p:sp>
      <p:sp>
        <p:nvSpPr>
          <p:cNvPr id="3" name="Content Placeholder 2"/>
          <p:cNvSpPr>
            <a:spLocks noGrp="1"/>
          </p:cNvSpPr>
          <p:nvPr>
            <p:ph idx="1"/>
          </p:nvPr>
        </p:nvSpPr>
        <p:spPr>
          <a:xfrm>
            <a:off x="304800" y="1600200"/>
            <a:ext cx="4114800" cy="4525963"/>
          </a:xfrm>
        </p:spPr>
        <p:txBody>
          <a:bodyPr>
            <a:normAutofit lnSpcReduction="10000"/>
          </a:bodyPr>
          <a:lstStyle/>
          <a:p>
            <a:r>
              <a:rPr lang="en-US" dirty="0" smtClean="0"/>
              <a:t>Thickness of material </a:t>
            </a:r>
          </a:p>
          <a:p>
            <a:pPr lvl="1"/>
            <a:r>
              <a:rPr lang="en-US" dirty="0" smtClean="0"/>
              <a:t>1.2-1.5 mm </a:t>
            </a:r>
          </a:p>
          <a:p>
            <a:pPr lvl="1"/>
            <a:r>
              <a:rPr lang="en-US" dirty="0" smtClean="0"/>
              <a:t>0.011 inches variation</a:t>
            </a:r>
          </a:p>
          <a:p>
            <a:pPr lvl="1"/>
            <a:r>
              <a:rPr lang="en-US" dirty="0" smtClean="0"/>
              <a:t>Currently modeled as 2 mm thick </a:t>
            </a:r>
          </a:p>
          <a:p>
            <a:r>
              <a:rPr lang="en-US" dirty="0" smtClean="0"/>
              <a:t>Mold will insure inner volume not to small </a:t>
            </a:r>
          </a:p>
          <a:p>
            <a:r>
              <a:rPr lang="en-US" dirty="0" smtClean="0"/>
              <a:t>Leg inserts insure groves are large enough. </a:t>
            </a:r>
          </a:p>
          <a:p>
            <a:endParaRPr lang="en-US" dirty="0" smtClean="0"/>
          </a:p>
          <a:p>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1752600"/>
            <a:ext cx="4677775" cy="35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8"/>
          <p:cNvGrpSpPr/>
          <p:nvPr/>
        </p:nvGrpSpPr>
        <p:grpSpPr>
          <a:xfrm>
            <a:off x="757763" y="0"/>
            <a:ext cx="903111" cy="670982"/>
            <a:chOff x="757763" y="23359"/>
            <a:chExt cx="903111" cy="670982"/>
          </a:xfrm>
        </p:grpSpPr>
        <p:sp>
          <p:nvSpPr>
            <p:cNvPr id="6" name="Left Arrow 5"/>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2262517117"/>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Design: Leg open </a:t>
            </a:r>
            <a:endParaRPr lang="en-US" dirty="0"/>
          </a:p>
        </p:txBody>
      </p:sp>
      <p:sp>
        <p:nvSpPr>
          <p:cNvPr id="3" name="Content Placeholder 2"/>
          <p:cNvSpPr>
            <a:spLocks noGrp="1"/>
          </p:cNvSpPr>
          <p:nvPr>
            <p:ph idx="1"/>
          </p:nvPr>
        </p:nvSpPr>
        <p:spPr>
          <a:xfrm>
            <a:off x="457200" y="1600200"/>
            <a:ext cx="4191000" cy="4525963"/>
          </a:xfrm>
        </p:spPr>
        <p:txBody>
          <a:bodyPr>
            <a:normAutofit/>
          </a:bodyPr>
          <a:lstStyle/>
          <a:p>
            <a:r>
              <a:rPr lang="en-US" dirty="0" smtClean="0"/>
              <a:t>Breakable cord when parachute deploys</a:t>
            </a:r>
          </a:p>
          <a:p>
            <a:r>
              <a:rPr lang="en-US" dirty="0" smtClean="0"/>
              <a:t>Force from chute pulled over line </a:t>
            </a:r>
          </a:p>
          <a:p>
            <a:r>
              <a:rPr lang="en-US" dirty="0" smtClean="0"/>
              <a:t>Cord is restraining legs  </a:t>
            </a:r>
          </a:p>
          <a:p>
            <a:r>
              <a:rPr lang="en-US" dirty="0" smtClean="0"/>
              <a:t>4 different lengths</a:t>
            </a:r>
          </a:p>
          <a:p>
            <a:r>
              <a:rPr lang="en-US" dirty="0" smtClean="0"/>
              <a:t>Cord needs to  </a:t>
            </a:r>
          </a:p>
          <a:p>
            <a:pPr lvl="1"/>
            <a:r>
              <a:rPr lang="en-US" dirty="0" smtClean="0"/>
              <a:t>Hold 0.5 in/lb torque</a:t>
            </a:r>
          </a:p>
          <a:p>
            <a:pPr lvl="1"/>
            <a:r>
              <a:rPr lang="en-US" dirty="0" smtClean="0"/>
              <a:t>24 in distance= 3.2 </a:t>
            </a:r>
            <a:r>
              <a:rPr lang="en-US" dirty="0" err="1" smtClean="0"/>
              <a:t>oz</a:t>
            </a:r>
            <a:r>
              <a:rPr lang="en-US" dirty="0" smtClean="0"/>
              <a:t> </a:t>
            </a:r>
          </a:p>
          <a:p>
            <a:endParaRPr lang="en-US" dirty="0" smtClean="0"/>
          </a:p>
          <a:p>
            <a:endParaRPr lang="en-US"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948"/>
          <a:stretch/>
        </p:blipFill>
        <p:spPr bwMode="auto">
          <a:xfrm>
            <a:off x="4535054" y="1524000"/>
            <a:ext cx="2969491"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5715000" y="1839768"/>
            <a:ext cx="0" cy="20383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800600" y="3878118"/>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81600" y="1828800"/>
            <a:ext cx="0" cy="1019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8"/>
          <p:cNvGrpSpPr/>
          <p:nvPr/>
        </p:nvGrpSpPr>
        <p:grpSpPr>
          <a:xfrm>
            <a:off x="757763" y="0"/>
            <a:ext cx="903111" cy="670982"/>
            <a:chOff x="757763" y="23359"/>
            <a:chExt cx="903111" cy="670982"/>
          </a:xfrm>
        </p:grpSpPr>
        <p:sp>
          <p:nvSpPr>
            <p:cNvPr id="10" name="Left Arrow 9"/>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3080316851"/>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03133"/>
            <a:ext cx="7810500" cy="808038"/>
          </a:xfrm>
        </p:spPr>
        <p:txBody>
          <a:bodyPr>
            <a:normAutofit fontScale="90000"/>
          </a:bodyPr>
          <a:lstStyle/>
          <a:p>
            <a:r>
              <a:rPr lang="en-US" dirty="0" smtClean="0"/>
              <a:t>Detailed Design: Metric English Pivot </a:t>
            </a:r>
            <a:endParaRPr lang="en-US" dirty="0"/>
          </a:p>
        </p:txBody>
      </p:sp>
      <p:sp>
        <p:nvSpPr>
          <p:cNvPr id="3" name="Content Placeholder 2"/>
          <p:cNvSpPr>
            <a:spLocks noGrp="1"/>
          </p:cNvSpPr>
          <p:nvPr>
            <p:ph idx="1"/>
          </p:nvPr>
        </p:nvSpPr>
        <p:spPr>
          <a:xfrm>
            <a:off x="457200" y="1600200"/>
            <a:ext cx="4114800" cy="4525963"/>
          </a:xfrm>
        </p:spPr>
        <p:txBody>
          <a:bodyPr/>
          <a:lstStyle/>
          <a:p>
            <a:r>
              <a:rPr lang="en-US" dirty="0" smtClean="0"/>
              <a:t>Privet diameter is 0.5 cm = 0.196 in </a:t>
            </a:r>
          </a:p>
          <a:p>
            <a:r>
              <a:rPr lang="en-US" dirty="0" smtClean="0"/>
              <a:t>Drill with a 7/32 bit = 0.218</a:t>
            </a:r>
          </a:p>
          <a:p>
            <a:r>
              <a:rPr lang="en-US" dirty="0" smtClean="0"/>
              <a:t>0.01 inch larger </a:t>
            </a:r>
          </a:p>
          <a:p>
            <a:r>
              <a:rPr lang="en-US" dirty="0" smtClean="0"/>
              <a:t>Room to rotate smaller pin </a:t>
            </a:r>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1" y="1600200"/>
            <a:ext cx="4114800" cy="1706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3429000"/>
            <a:ext cx="3209925" cy="3064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8963122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CONOPS – Data Transmission</a:t>
            </a:r>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pPr/>
              <a:t>11</a:t>
            </a:fld>
            <a:endParaRPr lang="en-US"/>
          </a:p>
        </p:txBody>
      </p:sp>
      <p:sp>
        <p:nvSpPr>
          <p:cNvPr id="5" name="Date Placeholder 4"/>
          <p:cNvSpPr>
            <a:spLocks noGrp="1"/>
          </p:cNvSpPr>
          <p:nvPr>
            <p:ph type="dt" sz="half" idx="2"/>
          </p:nvPr>
        </p:nvSpPr>
        <p:spPr/>
        <p:txBody>
          <a:bodyPr/>
          <a:lstStyle/>
          <a:p>
            <a:fld id="{D58BB51F-CEC0-6244-B7AC-9B3D9D6F9135}" type="datetime1">
              <a:rPr lang="en-US" smtClean="0"/>
              <a:pPr/>
              <a:t>12/7/12</a:t>
            </a:fld>
            <a:endParaRPr lang="en-US"/>
          </a:p>
        </p:txBody>
      </p:sp>
      <p:pic>
        <p:nvPicPr>
          <p:cNvPr id="158722" name="Picture 2" descr="http://www.gps.gov/temp/IIF.jpg"/>
          <p:cNvPicPr>
            <a:picLocks noChangeAspect="1" noChangeArrowheads="1"/>
          </p:cNvPicPr>
          <p:nvPr/>
        </p:nvPicPr>
        <p:blipFill>
          <a:blip r:embed="rId2" cstate="print"/>
          <a:srcRect r="-3111" b="36662"/>
          <a:stretch>
            <a:fillRect/>
          </a:stretch>
        </p:blipFill>
        <p:spPr bwMode="auto">
          <a:xfrm>
            <a:off x="0" y="1459727"/>
            <a:ext cx="2633274" cy="898629"/>
          </a:xfrm>
          <a:prstGeom prst="rect">
            <a:avLst/>
          </a:prstGeom>
          <a:noFill/>
        </p:spPr>
      </p:pic>
      <p:pic>
        <p:nvPicPr>
          <p:cNvPr id="13" name="Picture 1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2000" b="88000" l="0" r="99333"/>
                    </a14:imgEffect>
                  </a14:imgLayer>
                </a14:imgProps>
              </a:ext>
            </a:extLst>
          </a:blip>
          <a:srcRect t="23211" b="21071"/>
          <a:stretch/>
        </p:blipFill>
        <p:spPr>
          <a:xfrm>
            <a:off x="5730112" y="1446736"/>
            <a:ext cx="2575688" cy="579046"/>
          </a:xfrm>
          <a:prstGeom prst="rect">
            <a:avLst/>
          </a:prstGeom>
        </p:spPr>
      </p:pic>
      <p:cxnSp>
        <p:nvCxnSpPr>
          <p:cNvPr id="15" name="Straight Arrow Connector 14"/>
          <p:cNvCxnSpPr/>
          <p:nvPr/>
        </p:nvCxnSpPr>
        <p:spPr>
          <a:xfrm flipV="1">
            <a:off x="5486400" y="2047776"/>
            <a:ext cx="1980272" cy="139054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250256" y="2877983"/>
            <a:ext cx="760144" cy="369332"/>
          </a:xfrm>
          <a:prstGeom prst="rect">
            <a:avLst/>
          </a:prstGeom>
          <a:noFill/>
        </p:spPr>
        <p:txBody>
          <a:bodyPr wrap="none" rtlCol="0">
            <a:spAutoFit/>
          </a:bodyPr>
          <a:lstStyle/>
          <a:p>
            <a:r>
              <a:rPr lang="en-US" dirty="0" smtClean="0"/>
              <a:t>10 km</a:t>
            </a:r>
            <a:endParaRPr lang="en-US" dirty="0"/>
          </a:p>
        </p:txBody>
      </p:sp>
      <p:grpSp>
        <p:nvGrpSpPr>
          <p:cNvPr id="3" name="Group 19"/>
          <p:cNvGrpSpPr/>
          <p:nvPr/>
        </p:nvGrpSpPr>
        <p:grpSpPr>
          <a:xfrm>
            <a:off x="3809999" y="4572000"/>
            <a:ext cx="4988381" cy="1519646"/>
            <a:chOff x="3616781" y="4572000"/>
            <a:chExt cx="5181600" cy="1519646"/>
          </a:xfrm>
        </p:grpSpPr>
        <p:sp>
          <p:nvSpPr>
            <p:cNvPr id="7" name="Rectangle 6"/>
            <p:cNvSpPr/>
            <p:nvPr/>
          </p:nvSpPr>
          <p:spPr>
            <a:xfrm>
              <a:off x="3616781" y="4572000"/>
              <a:ext cx="5181600" cy="757646"/>
            </a:xfrm>
            <a:prstGeom prst="rect">
              <a:avLst/>
            </a:prstGeom>
            <a:solidFill>
              <a:schemeClr val="tx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																</a:t>
              </a:r>
              <a:endParaRPr lang="en-US" dirty="0">
                <a:solidFill>
                  <a:srgbClr val="000000"/>
                </a:solidFill>
              </a:endParaRPr>
            </a:p>
          </p:txBody>
        </p:sp>
        <p:sp>
          <p:nvSpPr>
            <p:cNvPr id="8" name="Rectangle 7"/>
            <p:cNvSpPr/>
            <p:nvPr/>
          </p:nvSpPr>
          <p:spPr>
            <a:xfrm>
              <a:off x="3616781" y="5329646"/>
              <a:ext cx="5181600" cy="762000"/>
            </a:xfrm>
            <a:prstGeom prst="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18" name="TextBox 17"/>
            <p:cNvSpPr txBox="1"/>
            <p:nvPr/>
          </p:nvSpPr>
          <p:spPr>
            <a:xfrm>
              <a:off x="7531036" y="5574268"/>
              <a:ext cx="1241016" cy="369332"/>
            </a:xfrm>
            <a:prstGeom prst="rect">
              <a:avLst/>
            </a:prstGeom>
            <a:noFill/>
          </p:spPr>
          <p:txBody>
            <a:bodyPr wrap="square" rtlCol="0">
              <a:spAutoFit/>
            </a:bodyPr>
            <a:lstStyle/>
            <a:p>
              <a:r>
                <a:rPr lang="en-US" dirty="0" smtClean="0">
                  <a:solidFill>
                    <a:schemeClr val="bg1"/>
                  </a:solidFill>
                </a:rPr>
                <a:t>Sea water</a:t>
              </a:r>
              <a:endParaRPr lang="en-US" dirty="0">
                <a:solidFill>
                  <a:schemeClr val="bg1"/>
                </a:solidFill>
              </a:endParaRPr>
            </a:p>
          </p:txBody>
        </p:sp>
        <p:sp>
          <p:nvSpPr>
            <p:cNvPr id="19" name="TextBox 18"/>
            <p:cNvSpPr txBox="1"/>
            <p:nvPr/>
          </p:nvSpPr>
          <p:spPr>
            <a:xfrm>
              <a:off x="7321656" y="4876800"/>
              <a:ext cx="1439975" cy="369332"/>
            </a:xfrm>
            <a:prstGeom prst="rect">
              <a:avLst/>
            </a:prstGeom>
            <a:noFill/>
          </p:spPr>
          <p:txBody>
            <a:bodyPr wrap="none" rtlCol="0">
              <a:spAutoFit/>
            </a:bodyPr>
            <a:lstStyle/>
            <a:p>
              <a:r>
                <a:rPr lang="en-US" dirty="0" smtClean="0">
                  <a:solidFill>
                    <a:schemeClr val="bg1"/>
                  </a:solidFill>
                </a:rPr>
                <a:t>Brine Sea Ice</a:t>
              </a:r>
              <a:endParaRPr lang="en-US" dirty="0">
                <a:solidFill>
                  <a:schemeClr val="bg1"/>
                </a:solidFill>
              </a:endParaRPr>
            </a:p>
          </p:txBody>
        </p:sp>
      </p:grpSp>
      <p:graphicFrame>
        <p:nvGraphicFramePr>
          <p:cNvPr id="17" name="Content Placeholder 8"/>
          <p:cNvGraphicFramePr>
            <a:graphicFrameLocks/>
          </p:cNvGraphicFramePr>
          <p:nvPr>
            <p:extLst>
              <p:ext uri="{D42A27DB-BD31-4B8C-83A1-F6EECF244321}">
                <p14:modId xmlns:p14="http://schemas.microsoft.com/office/powerpoint/2010/main" val="2380806051"/>
              </p:ext>
            </p:extLst>
          </p:nvPr>
        </p:nvGraphicFramePr>
        <p:xfrm>
          <a:off x="228599" y="3505200"/>
          <a:ext cx="3505200" cy="2362200"/>
        </p:xfrm>
        <a:graphic>
          <a:graphicData uri="http://schemas.openxmlformats.org/drawingml/2006/chart">
            <c:chart xmlns:c="http://schemas.openxmlformats.org/drawingml/2006/chart" xmlns:r="http://schemas.openxmlformats.org/officeDocument/2006/relationships" r:id="rId5"/>
          </a:graphicData>
        </a:graphic>
      </p:graphicFrame>
      <p:grpSp>
        <p:nvGrpSpPr>
          <p:cNvPr id="6" name="Group 33"/>
          <p:cNvGrpSpPr/>
          <p:nvPr/>
        </p:nvGrpSpPr>
        <p:grpSpPr>
          <a:xfrm>
            <a:off x="2438400" y="2161016"/>
            <a:ext cx="2203008" cy="1086299"/>
            <a:chOff x="2438400" y="2161015"/>
            <a:chExt cx="2133600" cy="1710373"/>
          </a:xfrm>
        </p:grpSpPr>
        <p:cxnSp>
          <p:nvCxnSpPr>
            <p:cNvPr id="27" name="Straight Arrow Connector 26"/>
            <p:cNvCxnSpPr/>
            <p:nvPr/>
          </p:nvCxnSpPr>
          <p:spPr>
            <a:xfrm>
              <a:off x="3429000" y="3048000"/>
              <a:ext cx="1143000" cy="82338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429000" y="3048000"/>
              <a:ext cx="457200" cy="9587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2438400" y="2161015"/>
              <a:ext cx="1447800" cy="982863"/>
            </a:xfrm>
            <a:prstGeom prst="straightConnector1">
              <a:avLst/>
            </a:prstGeom>
            <a:ln>
              <a:solidFill>
                <a:srgbClr val="FFFF00"/>
              </a:solidFill>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10" name="Group 35"/>
          <p:cNvGrpSpPr/>
          <p:nvPr/>
        </p:nvGrpSpPr>
        <p:grpSpPr>
          <a:xfrm rot="5874458">
            <a:off x="5315355" y="1771437"/>
            <a:ext cx="1485087" cy="1717014"/>
            <a:chOff x="2438400" y="2161015"/>
            <a:chExt cx="2133600" cy="1710373"/>
          </a:xfrm>
        </p:grpSpPr>
        <p:cxnSp>
          <p:nvCxnSpPr>
            <p:cNvPr id="37" name="Straight Arrow Connector 36"/>
            <p:cNvCxnSpPr/>
            <p:nvPr/>
          </p:nvCxnSpPr>
          <p:spPr>
            <a:xfrm>
              <a:off x="3429000" y="3048000"/>
              <a:ext cx="1143000" cy="82338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429000" y="3048000"/>
              <a:ext cx="457200" cy="9587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2438400" y="2161015"/>
              <a:ext cx="1447800" cy="98286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pic>
        <p:nvPicPr>
          <p:cNvPr id="24" name="Picture 23"/>
          <p:cNvPicPr/>
          <p:nvPr/>
        </p:nvPicPr>
        <p:blipFill>
          <a:blip r:embed="rId6" cstate="print">
            <a:extLst>
              <a:ext uri="{BEBA8EAE-BF5A-486C-A8C5-ECC9F3942E4B}">
                <a14:imgProps xmlns:a14="http://schemas.microsoft.com/office/drawing/2010/main">
                  <a14:imgLayer r:embed="rId7">
                    <a14:imgEffect>
                      <a14:backgroundRemoval t="1481" b="97037" l="5374" r="94393">
                        <a14:foregroundMark x1="48131" y1="90370" x2="48131" y2="90370"/>
                        <a14:foregroundMark x1="91589" y1="39012" x2="91589" y2="39012"/>
                      </a14:backgroundRemoval>
                    </a14:imgEffect>
                  </a14:imgLayer>
                </a14:imgProps>
              </a:ext>
            </a:extLst>
          </a:blip>
          <a:stretch>
            <a:fillRect/>
          </a:stretch>
        </p:blipFill>
        <p:spPr>
          <a:xfrm rot="249181">
            <a:off x="4549027" y="3048000"/>
            <a:ext cx="1796767" cy="1700212"/>
          </a:xfrm>
          <a:prstGeom prst="rect">
            <a:avLst/>
          </a:prstGeom>
        </p:spPr>
      </p:pic>
      <p:sp>
        <p:nvSpPr>
          <p:cNvPr id="14" name="Right Brace 13"/>
          <p:cNvSpPr/>
          <p:nvPr/>
        </p:nvSpPr>
        <p:spPr>
          <a:xfrm rot="5400000">
            <a:off x="3027954" y="5633268"/>
            <a:ext cx="258237" cy="756125"/>
          </a:xfrm>
          <a:prstGeom prst="rightBrace">
            <a:avLst>
              <a:gd name="adj1" fmla="val 18693"/>
              <a:gd name="adj2" fmla="val 51406"/>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730112" y="4572000"/>
            <a:ext cx="0" cy="151964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rot="19766975">
            <a:off x="4751547" y="3049251"/>
            <a:ext cx="457200" cy="558225"/>
          </a:xfrm>
          <a:prstGeom prst="rect">
            <a:avLst/>
          </a:prstGeom>
          <a:solidFill>
            <a:schemeClr val="accent1">
              <a:alpha val="0"/>
            </a:schemeClr>
          </a:solidFill>
          <a:ln>
            <a:solidFill>
              <a:srgbClr val="B68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endCxn id="26" idx="2"/>
          </p:cNvCxnSpPr>
          <p:nvPr/>
        </p:nvCxnSpPr>
        <p:spPr>
          <a:xfrm flipH="1" flipV="1">
            <a:off x="5122019" y="3568730"/>
            <a:ext cx="608093" cy="100327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730112" y="4572000"/>
            <a:ext cx="0" cy="1519646"/>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7465729" y="3581400"/>
            <a:ext cx="1297271" cy="685800"/>
            <a:chOff x="7162800" y="3352800"/>
            <a:chExt cx="1297271" cy="685800"/>
          </a:xfrm>
        </p:grpSpPr>
        <p:sp>
          <p:nvSpPr>
            <p:cNvPr id="35" name="Rectangle 34"/>
            <p:cNvSpPr/>
            <p:nvPr/>
          </p:nvSpPr>
          <p:spPr>
            <a:xfrm rot="16200000">
              <a:off x="7390646" y="3428246"/>
              <a:ext cx="165262" cy="293445"/>
            </a:xfrm>
            <a:prstGeom prst="rect">
              <a:avLst/>
            </a:prstGeom>
            <a:solidFill>
              <a:schemeClr val="accent1">
                <a:alpha val="0"/>
              </a:schemeClr>
            </a:solidFill>
            <a:ln>
              <a:solidFill>
                <a:srgbClr val="B68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7315200" y="3886200"/>
              <a:ext cx="336838" cy="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620000" y="3426023"/>
              <a:ext cx="790601" cy="307777"/>
            </a:xfrm>
            <a:prstGeom prst="rect">
              <a:avLst/>
            </a:prstGeom>
            <a:noFill/>
          </p:spPr>
          <p:txBody>
            <a:bodyPr wrap="none" rtlCol="0">
              <a:spAutoFit/>
            </a:bodyPr>
            <a:lstStyle/>
            <a:p>
              <a:r>
                <a:rPr lang="en-US" sz="1400" dirty="0" smtClean="0"/>
                <a:t>= </a:t>
              </a:r>
              <a:r>
                <a:rPr lang="en-US" sz="1400" dirty="0" err="1" smtClean="0"/>
                <a:t>Comm</a:t>
              </a:r>
              <a:endParaRPr lang="en-US" sz="1400" dirty="0"/>
            </a:p>
          </p:txBody>
        </p:sp>
        <p:sp>
          <p:nvSpPr>
            <p:cNvPr id="44" name="TextBox 43"/>
            <p:cNvSpPr txBox="1"/>
            <p:nvPr/>
          </p:nvSpPr>
          <p:spPr>
            <a:xfrm>
              <a:off x="7620000" y="3730823"/>
              <a:ext cx="655308" cy="307777"/>
            </a:xfrm>
            <a:prstGeom prst="rect">
              <a:avLst/>
            </a:prstGeom>
            <a:noFill/>
          </p:spPr>
          <p:txBody>
            <a:bodyPr wrap="none" rtlCol="0">
              <a:spAutoFit/>
            </a:bodyPr>
            <a:lstStyle/>
            <a:p>
              <a:r>
                <a:rPr lang="en-US" sz="1400" dirty="0" smtClean="0"/>
                <a:t>= Data</a:t>
              </a:r>
              <a:endParaRPr lang="en-US" sz="1400" dirty="0"/>
            </a:p>
          </p:txBody>
        </p:sp>
        <p:sp>
          <p:nvSpPr>
            <p:cNvPr id="45" name="Rectangle 44"/>
            <p:cNvSpPr/>
            <p:nvPr/>
          </p:nvSpPr>
          <p:spPr>
            <a:xfrm>
              <a:off x="7162800" y="3352800"/>
              <a:ext cx="1297271" cy="6775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2286000" y="6184035"/>
            <a:ext cx="1710810" cy="307777"/>
          </a:xfrm>
          <a:prstGeom prst="rect">
            <a:avLst/>
          </a:prstGeom>
          <a:noFill/>
          <a:ln>
            <a:solidFill>
              <a:schemeClr val="tx1"/>
            </a:solidFill>
          </a:ln>
        </p:spPr>
        <p:txBody>
          <a:bodyPr wrap="square" rtlCol="0">
            <a:spAutoFit/>
          </a:bodyPr>
          <a:lstStyle/>
          <a:p>
            <a:pPr algn="ctr"/>
            <a:r>
              <a:rPr lang="en-US" sz="1400" dirty="0" smtClean="0"/>
              <a:t>Mission Timeframe</a:t>
            </a:r>
            <a:endParaRPr lang="en-US" sz="1400" dirty="0"/>
          </a:p>
        </p:txBody>
      </p:sp>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backgroundRemoval t="3000" b="89667" l="10000" r="93667">
                        <a14:foregroundMark x1="65333" y1="32000" x2="65333" y2="32000"/>
                        <a14:foregroundMark x1="43667" y1="76000" x2="43667" y2="76000"/>
                      </a14:backgroundRemoval>
                    </a14:imgEffect>
                  </a14:imgLayer>
                </a14:imgProps>
              </a:ext>
            </a:extLst>
          </a:blip>
          <a:stretch>
            <a:fillRect/>
          </a:stretch>
        </p:blipFill>
        <p:spPr>
          <a:xfrm>
            <a:off x="6314720" y="3678038"/>
            <a:ext cx="1062001" cy="1062001"/>
          </a:xfrm>
          <a:prstGeom prst="rect">
            <a:avLst/>
          </a:prstGeom>
        </p:spPr>
      </p:pic>
    </p:spTree>
    <p:extLst>
      <p:ext uri="{BB962C8B-B14F-4D97-AF65-F5344CB8AC3E}">
        <p14:creationId xmlns:p14="http://schemas.microsoft.com/office/powerpoint/2010/main" val="1131380900"/>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03133"/>
            <a:ext cx="7962900" cy="808038"/>
          </a:xfrm>
        </p:spPr>
        <p:txBody>
          <a:bodyPr>
            <a:normAutofit fontScale="90000"/>
          </a:bodyPr>
          <a:lstStyle/>
          <a:p>
            <a:r>
              <a:rPr lang="en-US" dirty="0" smtClean="0"/>
              <a:t>Detailed Design: Galvanic Corrosion </a:t>
            </a:r>
            <a:endParaRPr lang="en-US" dirty="0"/>
          </a:p>
        </p:txBody>
      </p:sp>
      <p:sp>
        <p:nvSpPr>
          <p:cNvPr id="3" name="Content Placeholder 2"/>
          <p:cNvSpPr>
            <a:spLocks noGrp="1"/>
          </p:cNvSpPr>
          <p:nvPr>
            <p:ph idx="1"/>
          </p:nvPr>
        </p:nvSpPr>
        <p:spPr>
          <a:xfrm>
            <a:off x="457200" y="1600200"/>
            <a:ext cx="4114800" cy="4525963"/>
          </a:xfrm>
        </p:spPr>
        <p:txBody>
          <a:bodyPr>
            <a:normAutofit lnSpcReduction="10000"/>
          </a:bodyPr>
          <a:lstStyle/>
          <a:p>
            <a:r>
              <a:rPr lang="en-US" dirty="0" smtClean="0"/>
              <a:t>Penetrator all brass and steel </a:t>
            </a:r>
          </a:p>
          <a:p>
            <a:r>
              <a:rPr lang="en-US" dirty="0" smtClean="0"/>
              <a:t>Electrical tube made from aluminum. </a:t>
            </a:r>
          </a:p>
          <a:p>
            <a:r>
              <a:rPr lang="en-US" dirty="0" smtClean="0"/>
              <a:t>Clear tube to see wiring and shorting </a:t>
            </a:r>
          </a:p>
          <a:p>
            <a:r>
              <a:rPr lang="en-US" dirty="0" smtClean="0"/>
              <a:t>Ground system to penetrator brass </a:t>
            </a:r>
          </a:p>
          <a:p>
            <a:pPr lvl="1"/>
            <a:r>
              <a:rPr lang="en-US" dirty="0" smtClean="0"/>
              <a:t>7 </a:t>
            </a:r>
            <a:r>
              <a:rPr lang="en-US" dirty="0" err="1" smtClean="0"/>
              <a:t>m</a:t>
            </a:r>
            <a:r>
              <a:rPr lang="en-US" dirty="0" smtClean="0"/>
              <a:t> away will prevent corrosion </a:t>
            </a:r>
          </a:p>
          <a:p>
            <a:pPr lvl="1"/>
            <a:endParaRPr lang="en-US" dirty="0" smtClean="0"/>
          </a:p>
          <a:p>
            <a:pPr lvl="1"/>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1295400"/>
            <a:ext cx="1459587"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4114800" y="1600200"/>
            <a:ext cx="3048000" cy="1217141"/>
          </a:xfrm>
          <a:prstGeom prst="straightConnector1">
            <a:avLst/>
          </a:prstGeom>
          <a:ln w="38100">
            <a:solidFill>
              <a:srgbClr val="FA40C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114800" y="2817341"/>
            <a:ext cx="3048000" cy="2211859"/>
          </a:xfrm>
          <a:prstGeom prst="straightConnector1">
            <a:avLst/>
          </a:prstGeom>
          <a:ln w="38100">
            <a:solidFill>
              <a:srgbClr val="FA40C1"/>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8"/>
          <p:cNvGrpSpPr/>
          <p:nvPr/>
        </p:nvGrpSpPr>
        <p:grpSpPr>
          <a:xfrm>
            <a:off x="757763" y="0"/>
            <a:ext cx="903111" cy="670982"/>
            <a:chOff x="757763" y="23359"/>
            <a:chExt cx="903111" cy="670982"/>
          </a:xfrm>
        </p:grpSpPr>
        <p:sp>
          <p:nvSpPr>
            <p:cNvPr id="9" name="Left Arrow 8"/>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397260631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Cold Welding </a:t>
            </a:r>
            <a:endParaRPr lang="en-US" dirty="0"/>
          </a:p>
        </p:txBody>
      </p:sp>
      <p:sp>
        <p:nvSpPr>
          <p:cNvPr id="3" name="Content Placeholder 2"/>
          <p:cNvSpPr>
            <a:spLocks noGrp="1"/>
          </p:cNvSpPr>
          <p:nvPr>
            <p:ph idx="1"/>
          </p:nvPr>
        </p:nvSpPr>
        <p:spPr/>
        <p:txBody>
          <a:bodyPr/>
          <a:lstStyle/>
          <a:p>
            <a:r>
              <a:rPr lang="en-US" dirty="0" smtClean="0"/>
              <a:t>Bolts and plates join</a:t>
            </a:r>
          </a:p>
          <a:p>
            <a:pPr lvl="1"/>
            <a:r>
              <a:rPr lang="en-US" dirty="0" smtClean="0"/>
              <a:t>Aluminum parts steel bolts </a:t>
            </a:r>
          </a:p>
          <a:p>
            <a:r>
              <a:rPr lang="en-US" dirty="0" smtClean="0"/>
              <a:t>Slow insertion </a:t>
            </a:r>
          </a:p>
          <a:p>
            <a:r>
              <a:rPr lang="en-US" dirty="0" smtClean="0"/>
              <a:t>Lubrication </a:t>
            </a:r>
          </a:p>
          <a:p>
            <a:r>
              <a:rPr lang="en-US" dirty="0" smtClean="0"/>
              <a:t>Not over toque the bolts </a:t>
            </a:r>
          </a:p>
          <a:p>
            <a:pPr marL="0" indent="0">
              <a:buNone/>
            </a:pPr>
            <a:endParaRPr lang="en-US" dirty="0" smtClean="0"/>
          </a:p>
        </p:txBody>
      </p:sp>
      <p:grpSp>
        <p:nvGrpSpPr>
          <p:cNvPr id="4" name="Group 8"/>
          <p:cNvGrpSpPr/>
          <p:nvPr/>
        </p:nvGrpSpPr>
        <p:grpSpPr>
          <a:xfrm>
            <a:off x="757763" y="0"/>
            <a:ext cx="903111" cy="670982"/>
            <a:chOff x="757763" y="23359"/>
            <a:chExt cx="903111" cy="670982"/>
          </a:xfrm>
        </p:grpSpPr>
        <p:sp>
          <p:nvSpPr>
            <p:cNvPr id="5" name="Left Arrow 4"/>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359364964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Flare Temp in Metal Tube</a:t>
            </a:r>
            <a:endParaRPr lang="en-US" dirty="0"/>
          </a:p>
        </p:txBody>
      </p:sp>
      <p:pic>
        <p:nvPicPr>
          <p:cNvPr id="4" name="Picture 3"/>
          <p:cNvPicPr>
            <a:picLocks noChangeAspect="1"/>
          </p:cNvPicPr>
          <p:nvPr/>
        </p:nvPicPr>
        <p:blipFill>
          <a:blip r:embed="rId2" cstate="print"/>
          <a:stretch>
            <a:fillRect/>
          </a:stretch>
        </p:blipFill>
        <p:spPr>
          <a:xfrm>
            <a:off x="1016000" y="1283352"/>
            <a:ext cx="7112000" cy="5334000"/>
          </a:xfrm>
          <a:prstGeom prst="rect">
            <a:avLst/>
          </a:prstGeom>
        </p:spPr>
      </p:pic>
      <p:sp>
        <p:nvSpPr>
          <p:cNvPr id="3" name="Date Placeholder 2"/>
          <p:cNvSpPr>
            <a:spLocks noGrp="1"/>
          </p:cNvSpPr>
          <p:nvPr>
            <p:ph type="dt" sz="half" idx="11"/>
          </p:nvPr>
        </p:nvSpPr>
        <p:spPr/>
        <p:txBody>
          <a:bodyPr/>
          <a:lstStyle/>
          <a:p>
            <a:fld id="{310A3130-E712-9041-9803-88DAA5428018}"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112</a:t>
            </a:fld>
            <a:endParaRPr lang="en-US" dirty="0"/>
          </a:p>
        </p:txBody>
      </p:sp>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264333217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911" y="341634"/>
            <a:ext cx="7543800" cy="808038"/>
          </a:xfrm>
        </p:spPr>
        <p:txBody>
          <a:bodyPr/>
          <a:lstStyle/>
          <a:p>
            <a:r>
              <a:rPr lang="en-US" dirty="0" smtClean="0"/>
              <a:t>Test 4: Inconclusive Results</a:t>
            </a:r>
            <a:endParaRPr lang="en-US" dirty="0"/>
          </a:p>
        </p:txBody>
      </p:sp>
      <p:pic>
        <p:nvPicPr>
          <p:cNvPr id="6" name="Picture 5"/>
          <p:cNvPicPr>
            <a:picLocks noChangeAspect="1"/>
          </p:cNvPicPr>
          <p:nvPr/>
        </p:nvPicPr>
        <p:blipFill>
          <a:blip r:embed="rId2" cstate="print"/>
          <a:stretch>
            <a:fillRect/>
          </a:stretch>
        </p:blipFill>
        <p:spPr>
          <a:xfrm>
            <a:off x="1002651" y="1149672"/>
            <a:ext cx="7112000" cy="5334000"/>
          </a:xfrm>
          <a:prstGeom prst="rect">
            <a:avLst/>
          </a:prstGeom>
        </p:spPr>
      </p:pic>
      <p:pic>
        <p:nvPicPr>
          <p:cNvPr id="8" name="Picture 7"/>
          <p:cNvPicPr>
            <a:picLocks noChangeAspect="1"/>
          </p:cNvPicPr>
          <p:nvPr/>
        </p:nvPicPr>
        <p:blipFill>
          <a:blip r:embed="rId3" cstate="print"/>
          <a:stretch>
            <a:fillRect/>
          </a:stretch>
        </p:blipFill>
        <p:spPr>
          <a:xfrm>
            <a:off x="6878875" y="3076399"/>
            <a:ext cx="1535696" cy="1535696"/>
          </a:xfrm>
          <a:prstGeom prst="rect">
            <a:avLst/>
          </a:prstGeom>
        </p:spPr>
      </p:pic>
      <p:sp>
        <p:nvSpPr>
          <p:cNvPr id="3" name="Date Placeholder 2"/>
          <p:cNvSpPr>
            <a:spLocks noGrp="1"/>
          </p:cNvSpPr>
          <p:nvPr>
            <p:ph type="dt" sz="half" idx="11"/>
          </p:nvPr>
        </p:nvSpPr>
        <p:spPr/>
        <p:txBody>
          <a:bodyPr/>
          <a:lstStyle/>
          <a:p>
            <a:fld id="{AAE2FDE3-2BAA-B748-B2A7-D9E78D444037}" type="datetime1">
              <a:rPr lang="en-US" smtClean="0"/>
              <a:pPr/>
              <a:t>12/7/12</a:t>
            </a:fld>
            <a:endParaRPr lang="en-US" dirty="0"/>
          </a:p>
        </p:txBody>
      </p:sp>
      <p:sp>
        <p:nvSpPr>
          <p:cNvPr id="4" name="Slide Number Placeholder 3"/>
          <p:cNvSpPr>
            <a:spLocks noGrp="1"/>
          </p:cNvSpPr>
          <p:nvPr>
            <p:ph type="sldNum" sz="quarter" idx="10"/>
          </p:nvPr>
        </p:nvSpPr>
        <p:spPr/>
        <p:txBody>
          <a:bodyPr/>
          <a:lstStyle/>
          <a:p>
            <a:fld id="{7BC1F5ED-BD72-4CAB-B526-43E94774B14F}" type="slidenum">
              <a:rPr lang="en-US" smtClean="0"/>
              <a:pPr/>
              <a:t>113</a:t>
            </a:fld>
            <a:endParaRPr lang="en-US" dirty="0"/>
          </a:p>
        </p:txBody>
      </p:sp>
      <p:grpSp>
        <p:nvGrpSpPr>
          <p:cNvPr id="7" name="Group 8"/>
          <p:cNvGrpSpPr/>
          <p:nvPr/>
        </p:nvGrpSpPr>
        <p:grpSpPr>
          <a:xfrm>
            <a:off x="757763" y="0"/>
            <a:ext cx="903111" cy="670982"/>
            <a:chOff x="757763" y="23359"/>
            <a:chExt cx="903111" cy="670982"/>
          </a:xfrm>
        </p:grpSpPr>
        <p:sp>
          <p:nvSpPr>
            <p:cNvPr id="9" name="Left Arrow 8"/>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3681710474"/>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8274"/>
            <a:ext cx="7543800" cy="808038"/>
          </a:xfrm>
        </p:spPr>
        <p:txBody>
          <a:bodyPr/>
          <a:lstStyle/>
          <a:p>
            <a:r>
              <a:rPr lang="en-US" dirty="0" smtClean="0"/>
              <a:t>Material Trade Study</a:t>
            </a:r>
            <a:endParaRPr lang="en-US" dirty="0"/>
          </a:p>
        </p:txBody>
      </p:sp>
      <p:graphicFrame>
        <p:nvGraphicFramePr>
          <p:cNvPr id="3" name="Table 2"/>
          <p:cNvGraphicFramePr>
            <a:graphicFrameLocks noGrp="1"/>
          </p:cNvGraphicFramePr>
          <p:nvPr/>
        </p:nvGraphicFramePr>
        <p:xfrm>
          <a:off x="572913" y="1106312"/>
          <a:ext cx="8113887" cy="3505200"/>
        </p:xfrm>
        <a:graphic>
          <a:graphicData uri="http://schemas.openxmlformats.org/drawingml/2006/table">
            <a:tbl>
              <a:tblPr firstRow="1" bandRow="1">
                <a:tableStyleId>{775DCB02-9BB8-47FD-8907-85C794F793BA}</a:tableStyleId>
              </a:tblPr>
              <a:tblGrid>
                <a:gridCol w="2573865"/>
                <a:gridCol w="1270000"/>
                <a:gridCol w="1255168"/>
                <a:gridCol w="1575527"/>
                <a:gridCol w="1439327"/>
              </a:tblGrid>
              <a:tr h="370840">
                <a:tc>
                  <a:txBody>
                    <a:bodyPr/>
                    <a:lstStyle/>
                    <a:p>
                      <a:endParaRPr lang="en-US" dirty="0"/>
                    </a:p>
                  </a:txBody>
                  <a:tcPr/>
                </a:tc>
                <a:tc>
                  <a:txBody>
                    <a:bodyPr/>
                    <a:lstStyle/>
                    <a:p>
                      <a:r>
                        <a:rPr lang="en-US" dirty="0" smtClean="0"/>
                        <a:t>Al</a:t>
                      </a:r>
                      <a:r>
                        <a:rPr lang="en-US" baseline="0" dirty="0" smtClean="0"/>
                        <a:t> 6061 T6</a:t>
                      </a:r>
                      <a:endParaRPr lang="en-US" dirty="0"/>
                    </a:p>
                  </a:txBody>
                  <a:tcPr/>
                </a:tc>
                <a:tc>
                  <a:txBody>
                    <a:bodyPr/>
                    <a:lstStyle/>
                    <a:p>
                      <a:r>
                        <a:rPr lang="en-US" dirty="0" smtClean="0"/>
                        <a:t>Cu 110</a:t>
                      </a:r>
                      <a:endParaRPr lang="en-US" dirty="0"/>
                    </a:p>
                  </a:txBody>
                  <a:tcPr/>
                </a:tc>
                <a:tc>
                  <a:txBody>
                    <a:bodyPr/>
                    <a:lstStyle/>
                    <a:p>
                      <a:r>
                        <a:rPr lang="en-US" dirty="0" smtClean="0"/>
                        <a:t>Brass 260</a:t>
                      </a:r>
                      <a:endParaRPr lang="en-US" dirty="0"/>
                    </a:p>
                  </a:txBody>
                  <a:tcPr/>
                </a:tc>
                <a:tc>
                  <a:txBody>
                    <a:bodyPr/>
                    <a:lstStyle/>
                    <a:p>
                      <a:r>
                        <a:rPr lang="en-US" dirty="0" smtClean="0"/>
                        <a:t>304 Stainless Steel</a:t>
                      </a:r>
                      <a:endParaRPr lang="en-US" dirty="0"/>
                    </a:p>
                  </a:txBody>
                  <a:tcPr/>
                </a:tc>
              </a:tr>
              <a:tr h="370840">
                <a:tc>
                  <a:txBody>
                    <a:bodyPr/>
                    <a:lstStyle/>
                    <a:p>
                      <a:r>
                        <a:rPr lang="en-US" dirty="0" smtClean="0"/>
                        <a:t>Thermal Conductivity [W/(</a:t>
                      </a:r>
                      <a:r>
                        <a:rPr lang="en-US" dirty="0" err="1" smtClean="0"/>
                        <a:t>m</a:t>
                      </a:r>
                      <a:r>
                        <a:rPr lang="en-US" baseline="0" dirty="0" smtClean="0"/>
                        <a:t> </a:t>
                      </a:r>
                      <a:r>
                        <a:rPr lang="en-US" dirty="0" smtClean="0"/>
                        <a:t>K)]</a:t>
                      </a:r>
                      <a:endParaRPr lang="en-US" dirty="0"/>
                    </a:p>
                  </a:txBody>
                  <a:tcPr/>
                </a:tc>
                <a:tc>
                  <a:txBody>
                    <a:bodyPr/>
                    <a:lstStyle/>
                    <a:p>
                      <a:pPr algn="ctr"/>
                      <a:r>
                        <a:rPr lang="en-US" dirty="0" smtClean="0"/>
                        <a:t>167</a:t>
                      </a:r>
                      <a:endParaRPr lang="en-US" dirty="0"/>
                    </a:p>
                  </a:txBody>
                  <a:tcPr anchor="ctr"/>
                </a:tc>
                <a:tc>
                  <a:txBody>
                    <a:bodyPr/>
                    <a:lstStyle/>
                    <a:p>
                      <a:pPr algn="ctr"/>
                      <a:r>
                        <a:rPr lang="en-US" dirty="0" smtClean="0"/>
                        <a:t>385</a:t>
                      </a:r>
                      <a:endParaRPr lang="en-US" dirty="0"/>
                    </a:p>
                  </a:txBody>
                  <a:tcPr anchor="ctr"/>
                </a:tc>
                <a:tc>
                  <a:txBody>
                    <a:bodyPr/>
                    <a:lstStyle/>
                    <a:p>
                      <a:pPr algn="ctr"/>
                      <a:r>
                        <a:rPr lang="en-US" dirty="0" smtClean="0"/>
                        <a:t>120</a:t>
                      </a:r>
                      <a:endParaRPr lang="en-US" dirty="0"/>
                    </a:p>
                  </a:txBody>
                  <a:tcPr anchor="ctr"/>
                </a:tc>
                <a:tc>
                  <a:txBody>
                    <a:bodyPr/>
                    <a:lstStyle/>
                    <a:p>
                      <a:pPr algn="ctr"/>
                      <a:r>
                        <a:rPr lang="en-US" dirty="0" smtClean="0"/>
                        <a:t>16.2</a:t>
                      </a:r>
                      <a:endParaRPr lang="en-US" dirty="0"/>
                    </a:p>
                  </a:txBody>
                  <a:tcPr anchor="ctr"/>
                </a:tc>
              </a:tr>
              <a:tr h="370840">
                <a:tc>
                  <a:txBody>
                    <a:bodyPr/>
                    <a:lstStyle/>
                    <a:p>
                      <a:r>
                        <a:rPr lang="en-US" dirty="0" smtClean="0"/>
                        <a:t>Melting Point [°C]</a:t>
                      </a:r>
                      <a:endParaRPr lang="en-US" dirty="0"/>
                    </a:p>
                  </a:txBody>
                  <a:tcPr/>
                </a:tc>
                <a:tc>
                  <a:txBody>
                    <a:bodyPr/>
                    <a:lstStyle/>
                    <a:p>
                      <a:pPr algn="ctr"/>
                      <a:r>
                        <a:rPr lang="en-US" dirty="0" smtClean="0"/>
                        <a:t>582-651.2</a:t>
                      </a:r>
                      <a:endParaRPr lang="en-US" dirty="0"/>
                    </a:p>
                  </a:txBody>
                  <a:tcPr anchor="ctr"/>
                </a:tc>
                <a:tc>
                  <a:txBody>
                    <a:bodyPr/>
                    <a:lstStyle/>
                    <a:p>
                      <a:pPr algn="ctr"/>
                      <a:r>
                        <a:rPr lang="en-US" dirty="0" smtClean="0"/>
                        <a:t>1065-1083</a:t>
                      </a:r>
                      <a:endParaRPr lang="en-US" dirty="0"/>
                    </a:p>
                  </a:txBody>
                  <a:tcPr anchor="ctr"/>
                </a:tc>
                <a:tc>
                  <a:txBody>
                    <a:bodyPr/>
                    <a:lstStyle/>
                    <a:p>
                      <a:pPr algn="ctr"/>
                      <a:r>
                        <a:rPr lang="en-US" dirty="0" smtClean="0"/>
                        <a:t>915-955</a:t>
                      </a:r>
                      <a:endParaRPr lang="en-US" dirty="0"/>
                    </a:p>
                  </a:txBody>
                  <a:tcPr anchor="ctr"/>
                </a:tc>
                <a:tc>
                  <a:txBody>
                    <a:bodyPr/>
                    <a:lstStyle/>
                    <a:p>
                      <a:pPr algn="ctr"/>
                      <a:r>
                        <a:rPr lang="en-US" dirty="0" smtClean="0"/>
                        <a:t>1400-1455</a:t>
                      </a:r>
                      <a:endParaRPr lang="en-US" dirty="0"/>
                    </a:p>
                  </a:txBody>
                  <a:tcPr anchor="ctr"/>
                </a:tc>
              </a:tr>
              <a:tr h="370840">
                <a:tc>
                  <a:txBody>
                    <a:bodyPr/>
                    <a:lstStyle/>
                    <a:p>
                      <a:r>
                        <a:rPr lang="en-US" dirty="0" smtClean="0"/>
                        <a:t>Specific Heat [kJ/(kg °C)]</a:t>
                      </a:r>
                      <a:endParaRPr lang="en-US" dirty="0"/>
                    </a:p>
                  </a:txBody>
                  <a:tcPr/>
                </a:tc>
                <a:tc>
                  <a:txBody>
                    <a:bodyPr/>
                    <a:lstStyle/>
                    <a:p>
                      <a:pPr algn="ctr"/>
                      <a:r>
                        <a:rPr lang="en-US" dirty="0" smtClean="0"/>
                        <a:t>0.896</a:t>
                      </a:r>
                      <a:endParaRPr lang="en-US" dirty="0"/>
                    </a:p>
                  </a:txBody>
                  <a:tcPr anchor="ctr"/>
                </a:tc>
                <a:tc>
                  <a:txBody>
                    <a:bodyPr/>
                    <a:lstStyle/>
                    <a:p>
                      <a:pPr algn="ctr"/>
                      <a:r>
                        <a:rPr lang="en-US" dirty="0" smtClean="0"/>
                        <a:t>0.385</a:t>
                      </a:r>
                      <a:endParaRPr lang="en-US" dirty="0"/>
                    </a:p>
                  </a:txBody>
                  <a:tcPr anchor="ctr"/>
                </a:tc>
                <a:tc>
                  <a:txBody>
                    <a:bodyPr/>
                    <a:lstStyle/>
                    <a:p>
                      <a:pPr algn="ctr"/>
                      <a:r>
                        <a:rPr lang="en-US" dirty="0" smtClean="0"/>
                        <a:t>0.375</a:t>
                      </a:r>
                      <a:endParaRPr lang="en-US" dirty="0"/>
                    </a:p>
                  </a:txBody>
                  <a:tcPr anchor="ctr"/>
                </a:tc>
                <a:tc>
                  <a:txBody>
                    <a:bodyPr/>
                    <a:lstStyle/>
                    <a:p>
                      <a:pPr algn="ctr"/>
                      <a:r>
                        <a:rPr lang="en-US" dirty="0" smtClean="0"/>
                        <a:t>0.500</a:t>
                      </a:r>
                      <a:endParaRPr lang="en-US" dirty="0"/>
                    </a:p>
                  </a:txBody>
                  <a:tcPr anchor="ctr"/>
                </a:tc>
              </a:tr>
              <a:tr h="370840">
                <a:tc>
                  <a:txBody>
                    <a:bodyPr/>
                    <a:lstStyle/>
                    <a:p>
                      <a:r>
                        <a:rPr lang="en-US" dirty="0" smtClean="0"/>
                        <a:t>Cost for ~ 12” </a:t>
                      </a:r>
                      <a:r>
                        <a:rPr lang="en-US" dirty="0" err="1" smtClean="0"/>
                        <a:t>x</a:t>
                      </a:r>
                      <a:r>
                        <a:rPr lang="en-US" dirty="0" smtClean="0"/>
                        <a:t> 12” </a:t>
                      </a:r>
                      <a:r>
                        <a:rPr lang="en-US" dirty="0" err="1" smtClean="0"/>
                        <a:t>x</a:t>
                      </a:r>
                      <a:r>
                        <a:rPr lang="en-US" dirty="0" smtClean="0"/>
                        <a:t> .1”</a:t>
                      </a:r>
                      <a:endParaRPr lang="en-US" dirty="0"/>
                    </a:p>
                  </a:txBody>
                  <a:tcPr/>
                </a:tc>
                <a:tc>
                  <a:txBody>
                    <a:bodyPr/>
                    <a:lstStyle/>
                    <a:p>
                      <a:pPr algn="ctr"/>
                      <a:r>
                        <a:rPr lang="en-US" dirty="0" smtClean="0"/>
                        <a:t>$12</a:t>
                      </a:r>
                      <a:endParaRPr lang="en-US" dirty="0"/>
                    </a:p>
                  </a:txBody>
                  <a:tcPr anchor="ctr"/>
                </a:tc>
                <a:tc>
                  <a:txBody>
                    <a:bodyPr/>
                    <a:lstStyle/>
                    <a:p>
                      <a:pPr algn="ctr"/>
                      <a:r>
                        <a:rPr lang="en-US" dirty="0" smtClean="0"/>
                        <a:t>$72</a:t>
                      </a:r>
                      <a:endParaRPr lang="en-US" dirty="0"/>
                    </a:p>
                  </a:txBody>
                  <a:tcPr anchor="ctr"/>
                </a:tc>
                <a:tc>
                  <a:txBody>
                    <a:bodyPr/>
                    <a:lstStyle/>
                    <a:p>
                      <a:pPr algn="ctr"/>
                      <a:r>
                        <a:rPr lang="en-US" dirty="0" smtClean="0"/>
                        <a:t>$62</a:t>
                      </a:r>
                      <a:endParaRPr lang="en-US" dirty="0"/>
                    </a:p>
                  </a:txBody>
                  <a:tcPr anchor="ctr"/>
                </a:tc>
                <a:tc>
                  <a:txBody>
                    <a:bodyPr/>
                    <a:lstStyle/>
                    <a:p>
                      <a:pPr algn="ctr"/>
                      <a:r>
                        <a:rPr lang="en-US" dirty="0" smtClean="0"/>
                        <a:t>$31</a:t>
                      </a:r>
                      <a:endParaRPr lang="en-US" dirty="0"/>
                    </a:p>
                  </a:txBody>
                  <a:tcPr anchor="ctr"/>
                </a:tc>
              </a:tr>
              <a:tr h="370840">
                <a:tc>
                  <a:txBody>
                    <a:bodyPr/>
                    <a:lstStyle/>
                    <a:p>
                      <a:r>
                        <a:rPr lang="en-US" dirty="0" smtClean="0"/>
                        <a:t>Density (kg/m^3)</a:t>
                      </a:r>
                      <a:endParaRPr lang="en-US" dirty="0"/>
                    </a:p>
                  </a:txBody>
                  <a:tcPr/>
                </a:tc>
                <a:tc>
                  <a:txBody>
                    <a:bodyPr/>
                    <a:lstStyle/>
                    <a:p>
                      <a:pPr algn="ctr"/>
                      <a:r>
                        <a:rPr lang="en-US" dirty="0" smtClean="0"/>
                        <a:t>2700</a:t>
                      </a:r>
                      <a:endParaRPr lang="en-US" dirty="0"/>
                    </a:p>
                  </a:txBody>
                  <a:tcPr anchor="ctr"/>
                </a:tc>
                <a:tc>
                  <a:txBody>
                    <a:bodyPr/>
                    <a:lstStyle/>
                    <a:p>
                      <a:pPr algn="ctr"/>
                      <a:r>
                        <a:rPr lang="en-US" dirty="0" smtClean="0"/>
                        <a:t>8890</a:t>
                      </a:r>
                      <a:endParaRPr lang="en-US" dirty="0"/>
                    </a:p>
                  </a:txBody>
                  <a:tcPr anchor="ctr"/>
                </a:tc>
                <a:tc>
                  <a:txBody>
                    <a:bodyPr/>
                    <a:lstStyle/>
                    <a:p>
                      <a:pPr algn="ctr"/>
                      <a:r>
                        <a:rPr lang="en-US" dirty="0" smtClean="0"/>
                        <a:t>8530</a:t>
                      </a:r>
                      <a:endParaRPr lang="en-US" dirty="0"/>
                    </a:p>
                  </a:txBody>
                  <a:tcPr anchor="ctr"/>
                </a:tc>
                <a:tc>
                  <a:txBody>
                    <a:bodyPr/>
                    <a:lstStyle/>
                    <a:p>
                      <a:pPr algn="ctr"/>
                      <a:r>
                        <a:rPr lang="en-US" dirty="0" smtClean="0"/>
                        <a:t>8000</a:t>
                      </a:r>
                      <a:endParaRPr lang="en-US" dirty="0"/>
                    </a:p>
                  </a:txBody>
                  <a:tcPr anchor="ctr"/>
                </a:tc>
              </a:tr>
              <a:tr h="370840">
                <a:tc>
                  <a:txBody>
                    <a:bodyPr/>
                    <a:lstStyle/>
                    <a:p>
                      <a:r>
                        <a:rPr lang="en-US" dirty="0" smtClean="0"/>
                        <a:t>Manufacturability</a:t>
                      </a:r>
                      <a:endParaRPr lang="en-US" dirty="0"/>
                    </a:p>
                  </a:txBody>
                  <a:tcPr/>
                </a:tc>
                <a:tc>
                  <a:txBody>
                    <a:bodyPr/>
                    <a:lstStyle/>
                    <a:p>
                      <a:pPr algn="ctr"/>
                      <a:r>
                        <a:rPr lang="en-US" dirty="0" smtClean="0"/>
                        <a:t>Good</a:t>
                      </a:r>
                      <a:r>
                        <a:rPr lang="en-US" baseline="0" dirty="0" smtClean="0"/>
                        <a:t> (</a:t>
                      </a:r>
                      <a:r>
                        <a:rPr lang="en-US" dirty="0" smtClean="0"/>
                        <a:t>50%)</a:t>
                      </a:r>
                      <a:endParaRPr lang="en-US" dirty="0"/>
                    </a:p>
                  </a:txBody>
                  <a:tcPr anchor="ctr"/>
                </a:tc>
                <a:tc>
                  <a:txBody>
                    <a:bodyPr/>
                    <a:lstStyle/>
                    <a:p>
                      <a:pPr algn="ctr"/>
                      <a:r>
                        <a:rPr lang="en-US" dirty="0" smtClean="0"/>
                        <a:t>Poor (20%)</a:t>
                      </a:r>
                      <a:endParaRPr lang="en-US" dirty="0"/>
                    </a:p>
                  </a:txBody>
                  <a:tcPr anchor="ctr"/>
                </a:tc>
                <a:tc>
                  <a:txBody>
                    <a:bodyPr/>
                    <a:lstStyle/>
                    <a:p>
                      <a:pPr algn="ctr"/>
                      <a:r>
                        <a:rPr lang="en-US" dirty="0" smtClean="0"/>
                        <a:t>Average (30%)</a:t>
                      </a:r>
                      <a:endParaRPr lang="en-US" dirty="0"/>
                    </a:p>
                  </a:txBody>
                  <a:tcPr anchor="ctr"/>
                </a:tc>
                <a:tc>
                  <a:txBody>
                    <a:bodyPr/>
                    <a:lstStyle/>
                    <a:p>
                      <a:pPr algn="ctr"/>
                      <a:r>
                        <a:rPr lang="en-US" dirty="0" smtClean="0"/>
                        <a:t>Good</a:t>
                      </a:r>
                      <a:endParaRPr lang="en-US" dirty="0"/>
                    </a:p>
                  </a:txBody>
                  <a:tcPr anchor="ctr"/>
                </a:tc>
              </a:tr>
              <a:tr h="370840">
                <a:tc>
                  <a:txBody>
                    <a:bodyPr/>
                    <a:lstStyle/>
                    <a:p>
                      <a:r>
                        <a:rPr lang="en-US" dirty="0" smtClean="0"/>
                        <a:t>Corrosion Resistance </a:t>
                      </a:r>
                      <a:endParaRPr lang="en-US" dirty="0"/>
                    </a:p>
                  </a:txBody>
                  <a:tcPr/>
                </a:tc>
                <a:tc>
                  <a:txBody>
                    <a:bodyPr/>
                    <a:lstStyle/>
                    <a:p>
                      <a:pPr algn="ctr"/>
                      <a:r>
                        <a:rPr lang="en-US" dirty="0" smtClean="0"/>
                        <a:t>Good</a:t>
                      </a:r>
                      <a:endParaRPr lang="en-US" dirty="0"/>
                    </a:p>
                  </a:txBody>
                  <a:tcPr anchor="ctr"/>
                </a:tc>
                <a:tc>
                  <a:txBody>
                    <a:bodyPr/>
                    <a:lstStyle/>
                    <a:p>
                      <a:pPr algn="ctr"/>
                      <a:r>
                        <a:rPr lang="en-US" dirty="0" smtClean="0"/>
                        <a:t>Excellent </a:t>
                      </a:r>
                      <a:endParaRPr lang="en-US" dirty="0"/>
                    </a:p>
                  </a:txBody>
                  <a:tcPr anchor="ctr"/>
                </a:tc>
                <a:tc>
                  <a:txBody>
                    <a:bodyPr/>
                    <a:lstStyle/>
                    <a:p>
                      <a:pPr algn="ctr"/>
                      <a:r>
                        <a:rPr lang="en-US" dirty="0" smtClean="0"/>
                        <a:t>Excellent</a:t>
                      </a:r>
                      <a:endParaRPr lang="en-US" dirty="0"/>
                    </a:p>
                  </a:txBody>
                  <a:tcPr anchor="ctr"/>
                </a:tc>
                <a:tc>
                  <a:txBody>
                    <a:bodyPr/>
                    <a:lstStyle/>
                    <a:p>
                      <a:pPr algn="ctr"/>
                      <a:r>
                        <a:rPr lang="en-US" dirty="0" smtClean="0"/>
                        <a:t>Excellent</a:t>
                      </a:r>
                      <a:endParaRPr lang="en-US" dirty="0"/>
                    </a:p>
                  </a:txBody>
                  <a:tcPr anchor="ctr"/>
                </a:tc>
              </a:tr>
            </a:tbl>
          </a:graphicData>
        </a:graphic>
      </p:graphicFrame>
      <p:sp>
        <p:nvSpPr>
          <p:cNvPr id="4" name="TextBox 3"/>
          <p:cNvSpPr txBox="1"/>
          <p:nvPr/>
        </p:nvSpPr>
        <p:spPr>
          <a:xfrm>
            <a:off x="2183360" y="4631268"/>
            <a:ext cx="4968027" cy="1477328"/>
          </a:xfrm>
          <a:prstGeom prst="rect">
            <a:avLst/>
          </a:prstGeom>
          <a:noFill/>
        </p:spPr>
        <p:txBody>
          <a:bodyPr wrap="none" rtlCol="0">
            <a:spAutoFit/>
          </a:bodyPr>
          <a:lstStyle/>
          <a:p>
            <a:r>
              <a:rPr lang="en-US" b="1" dirty="0" smtClean="0"/>
              <a:t>In Order of Importance, Looking for: </a:t>
            </a:r>
          </a:p>
          <a:p>
            <a:pPr marL="342900" indent="-342900">
              <a:buAutoNum type="arabicPeriod"/>
            </a:pPr>
            <a:r>
              <a:rPr lang="en-US" dirty="0" smtClean="0"/>
              <a:t>High thermal conductivity</a:t>
            </a:r>
          </a:p>
          <a:p>
            <a:pPr marL="342900" indent="-342900">
              <a:buAutoNum type="arabicPeriod"/>
            </a:pPr>
            <a:r>
              <a:rPr lang="en-US" dirty="0" smtClean="0"/>
              <a:t>Melting </a:t>
            </a:r>
            <a:r>
              <a:rPr lang="en-US" dirty="0"/>
              <a:t>p</a:t>
            </a:r>
            <a:r>
              <a:rPr lang="en-US" dirty="0" smtClean="0"/>
              <a:t>oint above flare Temperature</a:t>
            </a:r>
          </a:p>
          <a:p>
            <a:pPr marL="342900" indent="-342900">
              <a:buAutoNum type="arabicPeriod"/>
            </a:pPr>
            <a:r>
              <a:rPr lang="en-US" dirty="0" smtClean="0"/>
              <a:t>Low cost and density</a:t>
            </a:r>
          </a:p>
          <a:p>
            <a:pPr marL="342900" indent="-342900">
              <a:buAutoNum type="arabicPeriod"/>
            </a:pPr>
            <a:r>
              <a:rPr lang="en-US" dirty="0"/>
              <a:t>H</a:t>
            </a:r>
            <a:r>
              <a:rPr lang="en-US" dirty="0" smtClean="0"/>
              <a:t>igh manufacturability and corrosion resistance</a:t>
            </a:r>
            <a:endParaRPr lang="en-US" dirty="0"/>
          </a:p>
        </p:txBody>
      </p:sp>
      <p:sp>
        <p:nvSpPr>
          <p:cNvPr id="5" name="Date Placeholder 4"/>
          <p:cNvSpPr>
            <a:spLocks noGrp="1"/>
          </p:cNvSpPr>
          <p:nvPr>
            <p:ph type="dt" sz="half" idx="11"/>
          </p:nvPr>
        </p:nvSpPr>
        <p:spPr/>
        <p:txBody>
          <a:bodyPr/>
          <a:lstStyle/>
          <a:p>
            <a:fld id="{01F7397D-4233-0140-BBC8-8E0062154700}" type="datetime1">
              <a:rPr lang="en-US" smtClean="0"/>
              <a:pPr/>
              <a:t>12/7/12</a:t>
            </a:fld>
            <a:endParaRPr lang="en-US" dirty="0"/>
          </a:p>
        </p:txBody>
      </p:sp>
      <p:sp>
        <p:nvSpPr>
          <p:cNvPr id="6" name="Slide Number Placeholder 5"/>
          <p:cNvSpPr>
            <a:spLocks noGrp="1"/>
          </p:cNvSpPr>
          <p:nvPr>
            <p:ph type="sldNum" sz="quarter" idx="10"/>
          </p:nvPr>
        </p:nvSpPr>
        <p:spPr/>
        <p:txBody>
          <a:bodyPr/>
          <a:lstStyle/>
          <a:p>
            <a:fld id="{7BC1F5ED-BD72-4CAB-B526-43E94774B14F}" type="slidenum">
              <a:rPr lang="en-US" smtClean="0"/>
              <a:pPr/>
              <a:t>114</a:t>
            </a:fld>
            <a:endParaRPr lang="en-US" dirty="0"/>
          </a:p>
        </p:txBody>
      </p:sp>
      <p:grpSp>
        <p:nvGrpSpPr>
          <p:cNvPr id="7" name="Group 8"/>
          <p:cNvGrpSpPr/>
          <p:nvPr/>
        </p:nvGrpSpPr>
        <p:grpSpPr>
          <a:xfrm>
            <a:off x="757763" y="0"/>
            <a:ext cx="903111" cy="670982"/>
            <a:chOff x="757763" y="23359"/>
            <a:chExt cx="903111" cy="670982"/>
          </a:xfrm>
        </p:grpSpPr>
        <p:sp>
          <p:nvSpPr>
            <p:cNvPr id="8" name="Left Arrow 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2904819641"/>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93581" y="1002634"/>
          <a:ext cx="8970210" cy="5694680"/>
        </p:xfrm>
        <a:graphic>
          <a:graphicData uri="http://schemas.openxmlformats.org/drawingml/2006/table">
            <a:tbl>
              <a:tblPr firstRow="1" bandRow="1">
                <a:tableStyleId>{775DCB02-9BB8-47FD-8907-85C794F793BA}</a:tableStyleId>
              </a:tblPr>
              <a:tblGrid>
                <a:gridCol w="1508149"/>
                <a:gridCol w="2609755"/>
                <a:gridCol w="1506022"/>
                <a:gridCol w="3346284"/>
              </a:tblGrid>
              <a:tr h="370840">
                <a:tc>
                  <a:txBody>
                    <a:bodyPr/>
                    <a:lstStyle/>
                    <a:p>
                      <a:pPr algn="ctr"/>
                      <a:r>
                        <a:rPr lang="en-US" dirty="0" smtClean="0"/>
                        <a:t>Aspect</a:t>
                      </a:r>
                      <a:endParaRPr lang="en-US" dirty="0"/>
                    </a:p>
                  </a:txBody>
                  <a:tcPr anchor="ctr"/>
                </a:tc>
                <a:tc>
                  <a:txBody>
                    <a:bodyPr/>
                    <a:lstStyle/>
                    <a:p>
                      <a:pPr algn="ctr"/>
                      <a:r>
                        <a:rPr lang="en-US" dirty="0" smtClean="0"/>
                        <a:t>Description</a:t>
                      </a:r>
                      <a:endParaRPr lang="en-US" dirty="0"/>
                    </a:p>
                  </a:txBody>
                  <a:tcPr anchor="ctr"/>
                </a:tc>
                <a:tc>
                  <a:txBody>
                    <a:bodyPr/>
                    <a:lstStyle/>
                    <a:p>
                      <a:pPr algn="ctr"/>
                      <a:r>
                        <a:rPr lang="en-US" dirty="0" smtClean="0"/>
                        <a:t>Choice</a:t>
                      </a:r>
                      <a:endParaRPr lang="en-US" dirty="0"/>
                    </a:p>
                  </a:txBody>
                  <a:tcPr anchor="ctr"/>
                </a:tc>
                <a:tc>
                  <a:txBody>
                    <a:bodyPr/>
                    <a:lstStyle/>
                    <a:p>
                      <a:pPr algn="ctr"/>
                      <a:r>
                        <a:rPr lang="en-US" dirty="0" smtClean="0"/>
                        <a:t>Reason</a:t>
                      </a:r>
                      <a:endParaRPr lang="en-US" dirty="0"/>
                    </a:p>
                  </a:txBody>
                  <a:tcPr anchor="ctr"/>
                </a:tc>
              </a:tr>
              <a:tr h="370840">
                <a:tc>
                  <a:txBody>
                    <a:bodyPr/>
                    <a:lstStyle/>
                    <a:p>
                      <a:pPr algn="ctr"/>
                      <a:r>
                        <a:rPr lang="en-US" dirty="0" smtClean="0"/>
                        <a:t>Flare Type</a:t>
                      </a:r>
                      <a:endParaRPr lang="en-US" b="1" dirty="0"/>
                    </a:p>
                  </a:txBody>
                  <a:tcPr anchor="ctr"/>
                </a:tc>
                <a:tc>
                  <a:txBody>
                    <a:bodyPr/>
                    <a:lstStyle/>
                    <a:p>
                      <a:pPr algn="l"/>
                      <a:r>
                        <a:rPr lang="en-US" dirty="0" smtClean="0"/>
                        <a:t>Road or</a:t>
                      </a:r>
                      <a:r>
                        <a:rPr lang="en-US" baseline="0" dirty="0" smtClean="0"/>
                        <a:t> Military flares</a:t>
                      </a:r>
                      <a:endParaRPr lang="en-US" dirty="0"/>
                    </a:p>
                  </a:txBody>
                  <a:tcPr anchor="ctr"/>
                </a:tc>
                <a:tc>
                  <a:txBody>
                    <a:bodyPr/>
                    <a:lstStyle/>
                    <a:p>
                      <a:pPr algn="ctr"/>
                      <a:r>
                        <a:rPr lang="en-US" dirty="0" smtClean="0"/>
                        <a:t>Road</a:t>
                      </a:r>
                      <a:endParaRPr lang="en-US" b="1" dirty="0"/>
                    </a:p>
                  </a:txBody>
                  <a:tcPr anchor="ctr"/>
                </a:tc>
                <a:tc>
                  <a:txBody>
                    <a:bodyPr/>
                    <a:lstStyle/>
                    <a:p>
                      <a:pPr algn="l"/>
                      <a:r>
                        <a:rPr lang="en-US" dirty="0" smtClean="0"/>
                        <a:t>Cheaper, easier</a:t>
                      </a:r>
                      <a:r>
                        <a:rPr lang="en-US" baseline="0" dirty="0" smtClean="0"/>
                        <a:t> to integrate and start, have enough heat</a:t>
                      </a:r>
                      <a:endParaRPr lang="en-US" dirty="0"/>
                    </a:p>
                  </a:txBody>
                  <a:tcPr anchor="ctr"/>
                </a:tc>
              </a:tr>
              <a:tr h="370840">
                <a:tc>
                  <a:txBody>
                    <a:bodyPr/>
                    <a:lstStyle/>
                    <a:p>
                      <a:pPr algn="ctr"/>
                      <a:r>
                        <a:rPr lang="en-US" dirty="0" smtClean="0"/>
                        <a:t>Breaker</a:t>
                      </a:r>
                      <a:endParaRPr lang="en-US" b="1" dirty="0"/>
                    </a:p>
                  </a:txBody>
                  <a:tcPr anchor="ctr"/>
                </a:tc>
                <a:tc>
                  <a:txBody>
                    <a:bodyPr/>
                    <a:lstStyle/>
                    <a:p>
                      <a:pPr algn="l"/>
                      <a:r>
                        <a:rPr lang="en-US" dirty="0" smtClean="0"/>
                        <a:t>Mitigates snuff/ash</a:t>
                      </a:r>
                      <a:endParaRPr lang="en-US" dirty="0"/>
                    </a:p>
                  </a:txBody>
                  <a:tcPr anchor="ctr"/>
                </a:tc>
                <a:tc>
                  <a:txBody>
                    <a:bodyPr/>
                    <a:lstStyle/>
                    <a:p>
                      <a:pPr algn="ctr"/>
                      <a:r>
                        <a:rPr lang="en-US" dirty="0" smtClean="0"/>
                        <a:t>Mesh</a:t>
                      </a:r>
                      <a:endParaRPr lang="en-US" b="1" dirty="0"/>
                    </a:p>
                  </a:txBody>
                  <a:tcPr anchor="ctr"/>
                </a:tc>
                <a:tc>
                  <a:txBody>
                    <a:bodyPr/>
                    <a:lstStyle/>
                    <a:p>
                      <a:pPr algn="l"/>
                      <a:r>
                        <a:rPr lang="en-US" dirty="0" smtClean="0"/>
                        <a:t>Best ash</a:t>
                      </a:r>
                      <a:r>
                        <a:rPr lang="en-US" baseline="0" dirty="0" smtClean="0"/>
                        <a:t> and snuff mitigation</a:t>
                      </a:r>
                      <a:endParaRPr lang="en-US" dirty="0"/>
                    </a:p>
                  </a:txBody>
                  <a:tcPr anchor="ctr"/>
                </a:tc>
              </a:tr>
              <a:tr h="370840">
                <a:tc>
                  <a:txBody>
                    <a:bodyPr/>
                    <a:lstStyle/>
                    <a:p>
                      <a:pPr algn="ctr"/>
                      <a:r>
                        <a:rPr lang="en-US" dirty="0" smtClean="0"/>
                        <a:t>Pusher</a:t>
                      </a:r>
                      <a:endParaRPr lang="en-US" b="1" dirty="0"/>
                    </a:p>
                  </a:txBody>
                  <a:tcPr anchor="ctr"/>
                </a:tc>
                <a:tc>
                  <a:txBody>
                    <a:bodyPr/>
                    <a:lstStyle/>
                    <a:p>
                      <a:pPr algn="l"/>
                      <a:r>
                        <a:rPr lang="en-US" dirty="0" smtClean="0"/>
                        <a:t>Moving flares</a:t>
                      </a:r>
                      <a:endParaRPr lang="en-US" dirty="0"/>
                    </a:p>
                  </a:txBody>
                  <a:tcPr anchor="ctr"/>
                </a:tc>
                <a:tc>
                  <a:txBody>
                    <a:bodyPr/>
                    <a:lstStyle/>
                    <a:p>
                      <a:pPr algn="ctr"/>
                      <a:r>
                        <a:rPr lang="en-US" dirty="0" smtClean="0"/>
                        <a:t>Weighted</a:t>
                      </a:r>
                      <a:endParaRPr lang="en-US" b="1" dirty="0"/>
                    </a:p>
                  </a:txBody>
                  <a:tcPr anchor="ctr"/>
                </a:tc>
                <a:tc>
                  <a:txBody>
                    <a:bodyPr/>
                    <a:lstStyle/>
                    <a:p>
                      <a:pPr algn="l"/>
                      <a:r>
                        <a:rPr lang="en-US" dirty="0" smtClean="0"/>
                        <a:t>Best ash and snuff mitigation</a:t>
                      </a:r>
                      <a:endParaRPr lang="en-US" dirty="0"/>
                    </a:p>
                  </a:txBody>
                  <a:tcPr anchor="ctr"/>
                </a:tc>
              </a:tr>
              <a:tr h="370840">
                <a:tc>
                  <a:txBody>
                    <a:bodyPr/>
                    <a:lstStyle/>
                    <a:p>
                      <a:pPr algn="ctr"/>
                      <a:r>
                        <a:rPr lang="en-US" dirty="0" smtClean="0"/>
                        <a:t>Size</a:t>
                      </a:r>
                      <a:endParaRPr lang="en-US" b="1" dirty="0"/>
                    </a:p>
                  </a:txBody>
                  <a:tcPr anchor="ctr"/>
                </a:tc>
                <a:tc>
                  <a:txBody>
                    <a:bodyPr/>
                    <a:lstStyle/>
                    <a:p>
                      <a:pPr algn="l"/>
                      <a:r>
                        <a:rPr lang="en-US" dirty="0" smtClean="0"/>
                        <a:t>Cut/Uncut</a:t>
                      </a:r>
                      <a:endParaRPr lang="en-US" dirty="0"/>
                    </a:p>
                  </a:txBody>
                  <a:tcPr anchor="ctr"/>
                </a:tc>
                <a:tc>
                  <a:txBody>
                    <a:bodyPr/>
                    <a:lstStyle/>
                    <a:p>
                      <a:pPr algn="ctr"/>
                      <a:r>
                        <a:rPr lang="en-US" dirty="0" smtClean="0"/>
                        <a:t>Uncut</a:t>
                      </a:r>
                      <a:endParaRPr lang="en-US" b="1" dirty="0"/>
                    </a:p>
                  </a:txBody>
                  <a:tcPr anchor="ctr"/>
                </a:tc>
                <a:tc>
                  <a:txBody>
                    <a:bodyPr/>
                    <a:lstStyle/>
                    <a:p>
                      <a:pPr algn="l"/>
                      <a:r>
                        <a:rPr lang="en-US" dirty="0" smtClean="0"/>
                        <a:t>Flares fit and full</a:t>
                      </a:r>
                      <a:r>
                        <a:rPr lang="en-US" baseline="0" dirty="0" smtClean="0"/>
                        <a:t> burn time is ideal</a:t>
                      </a:r>
                      <a:endParaRPr lang="en-US" dirty="0"/>
                    </a:p>
                  </a:txBody>
                  <a:tcPr anchor="ctr"/>
                </a:tc>
              </a:tr>
              <a:tr h="370840">
                <a:tc>
                  <a:txBody>
                    <a:bodyPr/>
                    <a:lstStyle/>
                    <a:p>
                      <a:pPr algn="ctr"/>
                      <a:r>
                        <a:rPr lang="en-US" dirty="0" smtClean="0"/>
                        <a:t>Theory</a:t>
                      </a:r>
                      <a:endParaRPr lang="en-US" b="1" dirty="0"/>
                    </a:p>
                  </a:txBody>
                  <a:tcPr anchor="ctr"/>
                </a:tc>
                <a:tc>
                  <a:txBody>
                    <a:bodyPr/>
                    <a:lstStyle/>
                    <a:p>
                      <a:pPr algn="l"/>
                      <a:r>
                        <a:rPr lang="en-US" dirty="0" smtClean="0"/>
                        <a:t>How the heat is best used</a:t>
                      </a:r>
                      <a:endParaRPr lang="en-US" dirty="0"/>
                    </a:p>
                  </a:txBody>
                  <a:tcPr anchor="ctr"/>
                </a:tc>
                <a:tc>
                  <a:txBody>
                    <a:bodyPr/>
                    <a:lstStyle/>
                    <a:p>
                      <a:pPr algn="ctr"/>
                      <a:r>
                        <a:rPr lang="en-US" dirty="0" smtClean="0"/>
                        <a:t>Gas</a:t>
                      </a:r>
                      <a:endParaRPr lang="en-US" b="1" dirty="0"/>
                    </a:p>
                  </a:txBody>
                  <a:tcPr anchor="ctr"/>
                </a:tc>
                <a:tc>
                  <a:txBody>
                    <a:bodyPr/>
                    <a:lstStyle/>
                    <a:p>
                      <a:pPr algn="l"/>
                      <a:r>
                        <a:rPr lang="en-US" dirty="0" smtClean="0"/>
                        <a:t>Experimentally Determined to have best heat flow</a:t>
                      </a:r>
                      <a:endParaRPr lang="en-US" dirty="0"/>
                    </a:p>
                  </a:txBody>
                  <a:tcPr anchor="ctr"/>
                </a:tc>
              </a:tr>
              <a:tr h="370840">
                <a:tc>
                  <a:txBody>
                    <a:bodyPr/>
                    <a:lstStyle/>
                    <a:p>
                      <a:pPr algn="ctr"/>
                      <a:r>
                        <a:rPr lang="en-US" dirty="0" smtClean="0"/>
                        <a:t>Design</a:t>
                      </a:r>
                      <a:r>
                        <a:rPr lang="en-US" baseline="0" dirty="0" smtClean="0"/>
                        <a:t> </a:t>
                      </a:r>
                      <a:r>
                        <a:rPr lang="en-US" dirty="0" err="1" smtClean="0"/>
                        <a:t>q</a:t>
                      </a:r>
                      <a:endParaRPr lang="en-US" b="1" dirty="0"/>
                    </a:p>
                  </a:txBody>
                  <a:tcPr anchor="ctr"/>
                </a:tc>
                <a:tc>
                  <a:txBody>
                    <a:bodyPr/>
                    <a:lstStyle/>
                    <a:p>
                      <a:pPr algn="l"/>
                      <a:r>
                        <a:rPr lang="en-US" dirty="0" smtClean="0"/>
                        <a:t>Heat flow</a:t>
                      </a:r>
                      <a:r>
                        <a:rPr lang="en-US" baseline="0" dirty="0" smtClean="0"/>
                        <a:t> of flare</a:t>
                      </a:r>
                      <a:endParaRPr lang="en-US" dirty="0"/>
                    </a:p>
                  </a:txBody>
                  <a:tcPr anchor="ctr"/>
                </a:tc>
                <a:tc>
                  <a:txBody>
                    <a:bodyPr/>
                    <a:lstStyle/>
                    <a:p>
                      <a:pPr algn="ctr"/>
                      <a:r>
                        <a:rPr lang="en-US" dirty="0" smtClean="0"/>
                        <a:t>889</a:t>
                      </a:r>
                      <a:r>
                        <a:rPr lang="en-US" baseline="0" dirty="0" smtClean="0"/>
                        <a:t> W</a:t>
                      </a:r>
                      <a:endParaRPr lang="en-US" b="1" dirty="0"/>
                    </a:p>
                  </a:txBody>
                  <a:tcPr anchor="ctr"/>
                </a:tc>
                <a:tc>
                  <a:txBody>
                    <a:bodyPr/>
                    <a:lstStyle/>
                    <a:p>
                      <a:pPr algn="l"/>
                      <a:r>
                        <a:rPr lang="en-US" dirty="0" smtClean="0"/>
                        <a:t>Experimentally Determined as worst</a:t>
                      </a:r>
                      <a:r>
                        <a:rPr lang="en-US" baseline="0" dirty="0" smtClean="0"/>
                        <a:t> case design heat flow</a:t>
                      </a:r>
                      <a:endParaRPr lang="en-US" dirty="0"/>
                    </a:p>
                  </a:txBody>
                  <a:tcPr anchor="ctr"/>
                </a:tc>
              </a:tr>
              <a:tr h="370840">
                <a:tc>
                  <a:txBody>
                    <a:bodyPr/>
                    <a:lstStyle/>
                    <a:p>
                      <a:pPr algn="ctr"/>
                      <a:r>
                        <a:rPr lang="en-US" dirty="0" smtClean="0"/>
                        <a:t># Flares</a:t>
                      </a:r>
                      <a:endParaRPr lang="en-US" b="1" dirty="0"/>
                    </a:p>
                  </a:txBody>
                  <a:tcPr anchor="ctr"/>
                </a:tc>
                <a:tc>
                  <a:txBody>
                    <a:bodyPr/>
                    <a:lstStyle/>
                    <a:p>
                      <a:pPr algn="l"/>
                      <a:r>
                        <a:rPr lang="en-US" dirty="0" smtClean="0"/>
                        <a:t>Number</a:t>
                      </a:r>
                      <a:r>
                        <a:rPr lang="en-US" baseline="0" dirty="0" smtClean="0"/>
                        <a:t> of flares</a:t>
                      </a:r>
                      <a:endParaRPr 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6</a:t>
                      </a:r>
                      <a:endParaRPr lang="en-US" b="1" dirty="0" smtClean="0"/>
                    </a:p>
                  </a:txBody>
                  <a:tcPr anchor="ctr"/>
                </a:tc>
                <a:tc>
                  <a:txBody>
                    <a:bodyPr/>
                    <a:lstStyle/>
                    <a:p>
                      <a:pPr algn="l"/>
                      <a:r>
                        <a:rPr lang="en-US" dirty="0" smtClean="0"/>
                        <a:t>Maximum that fit </a:t>
                      </a:r>
                      <a:endParaRPr lang="en-US" dirty="0"/>
                    </a:p>
                  </a:txBody>
                  <a:tcPr anchor="ctr"/>
                </a:tc>
              </a:tr>
              <a:tr h="370840">
                <a:tc>
                  <a:txBody>
                    <a:bodyPr/>
                    <a:lstStyle/>
                    <a:p>
                      <a:pPr algn="ctr"/>
                      <a:r>
                        <a:rPr lang="en-US" dirty="0" smtClean="0"/>
                        <a:t>Metal</a:t>
                      </a:r>
                      <a:endParaRPr lang="en-US" b="1" dirty="0"/>
                    </a:p>
                  </a:txBody>
                  <a:tcPr anchor="ctr"/>
                </a:tc>
                <a:tc>
                  <a:txBody>
                    <a:bodyPr/>
                    <a:lstStyle/>
                    <a:p>
                      <a:pPr algn="l"/>
                      <a:r>
                        <a:rPr lang="en-US" dirty="0" smtClean="0"/>
                        <a:t>Metal</a:t>
                      </a:r>
                      <a:r>
                        <a:rPr lang="en-US" baseline="0" dirty="0" smtClean="0"/>
                        <a:t> tip is made</a:t>
                      </a:r>
                      <a:endParaRPr lang="en-US" dirty="0"/>
                    </a:p>
                  </a:txBody>
                  <a:tcPr anchor="ctr"/>
                </a:tc>
                <a:tc>
                  <a:txBody>
                    <a:bodyPr/>
                    <a:lstStyle/>
                    <a:p>
                      <a:pPr algn="ctr"/>
                      <a:r>
                        <a:rPr lang="en-US" dirty="0" smtClean="0"/>
                        <a:t>Brass</a:t>
                      </a:r>
                      <a:endParaRPr lang="en-US" b="1" dirty="0"/>
                    </a:p>
                  </a:txBody>
                  <a:tcPr anchor="ctr"/>
                </a:tc>
                <a:tc>
                  <a:txBody>
                    <a:bodyPr/>
                    <a:lstStyle/>
                    <a:p>
                      <a:pPr algn="l"/>
                      <a:r>
                        <a:rPr lang="en-US" dirty="0" smtClean="0"/>
                        <a:t>High</a:t>
                      </a:r>
                      <a:r>
                        <a:rPr lang="en-US" baseline="0" dirty="0" smtClean="0"/>
                        <a:t> melting point and needed pieces were available </a:t>
                      </a:r>
                      <a:endParaRPr lang="en-US" dirty="0"/>
                    </a:p>
                  </a:txBody>
                  <a:tcPr anchor="ctr"/>
                </a:tc>
              </a:tr>
              <a:tr h="370840">
                <a:tc>
                  <a:txBody>
                    <a:bodyPr/>
                    <a:lstStyle/>
                    <a:p>
                      <a:pPr algn="ctr"/>
                      <a:r>
                        <a:rPr lang="en-US" dirty="0" smtClean="0"/>
                        <a:t>Starter</a:t>
                      </a:r>
                      <a:endParaRPr lang="en-US" b="1" dirty="0"/>
                    </a:p>
                  </a:txBody>
                  <a:tcPr anchor="ctr"/>
                </a:tc>
                <a:tc>
                  <a:txBody>
                    <a:bodyPr/>
                    <a:lstStyle/>
                    <a:p>
                      <a:pPr algn="l"/>
                      <a:r>
                        <a:rPr lang="en-US" dirty="0" smtClean="0"/>
                        <a:t>System</a:t>
                      </a:r>
                      <a:r>
                        <a:rPr lang="en-US" baseline="0" dirty="0" smtClean="0"/>
                        <a:t> to start flare</a:t>
                      </a:r>
                      <a:endParaRPr lang="en-US" dirty="0"/>
                    </a:p>
                  </a:txBody>
                  <a:tcPr anchor="ctr"/>
                </a:tc>
                <a:tc>
                  <a:txBody>
                    <a:bodyPr/>
                    <a:lstStyle/>
                    <a:p>
                      <a:pPr algn="ctr"/>
                      <a:r>
                        <a:rPr lang="en-US" dirty="0" smtClean="0"/>
                        <a:t>Estes Starters</a:t>
                      </a:r>
                      <a:endParaRPr lang="en-US" b="1" dirty="0"/>
                    </a:p>
                  </a:txBody>
                  <a:tcPr anchor="ctr"/>
                </a:tc>
                <a:tc>
                  <a:txBody>
                    <a:bodyPr/>
                    <a:lstStyle/>
                    <a:p>
                      <a:pPr algn="l"/>
                      <a:r>
                        <a:rPr lang="en-US" dirty="0" smtClean="0"/>
                        <a:t>Works well</a:t>
                      </a:r>
                      <a:endParaRPr lang="en-US" dirty="0"/>
                    </a:p>
                  </a:txBody>
                  <a:tcPr anchor="ctr"/>
                </a:tc>
              </a:tr>
              <a:tr h="370840">
                <a:tc>
                  <a:txBody>
                    <a:bodyPr/>
                    <a:lstStyle/>
                    <a:p>
                      <a:pPr algn="ctr"/>
                      <a:r>
                        <a:rPr lang="en-US" dirty="0" smtClean="0"/>
                        <a:t>Tip</a:t>
                      </a:r>
                      <a:endParaRPr lang="en-US" b="1" dirty="0"/>
                    </a:p>
                  </a:txBody>
                  <a:tcPr anchor="ctr"/>
                </a:tc>
                <a:tc>
                  <a:txBody>
                    <a:bodyPr/>
                    <a:lstStyle/>
                    <a:p>
                      <a:pPr algn="l"/>
                      <a:r>
                        <a:rPr lang="en-US" dirty="0" smtClean="0"/>
                        <a:t>Construction of the tip</a:t>
                      </a:r>
                      <a:endParaRPr lang="en-US" dirty="0"/>
                    </a:p>
                  </a:txBody>
                  <a:tcPr anchor="ctr"/>
                </a:tc>
                <a:tc>
                  <a:txBody>
                    <a:bodyPr/>
                    <a:lstStyle/>
                    <a:p>
                      <a:pPr algn="ctr"/>
                      <a:r>
                        <a:rPr lang="en-US" dirty="0" smtClean="0"/>
                        <a:t>Tube inside Tube</a:t>
                      </a:r>
                      <a:endParaRPr lang="en-US" b="1" dirty="0"/>
                    </a:p>
                  </a:txBody>
                  <a:tcPr anchor="ctr"/>
                </a:tc>
                <a:tc>
                  <a:txBody>
                    <a:bodyPr/>
                    <a:lstStyle/>
                    <a:p>
                      <a:pPr algn="l"/>
                      <a:r>
                        <a:rPr lang="en-US" dirty="0" smtClean="0"/>
                        <a:t>Allows</a:t>
                      </a:r>
                      <a:r>
                        <a:rPr lang="en-US" baseline="0" dirty="0" smtClean="0"/>
                        <a:t> for redirection of gas and best heat transfer</a:t>
                      </a:r>
                      <a:endParaRPr lang="en-US" dirty="0"/>
                    </a:p>
                  </a:txBody>
                  <a:tcPr anchor="ctr"/>
                </a:tc>
              </a:tr>
            </a:tbl>
          </a:graphicData>
        </a:graphic>
      </p:graphicFrame>
      <p:sp>
        <p:nvSpPr>
          <p:cNvPr id="4" name="Title 3"/>
          <p:cNvSpPr>
            <a:spLocks noGrp="1"/>
          </p:cNvSpPr>
          <p:nvPr>
            <p:ph type="title"/>
          </p:nvPr>
        </p:nvSpPr>
        <p:spPr>
          <a:xfrm>
            <a:off x="838200" y="152400"/>
            <a:ext cx="7543800" cy="808038"/>
          </a:xfrm>
        </p:spPr>
        <p:txBody>
          <a:bodyPr/>
          <a:lstStyle/>
          <a:p>
            <a:r>
              <a:rPr lang="en-US" dirty="0" smtClean="0"/>
              <a:t>Penetrator Trade Study</a:t>
            </a:r>
            <a:endParaRPr lang="en-US" dirty="0"/>
          </a:p>
        </p:txBody>
      </p:sp>
      <p:sp>
        <p:nvSpPr>
          <p:cNvPr id="2" name="Date Placeholder 1"/>
          <p:cNvSpPr>
            <a:spLocks noGrp="1"/>
          </p:cNvSpPr>
          <p:nvPr>
            <p:ph type="dt" sz="half" idx="11"/>
          </p:nvPr>
        </p:nvSpPr>
        <p:spPr/>
        <p:txBody>
          <a:bodyPr/>
          <a:lstStyle/>
          <a:p>
            <a:fld id="{8020F558-B94B-F540-8DB9-BCCA2F02DFC2}"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115</a:t>
            </a:fld>
            <a:endParaRPr lang="en-US" dirty="0"/>
          </a:p>
        </p:txBody>
      </p:sp>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26353668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Specs: Cables </a:t>
            </a:r>
            <a:endParaRPr lang="en-US" dirty="0"/>
          </a:p>
        </p:txBody>
      </p:sp>
      <p:sp>
        <p:nvSpPr>
          <p:cNvPr id="3" name="Content Placeholder 2"/>
          <p:cNvSpPr>
            <a:spLocks noGrp="1"/>
          </p:cNvSpPr>
          <p:nvPr>
            <p:ph sz="half" idx="4294967295"/>
          </p:nvPr>
        </p:nvSpPr>
        <p:spPr>
          <a:xfrm>
            <a:off x="0" y="1403350"/>
            <a:ext cx="4038600" cy="4212873"/>
          </a:xfrm>
          <a:prstGeom prst="rect">
            <a:avLst/>
          </a:prstGeom>
        </p:spPr>
        <p:txBody>
          <a:bodyPr>
            <a:normAutofit fontScale="92500" lnSpcReduction="20000"/>
          </a:bodyPr>
          <a:lstStyle/>
          <a:p>
            <a:pPr algn="ctr">
              <a:buNone/>
            </a:pPr>
            <a:r>
              <a:rPr lang="en-US" sz="3200" dirty="0" smtClean="0"/>
              <a:t>3 RF cables </a:t>
            </a:r>
          </a:p>
          <a:p>
            <a:pPr lvl="1"/>
            <a:r>
              <a:rPr lang="en-US" dirty="0" smtClean="0"/>
              <a:t>3 meters long </a:t>
            </a:r>
          </a:p>
          <a:p>
            <a:pPr lvl="1"/>
            <a:r>
              <a:rPr lang="en-US" dirty="0" smtClean="0"/>
              <a:t>1 </a:t>
            </a:r>
            <a:r>
              <a:rPr lang="en-US" dirty="0" err="1" smtClean="0"/>
              <a:t>Xbee</a:t>
            </a:r>
            <a:r>
              <a:rPr lang="en-US" dirty="0" smtClean="0"/>
              <a:t> </a:t>
            </a:r>
            <a:r>
              <a:rPr lang="en-US" dirty="0" err="1" smtClean="0"/>
              <a:t>rado</a:t>
            </a:r>
            <a:endParaRPr lang="en-US" dirty="0" smtClean="0"/>
          </a:p>
          <a:p>
            <a:pPr lvl="1"/>
            <a:r>
              <a:rPr lang="en-US" dirty="0" smtClean="0"/>
              <a:t>1 GPS </a:t>
            </a:r>
          </a:p>
          <a:p>
            <a:pPr lvl="1"/>
            <a:r>
              <a:rPr lang="en-US" dirty="0" smtClean="0"/>
              <a:t>1 iridium system </a:t>
            </a:r>
          </a:p>
          <a:p>
            <a:r>
              <a:rPr lang="en-US" dirty="0" smtClean="0"/>
              <a:t>1.8 mm diameter</a:t>
            </a:r>
          </a:p>
          <a:p>
            <a:pPr lvl="1"/>
            <a:r>
              <a:rPr lang="en-US" dirty="0" smtClean="0"/>
              <a:t>Bend </a:t>
            </a:r>
            <a:r>
              <a:rPr lang="en-US" dirty="0" err="1" smtClean="0"/>
              <a:t>radues</a:t>
            </a:r>
            <a:r>
              <a:rPr lang="en-US" dirty="0" smtClean="0"/>
              <a:t> 0.9 cm </a:t>
            </a:r>
          </a:p>
          <a:p>
            <a:r>
              <a:rPr lang="en-US" dirty="0" smtClean="0"/>
              <a:t>Sample from </a:t>
            </a:r>
            <a:r>
              <a:rPr lang="en-US" dirty="0" err="1" smtClean="0"/>
              <a:t>Samtec</a:t>
            </a:r>
            <a:r>
              <a:rPr lang="en-US" dirty="0" smtClean="0"/>
              <a:t> </a:t>
            </a:r>
          </a:p>
          <a:p>
            <a:pPr lvl="1"/>
            <a:r>
              <a:rPr lang="en-US" dirty="0" smtClean="0"/>
              <a:t>Connectors for all antenna ends  </a:t>
            </a:r>
          </a:p>
        </p:txBody>
      </p:sp>
      <p:sp>
        <p:nvSpPr>
          <p:cNvPr id="6" name="Content Placeholder 5"/>
          <p:cNvSpPr>
            <a:spLocks noGrp="1"/>
          </p:cNvSpPr>
          <p:nvPr>
            <p:ph sz="half" idx="4294967295"/>
          </p:nvPr>
        </p:nvSpPr>
        <p:spPr>
          <a:xfrm>
            <a:off x="5105400" y="1311276"/>
            <a:ext cx="4038600" cy="2868414"/>
          </a:xfrm>
          <a:prstGeom prst="rect">
            <a:avLst/>
          </a:prstGeom>
        </p:spPr>
        <p:txBody>
          <a:bodyPr>
            <a:normAutofit fontScale="92500" lnSpcReduction="10000"/>
          </a:bodyPr>
          <a:lstStyle/>
          <a:p>
            <a:pPr algn="ctr">
              <a:buNone/>
            </a:pPr>
            <a:r>
              <a:rPr lang="en-US" sz="3200" dirty="0" smtClean="0"/>
              <a:t>Data Cables</a:t>
            </a:r>
          </a:p>
          <a:p>
            <a:r>
              <a:rPr lang="en-US" dirty="0" smtClean="0"/>
              <a:t>7 pin connector </a:t>
            </a:r>
          </a:p>
          <a:p>
            <a:pPr lvl="1"/>
            <a:r>
              <a:rPr lang="en-US" dirty="0" smtClean="0"/>
              <a:t>7 data lines</a:t>
            </a:r>
          </a:p>
          <a:p>
            <a:r>
              <a:rPr lang="en-US" dirty="0" smtClean="0"/>
              <a:t>-30°C </a:t>
            </a:r>
          </a:p>
          <a:p>
            <a:r>
              <a:rPr lang="en-US" dirty="0" smtClean="0"/>
              <a:t>Watertight to  10 </a:t>
            </a:r>
            <a:r>
              <a:rPr lang="en-US" dirty="0" err="1" smtClean="0"/>
              <a:t>m</a:t>
            </a:r>
            <a:endParaRPr lang="en-US" dirty="0" smtClean="0"/>
          </a:p>
          <a:p>
            <a:r>
              <a:rPr lang="en-US" dirty="0" smtClean="0"/>
              <a:t>Calling about diameter </a:t>
            </a:r>
          </a:p>
          <a:p>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800100" y="5616223"/>
            <a:ext cx="2693096" cy="114300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4354687" y="4329271"/>
            <a:ext cx="2187102" cy="1447800"/>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6716887" y="4984022"/>
            <a:ext cx="1941646" cy="1550949"/>
          </a:xfrm>
          <a:prstGeom prst="rect">
            <a:avLst/>
          </a:prstGeom>
          <a:noFill/>
          <a:ln w="9525">
            <a:noFill/>
            <a:miter lim="800000"/>
            <a:headEnd/>
            <a:tailEnd/>
          </a:ln>
        </p:spPr>
      </p:pic>
      <p:pic>
        <p:nvPicPr>
          <p:cNvPr id="9" name="Picture 5"/>
          <p:cNvPicPr>
            <a:picLocks noChangeAspect="1" noChangeArrowheads="1"/>
          </p:cNvPicPr>
          <p:nvPr/>
        </p:nvPicPr>
        <p:blipFill>
          <a:blip r:embed="rId5" cstate="print"/>
          <a:srcRect/>
          <a:stretch>
            <a:fillRect/>
          </a:stretch>
        </p:blipFill>
        <p:spPr bwMode="auto">
          <a:xfrm>
            <a:off x="6716887" y="4179689"/>
            <a:ext cx="1524000" cy="793750"/>
          </a:xfrm>
          <a:prstGeom prst="rect">
            <a:avLst/>
          </a:prstGeom>
          <a:noFill/>
          <a:ln w="9525">
            <a:noFill/>
            <a:miter lim="800000"/>
            <a:headEnd/>
            <a:tailEnd/>
          </a:ln>
        </p:spPr>
      </p:pic>
      <p:sp>
        <p:nvSpPr>
          <p:cNvPr id="4" name="Date Placeholder 3"/>
          <p:cNvSpPr>
            <a:spLocks noGrp="1"/>
          </p:cNvSpPr>
          <p:nvPr>
            <p:ph type="dt" sz="half" idx="11"/>
          </p:nvPr>
        </p:nvSpPr>
        <p:spPr/>
        <p:txBody>
          <a:bodyPr/>
          <a:lstStyle/>
          <a:p>
            <a:fld id="{BEA402D6-A69A-E447-AD08-E25F9B372990}"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116</a:t>
            </a:fld>
            <a:endParaRPr lang="en-US" dirty="0"/>
          </a:p>
        </p:txBody>
      </p:sp>
      <p:grpSp>
        <p:nvGrpSpPr>
          <p:cNvPr id="11" name="Group 8"/>
          <p:cNvGrpSpPr/>
          <p:nvPr/>
        </p:nvGrpSpPr>
        <p:grpSpPr>
          <a:xfrm>
            <a:off x="757763" y="0"/>
            <a:ext cx="903111" cy="670982"/>
            <a:chOff x="757763" y="23359"/>
            <a:chExt cx="903111" cy="670982"/>
          </a:xfrm>
        </p:grpSpPr>
        <p:sp>
          <p:nvSpPr>
            <p:cNvPr id="12" name="Left Arrow 11"/>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12984" y="136247"/>
              <a:ext cx="623338" cy="369332"/>
            </a:xfrm>
            <a:prstGeom prst="rect">
              <a:avLst/>
            </a:prstGeom>
            <a:noFill/>
          </p:spPr>
          <p:txBody>
            <a:bodyPr wrap="none" rtlCol="0">
              <a:spAutoFit/>
            </a:bodyPr>
            <a:lstStyle/>
            <a:p>
              <a:r>
                <a:rPr lang="en-US" dirty="0" smtClean="0">
                  <a:hlinkClick r:id="rId6" action="ppaction://hlinksldjump"/>
                </a:rPr>
                <a:t>Back</a:t>
              </a:r>
              <a:endParaRPr lang="en-US" dirty="0"/>
            </a:p>
          </p:txBody>
        </p:sp>
      </p:grpSp>
    </p:spTree>
    <p:extLst>
      <p:ext uri="{BB962C8B-B14F-4D97-AF65-F5344CB8AC3E}">
        <p14:creationId xmlns:p14="http://schemas.microsoft.com/office/powerpoint/2010/main" val="182590699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Specs: Microcontroller</a:t>
            </a:r>
            <a:endParaRPr lang="en-US" dirty="0"/>
          </a:p>
        </p:txBody>
      </p:sp>
      <p:sp>
        <p:nvSpPr>
          <p:cNvPr id="3" name="Content Placeholder 2"/>
          <p:cNvSpPr>
            <a:spLocks noGrp="1"/>
          </p:cNvSpPr>
          <p:nvPr>
            <p:ph idx="4294967295"/>
          </p:nvPr>
        </p:nvSpPr>
        <p:spPr>
          <a:xfrm>
            <a:off x="0" y="1371600"/>
            <a:ext cx="5562600" cy="4754563"/>
          </a:xfrm>
          <a:prstGeom prst="rect">
            <a:avLst/>
          </a:prstGeom>
        </p:spPr>
        <p:txBody>
          <a:bodyPr/>
          <a:lstStyle/>
          <a:p>
            <a:r>
              <a:rPr lang="en-US" dirty="0" smtClean="0"/>
              <a:t>Will control all electronic operations</a:t>
            </a:r>
          </a:p>
          <a:p>
            <a:r>
              <a:rPr lang="en-US" dirty="0" smtClean="0"/>
              <a:t>Chose PIC18F87K90 due to its: </a:t>
            </a:r>
            <a:endParaRPr lang="en-US" dirty="0"/>
          </a:p>
          <a:p>
            <a:pPr lvl="1"/>
            <a:r>
              <a:rPr lang="en-US" dirty="0" smtClean="0"/>
              <a:t>Large RAM and Program Memory</a:t>
            </a:r>
          </a:p>
          <a:p>
            <a:pPr lvl="1"/>
            <a:r>
              <a:rPr lang="en-US" dirty="0" smtClean="0"/>
              <a:t>2 SPI/I</a:t>
            </a:r>
            <a:r>
              <a:rPr lang="en-US" baseline="30000" dirty="0" smtClean="0"/>
              <a:t>2</a:t>
            </a:r>
            <a:r>
              <a:rPr lang="en-US" dirty="0" smtClean="0"/>
              <a:t>C and 2 UART Ports</a:t>
            </a:r>
          </a:p>
          <a:p>
            <a:pPr lvl="1"/>
            <a:r>
              <a:rPr lang="en-US" dirty="0" smtClean="0"/>
              <a:t>Low Current Draw of 1.2 </a:t>
            </a:r>
            <a:r>
              <a:rPr lang="en-US" dirty="0" err="1" smtClean="0"/>
              <a:t>mA</a:t>
            </a:r>
            <a:endParaRPr lang="en-US" dirty="0" smtClean="0"/>
          </a:p>
        </p:txBody>
      </p:sp>
      <p:pic>
        <p:nvPicPr>
          <p:cNvPr id="16387" name="Picture 3"/>
          <p:cNvPicPr>
            <a:picLocks noChangeAspect="1" noChangeArrowheads="1"/>
          </p:cNvPicPr>
          <p:nvPr/>
        </p:nvPicPr>
        <p:blipFill>
          <a:blip r:embed="rId2" cstate="print"/>
          <a:srcRect/>
          <a:stretch>
            <a:fillRect/>
          </a:stretch>
        </p:blipFill>
        <p:spPr bwMode="auto">
          <a:xfrm>
            <a:off x="6172200" y="1416754"/>
            <a:ext cx="2533650" cy="1581150"/>
          </a:xfrm>
          <a:prstGeom prst="rect">
            <a:avLst/>
          </a:prstGeom>
          <a:noFill/>
          <a:ln w="9525">
            <a:noFill/>
            <a:miter lim="800000"/>
            <a:headEnd/>
            <a:tailEnd/>
          </a:ln>
        </p:spPr>
      </p:pic>
      <p:pic>
        <p:nvPicPr>
          <p:cNvPr id="16388" name="Picture 4"/>
          <p:cNvPicPr>
            <a:picLocks noChangeAspect="1" noChangeArrowheads="1"/>
          </p:cNvPicPr>
          <p:nvPr/>
        </p:nvPicPr>
        <p:blipFill>
          <a:blip r:embed="rId3" cstate="print"/>
          <a:srcRect/>
          <a:stretch>
            <a:fillRect/>
          </a:stretch>
        </p:blipFill>
        <p:spPr bwMode="auto">
          <a:xfrm>
            <a:off x="5715000" y="3270955"/>
            <a:ext cx="3318035" cy="2719388"/>
          </a:xfrm>
          <a:prstGeom prst="rect">
            <a:avLst/>
          </a:prstGeom>
          <a:noFill/>
          <a:ln w="9525">
            <a:noFill/>
            <a:miter lim="800000"/>
            <a:headEnd/>
            <a:tailEnd/>
          </a:ln>
        </p:spPr>
      </p:pic>
      <p:sp>
        <p:nvSpPr>
          <p:cNvPr id="4" name="Date Placeholder 3"/>
          <p:cNvSpPr>
            <a:spLocks noGrp="1"/>
          </p:cNvSpPr>
          <p:nvPr>
            <p:ph type="dt" sz="half" idx="11"/>
          </p:nvPr>
        </p:nvSpPr>
        <p:spPr/>
        <p:txBody>
          <a:bodyPr/>
          <a:lstStyle/>
          <a:p>
            <a:fld id="{94E0FEF2-BE31-2F44-8FF6-0B042498FC7B}"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117</a:t>
            </a:fld>
            <a:endParaRPr lang="en-US" dirty="0"/>
          </a:p>
        </p:txBody>
      </p:sp>
      <p:grpSp>
        <p:nvGrpSpPr>
          <p:cNvPr id="8" name="Group 8"/>
          <p:cNvGrpSpPr/>
          <p:nvPr/>
        </p:nvGrpSpPr>
        <p:grpSpPr>
          <a:xfrm>
            <a:off x="757763" y="0"/>
            <a:ext cx="903111" cy="670982"/>
            <a:chOff x="757763" y="23359"/>
            <a:chExt cx="903111" cy="670982"/>
          </a:xfrm>
        </p:grpSpPr>
        <p:sp>
          <p:nvSpPr>
            <p:cNvPr id="9" name="Left Arrow 8"/>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216128791"/>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Specs: Voltage Regulator</a:t>
            </a:r>
            <a:endParaRPr lang="en-US" dirty="0"/>
          </a:p>
        </p:txBody>
      </p:sp>
      <p:sp>
        <p:nvSpPr>
          <p:cNvPr id="3" name="Content Placeholder 2"/>
          <p:cNvSpPr>
            <a:spLocks noGrp="1"/>
          </p:cNvSpPr>
          <p:nvPr>
            <p:ph idx="4294967295"/>
          </p:nvPr>
        </p:nvSpPr>
        <p:spPr>
          <a:xfrm>
            <a:off x="0" y="1524000"/>
            <a:ext cx="5205413" cy="4525963"/>
          </a:xfrm>
          <a:prstGeom prst="rect">
            <a:avLst/>
          </a:prstGeom>
        </p:spPr>
        <p:txBody>
          <a:bodyPr/>
          <a:lstStyle/>
          <a:p>
            <a:r>
              <a:rPr lang="en-US" dirty="0" smtClean="0"/>
              <a:t>Bring down voltage to 3.3 V</a:t>
            </a:r>
          </a:p>
          <a:p>
            <a:r>
              <a:rPr lang="en-US" dirty="0" smtClean="0"/>
              <a:t>Chose CAT6217-Due to</a:t>
            </a:r>
          </a:p>
          <a:p>
            <a:pPr lvl="1"/>
            <a:r>
              <a:rPr lang="en-US" dirty="0" smtClean="0"/>
              <a:t>Low dropout voltage of 90 </a:t>
            </a:r>
            <a:r>
              <a:rPr lang="en-US" dirty="0" err="1" smtClean="0"/>
              <a:t>mA</a:t>
            </a:r>
            <a:endParaRPr lang="en-US" dirty="0" smtClean="0"/>
          </a:p>
          <a:p>
            <a:pPr lvl="1"/>
            <a:r>
              <a:rPr lang="en-US" dirty="0" smtClean="0"/>
              <a:t>Low </a:t>
            </a:r>
            <a:r>
              <a:rPr lang="en-US" dirty="0" smtClean="0">
                <a:solidFill>
                  <a:srgbClr val="FF0000"/>
                </a:solidFill>
              </a:rPr>
              <a:t>ground current </a:t>
            </a:r>
            <a:r>
              <a:rPr lang="en-US" dirty="0" smtClean="0"/>
              <a:t>of 55 </a:t>
            </a:r>
            <a:r>
              <a:rPr lang="el-GR" dirty="0" smtClean="0"/>
              <a:t>μ</a:t>
            </a:r>
            <a:r>
              <a:rPr lang="en-US" dirty="0" smtClean="0"/>
              <a:t>A</a:t>
            </a:r>
          </a:p>
          <a:p>
            <a:pPr lvl="1"/>
            <a:r>
              <a:rPr lang="en-US" dirty="0" smtClean="0"/>
              <a:t>Low operating current of 90 </a:t>
            </a:r>
            <a:r>
              <a:rPr lang="el-GR" dirty="0" smtClean="0"/>
              <a:t>μ</a:t>
            </a:r>
            <a:r>
              <a:rPr lang="en-US" dirty="0" smtClean="0"/>
              <a:t>A</a:t>
            </a:r>
          </a:p>
          <a:p>
            <a:pPr lvl="1"/>
            <a:endParaRPr lang="en-US" dirty="0"/>
          </a:p>
        </p:txBody>
      </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51"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76200" cy="190500"/>
          </a:xfrm>
          <a:prstGeom prst="rect">
            <a:avLst/>
          </a:prstGeom>
          <a:noFill/>
        </p:spPr>
      </p:pic>
      <p:sp>
        <p:nvSpPr>
          <p:cNvPr id="2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53"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457200"/>
            <a:ext cx="76200" cy="190500"/>
          </a:xfrm>
          <a:prstGeom prst="rect">
            <a:avLst/>
          </a:prstGeom>
          <a:noFill/>
        </p:spPr>
      </p:pic>
      <p:sp>
        <p:nvSpPr>
          <p:cNvPr id="4" name="Date Placeholder 3"/>
          <p:cNvSpPr>
            <a:spLocks noGrp="1"/>
          </p:cNvSpPr>
          <p:nvPr>
            <p:ph type="dt" sz="half" idx="11"/>
          </p:nvPr>
        </p:nvSpPr>
        <p:spPr/>
        <p:txBody>
          <a:bodyPr/>
          <a:lstStyle/>
          <a:p>
            <a:fld id="{5D211574-D63F-2449-9E9C-7AEE089181D7}"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118</a:t>
            </a:fld>
            <a:endParaRPr lang="en-US" dirty="0"/>
          </a:p>
        </p:txBody>
      </p:sp>
      <p:pic>
        <p:nvPicPr>
          <p:cNvPr id="14" name="Picture 13" descr="image.jpeg"/>
          <p:cNvPicPr>
            <a:picLocks noChangeAspect="1"/>
          </p:cNvPicPr>
          <p:nvPr/>
        </p:nvPicPr>
        <p:blipFill>
          <a:blip r:embed="rId3"/>
          <a:stretch>
            <a:fillRect/>
          </a:stretch>
        </p:blipFill>
        <p:spPr>
          <a:xfrm>
            <a:off x="1524000" y="4679951"/>
            <a:ext cx="2146300" cy="2025650"/>
          </a:xfrm>
          <a:prstGeom prst="rect">
            <a:avLst/>
          </a:prstGeom>
        </p:spPr>
      </p:pic>
      <p:pic>
        <p:nvPicPr>
          <p:cNvPr id="15" name="Picture 14" descr="image.png"/>
          <p:cNvPicPr>
            <a:picLocks noChangeAspect="1"/>
          </p:cNvPicPr>
          <p:nvPr/>
        </p:nvPicPr>
        <p:blipFill>
          <a:blip r:embed="rId4"/>
          <a:stretch>
            <a:fillRect/>
          </a:stretch>
        </p:blipFill>
        <p:spPr>
          <a:xfrm>
            <a:off x="5505450" y="1905000"/>
            <a:ext cx="3105150" cy="2787650"/>
          </a:xfrm>
          <a:prstGeom prst="rect">
            <a:avLst/>
          </a:prstGeom>
        </p:spPr>
      </p:pic>
      <p:grpSp>
        <p:nvGrpSpPr>
          <p:cNvPr id="16" name="Group 8"/>
          <p:cNvGrpSpPr/>
          <p:nvPr/>
        </p:nvGrpSpPr>
        <p:grpSpPr>
          <a:xfrm>
            <a:off x="757763" y="0"/>
            <a:ext cx="903111" cy="670982"/>
            <a:chOff x="757763" y="23359"/>
            <a:chExt cx="903111" cy="670982"/>
          </a:xfrm>
        </p:grpSpPr>
        <p:sp>
          <p:nvSpPr>
            <p:cNvPr id="17" name="Left Arrow 1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912984" y="136247"/>
              <a:ext cx="623338" cy="369332"/>
            </a:xfrm>
            <a:prstGeom prst="rect">
              <a:avLst/>
            </a:prstGeom>
            <a:noFill/>
          </p:spPr>
          <p:txBody>
            <a:bodyPr wrap="none" rtlCol="0">
              <a:spAutoFit/>
            </a:bodyPr>
            <a:lstStyle/>
            <a:p>
              <a:r>
                <a:rPr lang="en-US" dirty="0" smtClean="0">
                  <a:hlinkClick r:id="rId5" action="ppaction://hlinksldjump"/>
                </a:rPr>
                <a:t>Back</a:t>
              </a:r>
              <a:endParaRPr lang="en-US" dirty="0"/>
            </a:p>
          </p:txBody>
        </p:sp>
      </p:grpSp>
    </p:spTree>
    <p:extLst>
      <p:ext uri="{BB962C8B-B14F-4D97-AF65-F5344CB8AC3E}">
        <p14:creationId xmlns:p14="http://schemas.microsoft.com/office/powerpoint/2010/main" val="111903362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Specs: Temperature Sensor</a:t>
            </a:r>
            <a:endParaRPr lang="en-US" dirty="0"/>
          </a:p>
        </p:txBody>
      </p:sp>
      <p:sp>
        <p:nvSpPr>
          <p:cNvPr id="3" name="Content Placeholder 2"/>
          <p:cNvSpPr>
            <a:spLocks noGrp="1"/>
          </p:cNvSpPr>
          <p:nvPr>
            <p:ph idx="4294967295"/>
          </p:nvPr>
        </p:nvSpPr>
        <p:spPr>
          <a:xfrm>
            <a:off x="0" y="1600200"/>
            <a:ext cx="4572000" cy="4525963"/>
          </a:xfrm>
          <a:prstGeom prst="rect">
            <a:avLst/>
          </a:prstGeom>
        </p:spPr>
        <p:txBody>
          <a:bodyPr>
            <a:normAutofit/>
          </a:bodyPr>
          <a:lstStyle/>
          <a:p>
            <a:r>
              <a:rPr lang="en-US" dirty="0" smtClean="0"/>
              <a:t>Requirements for Temperature Sensing:</a:t>
            </a:r>
          </a:p>
          <a:p>
            <a:pPr lvl="1"/>
            <a:r>
              <a:rPr lang="en-US" dirty="0" smtClean="0"/>
              <a:t>Measure from -15</a:t>
            </a:r>
            <a:r>
              <a:rPr lang="en-US" baseline="30000" dirty="0" smtClean="0"/>
              <a:t>o</a:t>
            </a:r>
            <a:r>
              <a:rPr lang="en-US" dirty="0" smtClean="0"/>
              <a:t> to +20</a:t>
            </a:r>
            <a:r>
              <a:rPr lang="en-US" baseline="30000" dirty="0" smtClean="0"/>
              <a:t>o</a:t>
            </a:r>
            <a:r>
              <a:rPr lang="en-US" dirty="0" smtClean="0"/>
              <a:t> C</a:t>
            </a:r>
          </a:p>
          <a:p>
            <a:pPr lvl="1"/>
            <a:r>
              <a:rPr lang="en-US" dirty="0" smtClean="0"/>
              <a:t>Accuracy of ± 0.1</a:t>
            </a:r>
            <a:r>
              <a:rPr lang="en-US" baseline="30000" dirty="0" smtClean="0"/>
              <a:t>o</a:t>
            </a:r>
            <a:r>
              <a:rPr lang="en-US" dirty="0" smtClean="0"/>
              <a:t> C</a:t>
            </a:r>
          </a:p>
          <a:p>
            <a:pPr lvl="1"/>
            <a:r>
              <a:rPr lang="en-US" dirty="0" smtClean="0"/>
              <a:t>Work down to 10 meter water depth</a:t>
            </a:r>
          </a:p>
          <a:p>
            <a:r>
              <a:rPr lang="en-US" dirty="0" smtClean="0"/>
              <a:t>Chose HSTH-44031 to Meet Requirements</a:t>
            </a:r>
          </a:p>
          <a:p>
            <a:pPr>
              <a:buNone/>
            </a:pPr>
            <a:endParaRPr lang="en-US" dirty="0" smtClean="0"/>
          </a:p>
          <a:p>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5638800" y="1600200"/>
            <a:ext cx="2667000" cy="2684859"/>
          </a:xfrm>
          <a:prstGeom prst="rect">
            <a:avLst/>
          </a:prstGeom>
          <a:noFill/>
          <a:ln w="9525">
            <a:noFill/>
            <a:miter lim="800000"/>
            <a:headEnd/>
            <a:tailEnd/>
          </a:ln>
        </p:spPr>
      </p:pic>
      <p:sp>
        <p:nvSpPr>
          <p:cNvPr id="5" name="TextBox 4"/>
          <p:cNvSpPr txBox="1"/>
          <p:nvPr/>
        </p:nvSpPr>
        <p:spPr>
          <a:xfrm>
            <a:off x="6400800" y="1856601"/>
            <a:ext cx="1981200" cy="276999"/>
          </a:xfrm>
          <a:prstGeom prst="rect">
            <a:avLst/>
          </a:prstGeom>
          <a:noFill/>
        </p:spPr>
        <p:txBody>
          <a:bodyPr wrap="square" rtlCol="0">
            <a:spAutoFit/>
          </a:bodyPr>
          <a:lstStyle/>
          <a:p>
            <a:r>
              <a:rPr lang="en-US" sz="1200" dirty="0" smtClean="0"/>
              <a:t>(diameter of cable is .22 cm)</a:t>
            </a:r>
            <a:endParaRPr lang="en-US" sz="1200" dirty="0"/>
          </a:p>
        </p:txBody>
      </p:sp>
      <p:grpSp>
        <p:nvGrpSpPr>
          <p:cNvPr id="4" name="Group 76"/>
          <p:cNvGrpSpPr/>
          <p:nvPr/>
        </p:nvGrpSpPr>
        <p:grpSpPr>
          <a:xfrm>
            <a:off x="5562600" y="4724400"/>
            <a:ext cx="2857500" cy="1530112"/>
            <a:chOff x="5562600" y="4736068"/>
            <a:chExt cx="2857500" cy="1530112"/>
          </a:xfrm>
        </p:grpSpPr>
        <p:cxnSp>
          <p:nvCxnSpPr>
            <p:cNvPr id="7" name="Straight Connector 6"/>
            <p:cNvCxnSpPr/>
            <p:nvPr/>
          </p:nvCxnSpPr>
          <p:spPr>
            <a:xfrm>
              <a:off x="5943600" y="4953000"/>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24600" y="49530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400800" y="4800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6477000" y="4800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553200" y="4800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6629400" y="4800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705600" y="4800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781800" y="48006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858000" y="4953000"/>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315200" y="4953000"/>
              <a:ext cx="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315200" y="51816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7162800" y="5257800"/>
              <a:ext cx="3048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2800" y="5334000"/>
              <a:ext cx="3048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162800" y="5410200"/>
              <a:ext cx="3048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162800" y="5486400"/>
              <a:ext cx="3048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162800" y="5562600"/>
              <a:ext cx="3048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162800" y="56388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15200" y="5715000"/>
              <a:ext cx="2381" cy="428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162800" y="6172200"/>
              <a:ext cx="304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200899" y="6219825"/>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239000" y="6266180"/>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315200" y="4953000"/>
              <a:ext cx="60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562600" y="4736068"/>
              <a:ext cx="457200" cy="369332"/>
            </a:xfrm>
            <a:prstGeom prst="rect">
              <a:avLst/>
            </a:prstGeom>
            <a:noFill/>
          </p:spPr>
          <p:txBody>
            <a:bodyPr wrap="square" rtlCol="0">
              <a:spAutoFit/>
            </a:bodyPr>
            <a:lstStyle/>
            <a:p>
              <a:r>
                <a:rPr lang="en-US" dirty="0" smtClean="0"/>
                <a:t>V</a:t>
              </a:r>
              <a:r>
                <a:rPr lang="en-US" sz="1100" dirty="0" smtClean="0"/>
                <a:t>in</a:t>
              </a:r>
              <a:endParaRPr lang="en-US" dirty="0"/>
            </a:p>
          </p:txBody>
        </p:sp>
        <p:sp>
          <p:nvSpPr>
            <p:cNvPr id="72" name="TextBox 71"/>
            <p:cNvSpPr txBox="1"/>
            <p:nvPr/>
          </p:nvSpPr>
          <p:spPr>
            <a:xfrm>
              <a:off x="7886700" y="4770120"/>
              <a:ext cx="533400" cy="369332"/>
            </a:xfrm>
            <a:prstGeom prst="rect">
              <a:avLst/>
            </a:prstGeom>
            <a:noFill/>
          </p:spPr>
          <p:txBody>
            <a:bodyPr wrap="square" rtlCol="0">
              <a:spAutoFit/>
            </a:bodyPr>
            <a:lstStyle/>
            <a:p>
              <a:r>
                <a:rPr lang="en-US" dirty="0" smtClean="0"/>
                <a:t>V</a:t>
              </a:r>
              <a:r>
                <a:rPr lang="en-US" sz="1100" dirty="0" smtClean="0"/>
                <a:t>out</a:t>
              </a:r>
              <a:endParaRPr lang="en-US" dirty="0"/>
            </a:p>
          </p:txBody>
        </p:sp>
        <p:sp>
          <p:nvSpPr>
            <p:cNvPr id="73" name="TextBox 72"/>
            <p:cNvSpPr txBox="1"/>
            <p:nvPr/>
          </p:nvSpPr>
          <p:spPr>
            <a:xfrm>
              <a:off x="6446520" y="5059680"/>
              <a:ext cx="381000" cy="369332"/>
            </a:xfrm>
            <a:prstGeom prst="rect">
              <a:avLst/>
            </a:prstGeom>
            <a:noFill/>
          </p:spPr>
          <p:txBody>
            <a:bodyPr wrap="square" rtlCol="0">
              <a:spAutoFit/>
            </a:bodyPr>
            <a:lstStyle/>
            <a:p>
              <a:r>
                <a:rPr lang="en-US" i="1" dirty="0" smtClean="0"/>
                <a:t>R</a:t>
              </a:r>
              <a:endParaRPr lang="en-US" i="1" dirty="0"/>
            </a:p>
          </p:txBody>
        </p:sp>
        <p:cxnSp>
          <p:nvCxnSpPr>
            <p:cNvPr id="75" name="Straight Arrow Connector 74"/>
            <p:cNvCxnSpPr/>
            <p:nvPr/>
          </p:nvCxnSpPr>
          <p:spPr>
            <a:xfrm flipV="1">
              <a:off x="7010400" y="5105400"/>
              <a:ext cx="60960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 name="Date Placeholder 5"/>
          <p:cNvSpPr>
            <a:spLocks noGrp="1"/>
          </p:cNvSpPr>
          <p:nvPr>
            <p:ph type="dt" sz="half" idx="11"/>
          </p:nvPr>
        </p:nvSpPr>
        <p:spPr/>
        <p:txBody>
          <a:bodyPr/>
          <a:lstStyle/>
          <a:p>
            <a:fld id="{BFBF1152-370D-BA42-AAE0-AF4FE5BC6516}" type="datetime1">
              <a:rPr lang="en-US" smtClean="0"/>
              <a:pPr/>
              <a:t>12/7/12</a:t>
            </a:fld>
            <a:endParaRPr lang="en-US" dirty="0"/>
          </a:p>
        </p:txBody>
      </p:sp>
      <p:sp>
        <p:nvSpPr>
          <p:cNvPr id="8" name="Slide Number Placeholder 7"/>
          <p:cNvSpPr>
            <a:spLocks noGrp="1"/>
          </p:cNvSpPr>
          <p:nvPr>
            <p:ph type="sldNum" sz="quarter" idx="10"/>
          </p:nvPr>
        </p:nvSpPr>
        <p:spPr/>
        <p:txBody>
          <a:bodyPr/>
          <a:lstStyle/>
          <a:p>
            <a:fld id="{7BC1F5ED-BD72-4CAB-B526-43E94774B14F}" type="slidenum">
              <a:rPr lang="en-US" smtClean="0"/>
              <a:pPr/>
              <a:t>119</a:t>
            </a:fld>
            <a:endParaRPr lang="en-US" dirty="0"/>
          </a:p>
        </p:txBody>
      </p:sp>
      <p:grpSp>
        <p:nvGrpSpPr>
          <p:cNvPr id="38" name="Group 8"/>
          <p:cNvGrpSpPr/>
          <p:nvPr/>
        </p:nvGrpSpPr>
        <p:grpSpPr>
          <a:xfrm>
            <a:off x="757763" y="0"/>
            <a:ext cx="903111" cy="670982"/>
            <a:chOff x="757763" y="23359"/>
            <a:chExt cx="903111" cy="670982"/>
          </a:xfrm>
        </p:grpSpPr>
        <p:sp>
          <p:nvSpPr>
            <p:cNvPr id="39" name="Left Arrow 38"/>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16636354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53972" y="1828800"/>
            <a:ext cx="3479827" cy="800629"/>
          </a:xfrm>
          <a:prstGeom prst="roundRect">
            <a:avLst/>
          </a:prstGeom>
          <a:solidFill>
            <a:srgbClr val="FD965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b="1" dirty="0" smtClean="0">
                <a:solidFill>
                  <a:schemeClr val="tx1"/>
                </a:solidFill>
              </a:rPr>
              <a:t>Landing </a:t>
            </a:r>
            <a:endParaRPr lang="en-US" sz="3200" b="1" dirty="0">
              <a:solidFill>
                <a:schemeClr val="tx1"/>
              </a:solidFill>
            </a:endParaRPr>
          </a:p>
        </p:txBody>
      </p:sp>
      <p:sp>
        <p:nvSpPr>
          <p:cNvPr id="11" name="Rounded Rectangle 10"/>
          <p:cNvSpPr/>
          <p:nvPr/>
        </p:nvSpPr>
        <p:spPr>
          <a:xfrm>
            <a:off x="253972" y="5257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Data Transmission</a:t>
            </a:r>
            <a:endParaRPr lang="en-US" sz="2400" dirty="0">
              <a:solidFill>
                <a:srgbClr val="BFBFBF"/>
              </a:solidFill>
            </a:endParaRPr>
          </a:p>
        </p:txBody>
      </p:sp>
      <p:sp>
        <p:nvSpPr>
          <p:cNvPr id="12" name="Rounded Rectangle 11"/>
          <p:cNvSpPr/>
          <p:nvPr/>
        </p:nvSpPr>
        <p:spPr>
          <a:xfrm>
            <a:off x="253972" y="2971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Penetration</a:t>
            </a:r>
            <a:endParaRPr lang="en-US" sz="2400" dirty="0">
              <a:solidFill>
                <a:srgbClr val="BFBFBF"/>
              </a:solidFill>
            </a:endParaRPr>
          </a:p>
        </p:txBody>
      </p:sp>
      <p:sp>
        <p:nvSpPr>
          <p:cNvPr id="13" name="Rounded Rectangle 12"/>
          <p:cNvSpPr/>
          <p:nvPr/>
        </p:nvSpPr>
        <p:spPr>
          <a:xfrm>
            <a:off x="253972" y="4114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Data Collection</a:t>
            </a:r>
            <a:endParaRPr lang="en-US" sz="2400" dirty="0">
              <a:solidFill>
                <a:srgbClr val="BFBFBF"/>
              </a:solidFill>
            </a:endParaRPr>
          </a:p>
        </p:txBody>
      </p:sp>
      <p:sp>
        <p:nvSpPr>
          <p:cNvPr id="14" name="Rounded Rectangle 13"/>
          <p:cNvSpPr/>
          <p:nvPr/>
        </p:nvSpPr>
        <p:spPr>
          <a:xfrm>
            <a:off x="1752600" y="533400"/>
            <a:ext cx="5444093" cy="800629"/>
          </a:xfrm>
          <a:prstGeom prst="roundRect">
            <a:avLst/>
          </a:prstGeom>
          <a:solidFill>
            <a:schemeClr val="accent6"/>
          </a:solidFill>
          <a:ln>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800" b="1" dirty="0" smtClean="0">
                <a:solidFill>
                  <a:srgbClr val="FFFFFF"/>
                </a:solidFill>
              </a:rPr>
              <a:t>Ice SPEAR</a:t>
            </a:r>
            <a:endParaRPr lang="en-US" sz="4800" b="1" dirty="0">
              <a:solidFill>
                <a:srgbClr val="FFFFFF"/>
              </a:solidFill>
            </a:endParaRPr>
          </a:p>
        </p:txBody>
      </p:sp>
      <p:sp>
        <p:nvSpPr>
          <p:cNvPr id="27" name="Rectangle 26"/>
          <p:cNvSpPr/>
          <p:nvPr/>
        </p:nvSpPr>
        <p:spPr>
          <a:xfrm>
            <a:off x="3962400" y="1638829"/>
            <a:ext cx="5151643" cy="4419600"/>
          </a:xfrm>
          <a:prstGeom prst="rect">
            <a:avLst/>
          </a:prstGeom>
          <a:solidFill>
            <a:srgbClr val="B6B6B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59"/>
          <p:cNvGrpSpPr/>
          <p:nvPr/>
        </p:nvGrpSpPr>
        <p:grpSpPr>
          <a:xfrm>
            <a:off x="4511348" y="1894933"/>
            <a:ext cx="740899" cy="1627821"/>
            <a:chOff x="4767065" y="2741143"/>
            <a:chExt cx="717838" cy="1627821"/>
          </a:xfrm>
        </p:grpSpPr>
        <p:grpSp>
          <p:nvGrpSpPr>
            <p:cNvPr id="3" name="Group 40"/>
            <p:cNvGrpSpPr/>
            <p:nvPr/>
          </p:nvGrpSpPr>
          <p:grpSpPr>
            <a:xfrm>
              <a:off x="4767065" y="2894609"/>
              <a:ext cx="717838" cy="1474355"/>
              <a:chOff x="2314461" y="2593565"/>
              <a:chExt cx="717838" cy="1474355"/>
            </a:xfrm>
          </p:grpSpPr>
          <p:grpSp>
            <p:nvGrpSpPr>
              <p:cNvPr id="4" name="Group 52"/>
              <p:cNvGrpSpPr/>
              <p:nvPr/>
            </p:nvGrpSpPr>
            <p:grpSpPr>
              <a:xfrm>
                <a:off x="2651730" y="2593737"/>
                <a:ext cx="380569" cy="1474183"/>
                <a:chOff x="2651730" y="2593737"/>
                <a:chExt cx="380569" cy="1474183"/>
              </a:xfrm>
            </p:grpSpPr>
            <p:cxnSp>
              <p:nvCxnSpPr>
                <p:cNvPr id="70" name="Straight Connector 69"/>
                <p:cNvCxnSpPr/>
                <p:nvPr/>
              </p:nvCxnSpPr>
              <p:spPr>
                <a:xfrm flipH="1">
                  <a:off x="2659009" y="2593737"/>
                  <a:ext cx="373290" cy="94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651730" y="3510111"/>
                  <a:ext cx="7279" cy="55780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9" name="Straight Connector 68"/>
              <p:cNvCxnSpPr/>
              <p:nvPr/>
            </p:nvCxnSpPr>
            <p:spPr>
              <a:xfrm>
                <a:off x="2314461" y="2593565"/>
                <a:ext cx="344548" cy="923154"/>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Moon 66"/>
            <p:cNvSpPr/>
            <p:nvPr/>
          </p:nvSpPr>
          <p:spPr>
            <a:xfrm rot="5400000">
              <a:off x="5037463" y="2472795"/>
              <a:ext cx="152399" cy="689096"/>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09"/>
          <a:stretch/>
        </p:blipFill>
        <p:spPr bwMode="auto">
          <a:xfrm>
            <a:off x="4440042" y="3396327"/>
            <a:ext cx="865503" cy="7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137">
            <a:off x="5525820" y="5183588"/>
            <a:ext cx="819245" cy="753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9373" y="5226479"/>
            <a:ext cx="670280"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60"/>
          <p:cNvGrpSpPr/>
          <p:nvPr/>
        </p:nvGrpSpPr>
        <p:grpSpPr>
          <a:xfrm rot="162530">
            <a:off x="5626918" y="3614439"/>
            <a:ext cx="740898" cy="1627829"/>
            <a:chOff x="4826979" y="2860385"/>
            <a:chExt cx="717837" cy="1627829"/>
          </a:xfrm>
        </p:grpSpPr>
        <p:sp>
          <p:nvSpPr>
            <p:cNvPr id="60" name="Moon 59"/>
            <p:cNvSpPr/>
            <p:nvPr/>
          </p:nvSpPr>
          <p:spPr>
            <a:xfrm rot="5400000">
              <a:off x="5097384" y="2592037"/>
              <a:ext cx="152399" cy="689096"/>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62"/>
            <p:cNvGrpSpPr/>
            <p:nvPr/>
          </p:nvGrpSpPr>
          <p:grpSpPr>
            <a:xfrm>
              <a:off x="4826979" y="3013859"/>
              <a:ext cx="717837" cy="1474355"/>
              <a:chOff x="2374375" y="2712815"/>
              <a:chExt cx="717837" cy="1474355"/>
            </a:xfrm>
          </p:grpSpPr>
          <p:cxnSp>
            <p:nvCxnSpPr>
              <p:cNvPr id="62" name="Straight Connector 61"/>
              <p:cNvCxnSpPr/>
              <p:nvPr/>
            </p:nvCxnSpPr>
            <p:spPr>
              <a:xfrm>
                <a:off x="2374375" y="2712815"/>
                <a:ext cx="344548" cy="923154"/>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4"/>
              <p:cNvGrpSpPr/>
              <p:nvPr/>
            </p:nvGrpSpPr>
            <p:grpSpPr>
              <a:xfrm>
                <a:off x="2711643" y="2712987"/>
                <a:ext cx="380569" cy="1474183"/>
                <a:chOff x="2711643" y="2712987"/>
                <a:chExt cx="380569" cy="1474183"/>
              </a:xfrm>
            </p:grpSpPr>
            <p:cxnSp>
              <p:nvCxnSpPr>
                <p:cNvPr id="64" name="Straight Connector 63"/>
                <p:cNvCxnSpPr/>
                <p:nvPr/>
              </p:nvCxnSpPr>
              <p:spPr>
                <a:xfrm flipH="1">
                  <a:off x="2718922" y="2712987"/>
                  <a:ext cx="373290" cy="94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2711643" y="3629361"/>
                  <a:ext cx="7279" cy="557809"/>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9" name="Group 67"/>
          <p:cNvGrpSpPr/>
          <p:nvPr/>
        </p:nvGrpSpPr>
        <p:grpSpPr>
          <a:xfrm rot="1994203">
            <a:off x="7715893" y="3558891"/>
            <a:ext cx="740899" cy="1627822"/>
            <a:chOff x="4935335" y="2719229"/>
            <a:chExt cx="717838" cy="1627822"/>
          </a:xfrm>
        </p:grpSpPr>
        <p:sp>
          <p:nvSpPr>
            <p:cNvPr id="54" name="Moon 53"/>
            <p:cNvSpPr/>
            <p:nvPr/>
          </p:nvSpPr>
          <p:spPr>
            <a:xfrm rot="5400000">
              <a:off x="5205741" y="2450881"/>
              <a:ext cx="152399" cy="689096"/>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69"/>
            <p:cNvGrpSpPr/>
            <p:nvPr/>
          </p:nvGrpSpPr>
          <p:grpSpPr>
            <a:xfrm>
              <a:off x="4935335" y="2872696"/>
              <a:ext cx="717838" cy="1474355"/>
              <a:chOff x="2482731" y="2571652"/>
              <a:chExt cx="717838" cy="1474355"/>
            </a:xfrm>
          </p:grpSpPr>
          <p:cxnSp>
            <p:nvCxnSpPr>
              <p:cNvPr id="56" name="Straight Connector 55"/>
              <p:cNvCxnSpPr/>
              <p:nvPr/>
            </p:nvCxnSpPr>
            <p:spPr>
              <a:xfrm>
                <a:off x="2482731" y="2571652"/>
                <a:ext cx="344548" cy="923154"/>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71"/>
              <p:cNvGrpSpPr/>
              <p:nvPr/>
            </p:nvGrpSpPr>
            <p:grpSpPr>
              <a:xfrm>
                <a:off x="2820002" y="2571824"/>
                <a:ext cx="380567" cy="1474183"/>
                <a:chOff x="2820002" y="2571824"/>
                <a:chExt cx="380567" cy="1474183"/>
              </a:xfrm>
            </p:grpSpPr>
            <p:cxnSp>
              <p:nvCxnSpPr>
                <p:cNvPr id="58" name="Straight Connector 57"/>
                <p:cNvCxnSpPr/>
                <p:nvPr/>
              </p:nvCxnSpPr>
              <p:spPr>
                <a:xfrm flipH="1">
                  <a:off x="2827279" y="2571824"/>
                  <a:ext cx="373290" cy="94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820002" y="3488198"/>
                  <a:ext cx="7279" cy="557809"/>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34" name="Rectangle 33"/>
          <p:cNvSpPr/>
          <p:nvPr/>
        </p:nvSpPr>
        <p:spPr>
          <a:xfrm>
            <a:off x="3962400" y="5961141"/>
            <a:ext cx="5181600" cy="2872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Brine Sea Ice</a:t>
            </a:r>
            <a:endParaRPr lang="en-US" dirty="0"/>
          </a:p>
        </p:txBody>
      </p:sp>
      <p:cxnSp>
        <p:nvCxnSpPr>
          <p:cNvPr id="72" name="Straight Arrow Connector 71"/>
          <p:cNvCxnSpPr/>
          <p:nvPr/>
        </p:nvCxnSpPr>
        <p:spPr>
          <a:xfrm rot="5400000">
            <a:off x="1822701" y="2800614"/>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1821906" y="3942821"/>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rot="5400000">
            <a:off x="1824289" y="5085821"/>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Date Placeholder 15"/>
          <p:cNvSpPr>
            <a:spLocks noGrp="1"/>
          </p:cNvSpPr>
          <p:nvPr>
            <p:ph type="dt" sz="half" idx="10"/>
          </p:nvPr>
        </p:nvSpPr>
        <p:spPr/>
        <p:txBody>
          <a:bodyPr/>
          <a:lstStyle/>
          <a:p>
            <a:fld id="{1C768A6F-1D68-E64C-AE3A-70232E5348D0}" type="datetime1">
              <a:rPr lang="en-US" smtClean="0"/>
              <a:pPr/>
              <a:t>12/7/12</a:t>
            </a:fld>
            <a:endParaRPr lang="en-US"/>
          </a:p>
        </p:txBody>
      </p:sp>
      <p:sp>
        <p:nvSpPr>
          <p:cNvPr id="17" name="Slide Number Placeholder 16"/>
          <p:cNvSpPr>
            <a:spLocks noGrp="1"/>
          </p:cNvSpPr>
          <p:nvPr>
            <p:ph type="sldNum" sz="quarter" idx="12"/>
          </p:nvPr>
        </p:nvSpPr>
        <p:spPr/>
        <p:txBody>
          <a:bodyPr/>
          <a:lstStyle/>
          <a:p>
            <a:fld id="{1C521DFC-8C47-4957-AF72-9933438AD240}" type="slidenum">
              <a:rPr lang="en-US" smtClean="0"/>
              <a:pPr/>
              <a:t>12</a:t>
            </a:fld>
            <a:endParaRPr lang="en-US"/>
          </a:p>
        </p:txBody>
      </p:sp>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Specs: Antennas</a:t>
            </a:r>
            <a:endParaRPr lang="en-US" dirty="0"/>
          </a:p>
        </p:txBody>
      </p:sp>
      <p:sp>
        <p:nvSpPr>
          <p:cNvPr id="3" name="Content Placeholder 2"/>
          <p:cNvSpPr>
            <a:spLocks noGrp="1"/>
          </p:cNvSpPr>
          <p:nvPr>
            <p:ph sz="half" idx="4294967295"/>
          </p:nvPr>
        </p:nvSpPr>
        <p:spPr>
          <a:xfrm>
            <a:off x="0" y="1600200"/>
            <a:ext cx="4038600" cy="2873375"/>
          </a:xfrm>
          <a:prstGeom prst="rect">
            <a:avLst/>
          </a:prstGeom>
        </p:spPr>
        <p:txBody>
          <a:bodyPr>
            <a:normAutofit fontScale="77500" lnSpcReduction="20000"/>
          </a:bodyPr>
          <a:lstStyle/>
          <a:p>
            <a:pPr algn="ctr">
              <a:buNone/>
            </a:pPr>
            <a:r>
              <a:rPr lang="en-US" sz="3200" dirty="0" smtClean="0"/>
              <a:t>Active GPS/Iridium Antenna</a:t>
            </a:r>
          </a:p>
          <a:p>
            <a:r>
              <a:rPr lang="en-US" dirty="0" smtClean="0"/>
              <a:t>Chose Beam RST903 due to:</a:t>
            </a:r>
          </a:p>
          <a:p>
            <a:pPr lvl="1"/>
            <a:r>
              <a:rPr lang="en-US" dirty="0" smtClean="0"/>
              <a:t>Dual Functionality</a:t>
            </a:r>
          </a:p>
          <a:p>
            <a:pPr lvl="1"/>
            <a:r>
              <a:rPr lang="en-US" dirty="0" smtClean="0"/>
              <a:t>Military Grade Temperature Range (-55°C)</a:t>
            </a:r>
          </a:p>
          <a:p>
            <a:r>
              <a:rPr lang="en-US" dirty="0" smtClean="0"/>
              <a:t>SMS/TNC Connectors</a:t>
            </a:r>
          </a:p>
          <a:p>
            <a:r>
              <a:rPr lang="en-US" dirty="0" smtClean="0"/>
              <a:t>Loading &gt; 30 G</a:t>
            </a:r>
          </a:p>
        </p:txBody>
      </p:sp>
      <p:sp>
        <p:nvSpPr>
          <p:cNvPr id="22" name="Content Placeholder 21"/>
          <p:cNvSpPr>
            <a:spLocks noGrp="1"/>
          </p:cNvSpPr>
          <p:nvPr>
            <p:ph sz="half" idx="4294967295"/>
          </p:nvPr>
        </p:nvSpPr>
        <p:spPr>
          <a:xfrm>
            <a:off x="6673850" y="1600200"/>
            <a:ext cx="2470150" cy="4525963"/>
          </a:xfrm>
          <a:prstGeom prst="rect">
            <a:avLst/>
          </a:prstGeom>
        </p:spPr>
        <p:txBody>
          <a:bodyPr>
            <a:normAutofit/>
          </a:bodyPr>
          <a:lstStyle/>
          <a:p>
            <a:pPr algn="ctr">
              <a:buNone/>
            </a:pPr>
            <a:r>
              <a:rPr lang="en-US" sz="3176" dirty="0" smtClean="0"/>
              <a:t>Passive RF Antenna </a:t>
            </a:r>
          </a:p>
          <a:p>
            <a:r>
              <a:rPr lang="en-US" i="1" dirty="0" smtClean="0"/>
              <a:t>ANTCOM-900</a:t>
            </a:r>
            <a:endParaRPr lang="en-US" dirty="0"/>
          </a:p>
        </p:txBody>
      </p:sp>
      <p:grpSp>
        <p:nvGrpSpPr>
          <p:cNvPr id="4" name="Group 19"/>
          <p:cNvGrpSpPr/>
          <p:nvPr/>
        </p:nvGrpSpPr>
        <p:grpSpPr>
          <a:xfrm>
            <a:off x="169334" y="4543776"/>
            <a:ext cx="3776663" cy="2105799"/>
            <a:chOff x="4876800" y="1676400"/>
            <a:chExt cx="3776663" cy="2105799"/>
          </a:xfrm>
        </p:grpSpPr>
        <p:sp>
          <p:nvSpPr>
            <p:cNvPr id="17" name="TextBox 16"/>
            <p:cNvSpPr txBox="1"/>
            <p:nvPr/>
          </p:nvSpPr>
          <p:spPr>
            <a:xfrm>
              <a:off x="4876800" y="2438400"/>
              <a:ext cx="990600" cy="276999"/>
            </a:xfrm>
            <a:prstGeom prst="rect">
              <a:avLst/>
            </a:prstGeom>
            <a:noFill/>
          </p:spPr>
          <p:txBody>
            <a:bodyPr wrap="square" rtlCol="0">
              <a:spAutoFit/>
            </a:bodyPr>
            <a:lstStyle/>
            <a:p>
              <a:r>
                <a:rPr lang="en-US" sz="1200" dirty="0" smtClean="0"/>
                <a:t>55 mm</a:t>
              </a:r>
              <a:endParaRPr lang="en-US" sz="1200" dirty="0"/>
            </a:p>
          </p:txBody>
        </p:sp>
        <p:grpSp>
          <p:nvGrpSpPr>
            <p:cNvPr id="5" name="Group 18"/>
            <p:cNvGrpSpPr/>
            <p:nvPr/>
          </p:nvGrpSpPr>
          <p:grpSpPr>
            <a:xfrm>
              <a:off x="5410200" y="1676400"/>
              <a:ext cx="3243263" cy="2105799"/>
              <a:chOff x="5410200" y="1676400"/>
              <a:chExt cx="3243263" cy="2105799"/>
            </a:xfrm>
          </p:grpSpPr>
          <p:pic>
            <p:nvPicPr>
              <p:cNvPr id="10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65747">
                <a:off x="5715000" y="1676400"/>
                <a:ext cx="2938463" cy="1817277"/>
              </a:xfrm>
              <a:prstGeom prst="rect">
                <a:avLst/>
              </a:prstGeom>
              <a:noFill/>
              <a:ln w="9525">
                <a:noFill/>
                <a:miter lim="800000"/>
                <a:headEnd/>
                <a:tailEnd/>
              </a:ln>
            </p:spPr>
          </p:pic>
          <p:grpSp>
            <p:nvGrpSpPr>
              <p:cNvPr id="8" name="Group 11"/>
              <p:cNvGrpSpPr/>
              <p:nvPr/>
            </p:nvGrpSpPr>
            <p:grpSpPr>
              <a:xfrm>
                <a:off x="5791200" y="3429000"/>
                <a:ext cx="2743200" cy="152400"/>
                <a:chOff x="5791200" y="3505200"/>
                <a:chExt cx="2743200" cy="152400"/>
              </a:xfrm>
            </p:grpSpPr>
            <p:cxnSp>
              <p:nvCxnSpPr>
                <p:cNvPr id="6" name="Straight Connector 5"/>
                <p:cNvCxnSpPr/>
                <p:nvPr/>
              </p:nvCxnSpPr>
              <p:spPr>
                <a:xfrm>
                  <a:off x="5791200" y="35814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534400" y="3505200"/>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791200" y="3505200"/>
                  <a:ext cx="0" cy="1524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oup 12"/>
              <p:cNvGrpSpPr/>
              <p:nvPr/>
            </p:nvGrpSpPr>
            <p:grpSpPr>
              <a:xfrm rot="5400000">
                <a:off x="4972050" y="2495550"/>
                <a:ext cx="1181100" cy="304800"/>
                <a:chOff x="5791200" y="3505200"/>
                <a:chExt cx="2743200" cy="152400"/>
              </a:xfrm>
            </p:grpSpPr>
            <p:cxnSp>
              <p:nvCxnSpPr>
                <p:cNvPr id="14" name="Straight Connector 13"/>
                <p:cNvCxnSpPr/>
                <p:nvPr/>
              </p:nvCxnSpPr>
              <p:spPr>
                <a:xfrm>
                  <a:off x="5791200" y="35814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534400" y="3505200"/>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791200" y="3505200"/>
                  <a:ext cx="0" cy="1524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6781800" y="3505200"/>
                <a:ext cx="990600" cy="276999"/>
              </a:xfrm>
              <a:prstGeom prst="rect">
                <a:avLst/>
              </a:prstGeom>
              <a:noFill/>
            </p:spPr>
            <p:txBody>
              <a:bodyPr wrap="square" rtlCol="0">
                <a:spAutoFit/>
              </a:bodyPr>
              <a:lstStyle/>
              <a:p>
                <a:r>
                  <a:rPr lang="en-US" sz="1200" dirty="0" smtClean="0"/>
                  <a:t>127 mm</a:t>
                </a:r>
                <a:endParaRPr lang="en-US" sz="1200" dirty="0"/>
              </a:p>
            </p:txBody>
          </p:sp>
        </p:grpSp>
      </p:grpSp>
      <p:pic>
        <p:nvPicPr>
          <p:cNvPr id="21" name="Picture 3"/>
          <p:cNvPicPr>
            <a:picLocks noChangeAspect="1" noChangeArrowheads="1"/>
          </p:cNvPicPr>
          <p:nvPr/>
        </p:nvPicPr>
        <p:blipFill>
          <a:blip r:embed="rId3" cstate="print"/>
          <a:srcRect/>
          <a:stretch>
            <a:fillRect/>
          </a:stretch>
        </p:blipFill>
        <p:spPr bwMode="auto">
          <a:xfrm>
            <a:off x="6965243" y="1275644"/>
            <a:ext cx="2080846" cy="5410200"/>
          </a:xfrm>
          <a:prstGeom prst="rect">
            <a:avLst/>
          </a:prstGeom>
          <a:noFill/>
          <a:ln w="9525">
            <a:noFill/>
            <a:miter lim="800000"/>
            <a:headEnd/>
            <a:tailEnd/>
          </a:ln>
        </p:spPr>
      </p:pic>
      <p:sp>
        <p:nvSpPr>
          <p:cNvPr id="11" name="Date Placeholder 10"/>
          <p:cNvSpPr>
            <a:spLocks noGrp="1"/>
          </p:cNvSpPr>
          <p:nvPr>
            <p:ph type="dt" sz="half" idx="11"/>
          </p:nvPr>
        </p:nvSpPr>
        <p:spPr/>
        <p:txBody>
          <a:bodyPr/>
          <a:lstStyle/>
          <a:p>
            <a:fld id="{C201682F-8D6F-114C-850E-EC57552FFCB7}" type="datetime1">
              <a:rPr lang="en-US" smtClean="0"/>
              <a:pPr/>
              <a:t>12/7/12</a:t>
            </a:fld>
            <a:endParaRPr lang="en-US" dirty="0"/>
          </a:p>
        </p:txBody>
      </p:sp>
      <p:sp>
        <p:nvSpPr>
          <p:cNvPr id="12" name="Slide Number Placeholder 11"/>
          <p:cNvSpPr>
            <a:spLocks noGrp="1"/>
          </p:cNvSpPr>
          <p:nvPr>
            <p:ph type="sldNum" sz="quarter" idx="10"/>
          </p:nvPr>
        </p:nvSpPr>
        <p:spPr/>
        <p:txBody>
          <a:bodyPr/>
          <a:lstStyle/>
          <a:p>
            <a:fld id="{7BC1F5ED-BD72-4CAB-B526-43E94774B14F}" type="slidenum">
              <a:rPr lang="en-US" smtClean="0"/>
              <a:pPr/>
              <a:t>120</a:t>
            </a:fld>
            <a:endParaRPr lang="en-US" dirty="0"/>
          </a:p>
        </p:txBody>
      </p:sp>
      <p:grpSp>
        <p:nvGrpSpPr>
          <p:cNvPr id="23" name="Group 8"/>
          <p:cNvGrpSpPr/>
          <p:nvPr/>
        </p:nvGrpSpPr>
        <p:grpSpPr>
          <a:xfrm>
            <a:off x="757763" y="0"/>
            <a:ext cx="903111" cy="670982"/>
            <a:chOff x="757763" y="23359"/>
            <a:chExt cx="903111" cy="670982"/>
          </a:xfrm>
        </p:grpSpPr>
        <p:sp>
          <p:nvSpPr>
            <p:cNvPr id="24" name="Left Arrow 23"/>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2038699061"/>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Functions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3722682"/>
              </p:ext>
            </p:extLst>
          </p:nvPr>
        </p:nvGraphicFramePr>
        <p:xfrm>
          <a:off x="457200" y="1447800"/>
          <a:ext cx="8229600" cy="4780280"/>
        </p:xfrm>
        <a:graphic>
          <a:graphicData uri="http://schemas.openxmlformats.org/drawingml/2006/table">
            <a:tbl>
              <a:tblPr firstRow="1" bandRow="1">
                <a:tableStyleId>{5C22544A-7EE6-4342-B048-85BDC9FD1C3A}</a:tableStyleId>
              </a:tblPr>
              <a:tblGrid>
                <a:gridCol w="2057400"/>
                <a:gridCol w="4267200"/>
                <a:gridCol w="914400"/>
                <a:gridCol w="990600"/>
              </a:tblGrid>
              <a:tr h="142240">
                <a:tc>
                  <a:txBody>
                    <a:bodyPr/>
                    <a:lstStyle/>
                    <a:p>
                      <a:r>
                        <a:rPr lang="en-US" dirty="0" smtClean="0"/>
                        <a:t>Function</a:t>
                      </a:r>
                      <a:endParaRPr lang="en-US" dirty="0"/>
                    </a:p>
                  </a:txBody>
                  <a:tcPr/>
                </a:tc>
                <a:tc>
                  <a:txBody>
                    <a:bodyPr/>
                    <a:lstStyle/>
                    <a:p>
                      <a:r>
                        <a:rPr lang="en-US" dirty="0" smtClean="0"/>
                        <a:t>Purpose</a:t>
                      </a:r>
                      <a:endParaRPr lang="en-US" dirty="0"/>
                    </a:p>
                  </a:txBody>
                  <a:tcPr/>
                </a:tc>
                <a:tc>
                  <a:txBody>
                    <a:bodyPr/>
                    <a:lstStyle/>
                    <a:p>
                      <a:r>
                        <a:rPr lang="en-US" dirty="0" smtClean="0"/>
                        <a:t>Inputs</a:t>
                      </a:r>
                      <a:endParaRPr lang="en-US" dirty="0"/>
                    </a:p>
                  </a:txBody>
                  <a:tcPr/>
                </a:tc>
                <a:tc>
                  <a:txBody>
                    <a:bodyPr/>
                    <a:lstStyle/>
                    <a:p>
                      <a:r>
                        <a:rPr lang="en-US" dirty="0" smtClean="0"/>
                        <a:t>Outputs</a:t>
                      </a:r>
                      <a:endParaRPr lang="en-US" dirty="0"/>
                    </a:p>
                  </a:txBody>
                  <a:tcPr/>
                </a:tc>
              </a:tr>
              <a:tr h="370840">
                <a:tc>
                  <a:txBody>
                    <a:bodyPr/>
                    <a:lstStyle/>
                    <a:p>
                      <a:r>
                        <a:rPr lang="en-US" dirty="0" smtClean="0"/>
                        <a:t>Initiation</a:t>
                      </a:r>
                      <a:endParaRPr lang="en-US" dirty="0"/>
                    </a:p>
                  </a:txBody>
                  <a:tcPr/>
                </a:tc>
                <a:tc>
                  <a:txBody>
                    <a:bodyPr/>
                    <a:lstStyle/>
                    <a:p>
                      <a:r>
                        <a:rPr lang="en-US" dirty="0" smtClean="0"/>
                        <a:t>Calls</a:t>
                      </a:r>
                      <a:r>
                        <a:rPr lang="en-US" baseline="0" dirty="0" smtClean="0"/>
                        <a:t> Ignition, Deployment, Health and Safety, and Run-Time Loop procedures</a:t>
                      </a:r>
                      <a:endParaRPr lang="en-US" dirty="0"/>
                    </a:p>
                  </a:txBody>
                  <a:tcPr/>
                </a:tc>
                <a:tc>
                  <a:txBody>
                    <a:bodyPr/>
                    <a:lstStyle/>
                    <a:p>
                      <a:r>
                        <a:rPr lang="en-US" dirty="0" smtClean="0"/>
                        <a:t>NA</a:t>
                      </a:r>
                      <a:endParaRPr lang="en-US" dirty="0"/>
                    </a:p>
                  </a:txBody>
                  <a:tcPr/>
                </a:tc>
                <a:tc>
                  <a:txBody>
                    <a:bodyPr/>
                    <a:lstStyle/>
                    <a:p>
                      <a:r>
                        <a:rPr lang="en-US" dirty="0" smtClean="0"/>
                        <a:t>NA</a:t>
                      </a:r>
                      <a:endParaRPr lang="en-US" dirty="0"/>
                    </a:p>
                  </a:txBody>
                  <a:tcPr/>
                </a:tc>
              </a:tr>
              <a:tr h="370840">
                <a:tc>
                  <a:txBody>
                    <a:bodyPr/>
                    <a:lstStyle/>
                    <a:p>
                      <a:r>
                        <a:rPr lang="en-US" dirty="0" smtClean="0"/>
                        <a:t>Flare Ignition</a:t>
                      </a:r>
                      <a:endParaRPr lang="en-US" dirty="0"/>
                    </a:p>
                  </a:txBody>
                  <a:tcPr/>
                </a:tc>
                <a:tc>
                  <a:txBody>
                    <a:bodyPr/>
                    <a:lstStyle/>
                    <a:p>
                      <a:r>
                        <a:rPr lang="en-US" dirty="0" smtClean="0"/>
                        <a:t>Lights flare</a:t>
                      </a:r>
                      <a:endParaRPr lang="en-US" dirty="0"/>
                    </a:p>
                  </a:txBody>
                  <a:tcPr/>
                </a:tc>
                <a:tc>
                  <a:txBody>
                    <a:bodyPr/>
                    <a:lstStyle/>
                    <a:p>
                      <a:r>
                        <a:rPr lang="en-US" dirty="0" smtClean="0"/>
                        <a:t>NA</a:t>
                      </a:r>
                      <a:endParaRPr lang="en-US" dirty="0"/>
                    </a:p>
                  </a:txBody>
                  <a:tcPr/>
                </a:tc>
                <a:tc>
                  <a:txBody>
                    <a:bodyPr/>
                    <a:lstStyle/>
                    <a:p>
                      <a:r>
                        <a:rPr lang="en-US" dirty="0" smtClean="0"/>
                        <a:t>NA</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Flare Deployment</a:t>
                      </a:r>
                    </a:p>
                  </a:txBody>
                  <a:tcPr/>
                </a:tc>
                <a:tc>
                  <a:txBody>
                    <a:bodyPr/>
                    <a:lstStyle/>
                    <a:p>
                      <a:r>
                        <a:rPr lang="en-US" dirty="0" smtClean="0"/>
                        <a:t>Melts</a:t>
                      </a:r>
                      <a:r>
                        <a:rPr lang="en-US" baseline="0" dirty="0" smtClean="0"/>
                        <a:t> through nylon cord</a:t>
                      </a:r>
                      <a:endParaRPr lang="en-US" dirty="0"/>
                    </a:p>
                  </a:txBody>
                  <a:tcPr/>
                </a:tc>
                <a:tc>
                  <a:txBody>
                    <a:bodyPr/>
                    <a:lstStyle/>
                    <a:p>
                      <a:r>
                        <a:rPr lang="en-US" dirty="0" smtClean="0"/>
                        <a:t>NA</a:t>
                      </a:r>
                      <a:endParaRPr lang="en-US" dirty="0"/>
                    </a:p>
                  </a:txBody>
                  <a:tcPr/>
                </a:tc>
                <a:tc>
                  <a:txBody>
                    <a:bodyPr/>
                    <a:lstStyle/>
                    <a:p>
                      <a:r>
                        <a:rPr lang="en-US" dirty="0" smtClean="0"/>
                        <a:t>NA</a:t>
                      </a:r>
                      <a:endParaRPr lang="en-US" dirty="0"/>
                    </a:p>
                  </a:txBody>
                  <a:tcPr/>
                </a:tc>
              </a:tr>
              <a:tr h="370840">
                <a:tc>
                  <a:txBody>
                    <a:bodyPr/>
                    <a:lstStyle/>
                    <a:p>
                      <a:r>
                        <a:rPr lang="en-US" dirty="0" smtClean="0"/>
                        <a:t>Health and safety</a:t>
                      </a:r>
                      <a:endParaRPr lang="en-US" dirty="0"/>
                    </a:p>
                  </a:txBody>
                  <a:tcPr/>
                </a:tc>
                <a:tc>
                  <a:txBody>
                    <a:bodyPr/>
                    <a:lstStyle/>
                    <a:p>
                      <a:r>
                        <a:rPr lang="en-US" dirty="0" smtClean="0"/>
                        <a:t>Checks system temperatures and battery voltage</a:t>
                      </a:r>
                      <a:endParaRPr lang="en-US" dirty="0"/>
                    </a:p>
                  </a:txBody>
                  <a:tcPr/>
                </a:tc>
                <a:tc>
                  <a:txBody>
                    <a:bodyPr/>
                    <a:lstStyle/>
                    <a:p>
                      <a:r>
                        <a:rPr lang="en-US" dirty="0" smtClean="0"/>
                        <a:t>NA</a:t>
                      </a:r>
                      <a:endParaRPr lang="en-US" dirty="0"/>
                    </a:p>
                  </a:txBody>
                  <a:tcPr/>
                </a:tc>
                <a:tc>
                  <a:txBody>
                    <a:bodyPr/>
                    <a:lstStyle/>
                    <a:p>
                      <a:r>
                        <a:rPr lang="en-US" dirty="0" smtClean="0"/>
                        <a:t>NA</a:t>
                      </a:r>
                      <a:endParaRPr lang="en-US" dirty="0"/>
                    </a:p>
                  </a:txBody>
                  <a:tcPr/>
                </a:tc>
              </a:tr>
              <a:tr h="370840">
                <a:tc>
                  <a:txBody>
                    <a:bodyPr/>
                    <a:lstStyle/>
                    <a:p>
                      <a:r>
                        <a:rPr lang="en-US" dirty="0" smtClean="0"/>
                        <a:t>Run-Time</a:t>
                      </a:r>
                      <a:endParaRPr lang="en-US" dirty="0"/>
                    </a:p>
                  </a:txBody>
                  <a:tcPr/>
                </a:tc>
                <a:tc>
                  <a:txBody>
                    <a:bodyPr/>
                    <a:lstStyle/>
                    <a:p>
                      <a:r>
                        <a:rPr lang="en-US" dirty="0" smtClean="0"/>
                        <a:t>Calls Science,</a:t>
                      </a:r>
                      <a:r>
                        <a:rPr lang="en-US" baseline="0" dirty="0" smtClean="0"/>
                        <a:t> GPS, and  housekeeping procedures</a:t>
                      </a:r>
                      <a:endParaRPr lang="en-US" dirty="0"/>
                    </a:p>
                  </a:txBody>
                  <a:tcPr/>
                </a:tc>
                <a:tc>
                  <a:txBody>
                    <a:bodyPr/>
                    <a:lstStyle/>
                    <a:p>
                      <a:r>
                        <a:rPr lang="en-US" dirty="0" smtClean="0"/>
                        <a:t>NA</a:t>
                      </a:r>
                      <a:endParaRPr lang="en-US" dirty="0"/>
                    </a:p>
                  </a:txBody>
                  <a:tcPr/>
                </a:tc>
                <a:tc>
                  <a:txBody>
                    <a:bodyPr/>
                    <a:lstStyle/>
                    <a:p>
                      <a:r>
                        <a:rPr lang="en-US" dirty="0" smtClean="0"/>
                        <a:t>NA</a:t>
                      </a:r>
                      <a:endParaRPr lang="en-US" dirty="0"/>
                    </a:p>
                  </a:txBody>
                  <a:tcPr/>
                </a:tc>
              </a:tr>
              <a:tr h="370840">
                <a:tc>
                  <a:txBody>
                    <a:bodyPr/>
                    <a:lstStyle/>
                    <a:p>
                      <a:r>
                        <a:rPr lang="en-US" dirty="0" smtClean="0"/>
                        <a:t>Science</a:t>
                      </a:r>
                      <a:endParaRPr lang="en-US" dirty="0"/>
                    </a:p>
                  </a:txBody>
                  <a:tcPr/>
                </a:tc>
                <a:tc>
                  <a:txBody>
                    <a:bodyPr/>
                    <a:lstStyle/>
                    <a:p>
                      <a:r>
                        <a:rPr lang="en-US" dirty="0" smtClean="0"/>
                        <a:t>Takes, filters, and saves science data</a:t>
                      </a:r>
                      <a:endParaRPr lang="en-US" dirty="0"/>
                    </a:p>
                  </a:txBody>
                  <a:tcPr/>
                </a:tc>
                <a:tc>
                  <a:txBody>
                    <a:bodyPr/>
                    <a:lstStyle/>
                    <a:p>
                      <a:r>
                        <a:rPr lang="en-US" dirty="0" smtClean="0"/>
                        <a:t>NA</a:t>
                      </a:r>
                      <a:endParaRPr lang="en-US" dirty="0"/>
                    </a:p>
                  </a:txBody>
                  <a:tcPr/>
                </a:tc>
                <a:tc>
                  <a:txBody>
                    <a:bodyPr/>
                    <a:lstStyle/>
                    <a:p>
                      <a:r>
                        <a:rPr lang="en-US" dirty="0" smtClean="0"/>
                        <a:t>NA</a:t>
                      </a:r>
                      <a:endParaRPr lang="en-US" dirty="0"/>
                    </a:p>
                  </a:txBody>
                  <a:tcPr/>
                </a:tc>
              </a:tr>
              <a:tr h="370840">
                <a:tc>
                  <a:txBody>
                    <a:bodyPr/>
                    <a:lstStyle/>
                    <a:p>
                      <a:r>
                        <a:rPr lang="en-US" dirty="0" smtClean="0"/>
                        <a:t>GPS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Takes, filters, and saves GPS data</a:t>
                      </a:r>
                    </a:p>
                  </a:txBody>
                  <a:tcPr/>
                </a:tc>
                <a:tc>
                  <a:txBody>
                    <a:bodyPr/>
                    <a:lstStyle/>
                    <a:p>
                      <a:r>
                        <a:rPr lang="en-US" dirty="0" smtClean="0"/>
                        <a:t>NA</a:t>
                      </a:r>
                      <a:endParaRPr lang="en-US" dirty="0"/>
                    </a:p>
                  </a:txBody>
                  <a:tcPr/>
                </a:tc>
                <a:tc>
                  <a:txBody>
                    <a:bodyPr/>
                    <a:lstStyle/>
                    <a:p>
                      <a:r>
                        <a:rPr lang="en-US" dirty="0" smtClean="0"/>
                        <a:t>NA</a:t>
                      </a:r>
                      <a:endParaRPr lang="en-US" dirty="0"/>
                    </a:p>
                  </a:txBody>
                  <a:tcPr/>
                </a:tc>
              </a:tr>
              <a:tr h="370840">
                <a:tc>
                  <a:txBody>
                    <a:bodyPr/>
                    <a:lstStyle/>
                    <a:p>
                      <a:r>
                        <a:rPr lang="en-US" dirty="0" smtClean="0"/>
                        <a:t>Housekeeping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Takes, filters, and saves system</a:t>
                      </a:r>
                      <a:r>
                        <a:rPr lang="en-US" baseline="0" dirty="0" smtClean="0"/>
                        <a:t> temp</a:t>
                      </a:r>
                      <a:r>
                        <a:rPr lang="en-US" dirty="0" smtClean="0"/>
                        <a:t> data</a:t>
                      </a:r>
                    </a:p>
                  </a:txBody>
                  <a:tcPr/>
                </a:tc>
                <a:tc>
                  <a:txBody>
                    <a:bodyPr/>
                    <a:lstStyle/>
                    <a:p>
                      <a:r>
                        <a:rPr lang="en-US" dirty="0" smtClean="0"/>
                        <a:t>NA</a:t>
                      </a:r>
                      <a:endParaRPr lang="en-US" dirty="0"/>
                    </a:p>
                  </a:txBody>
                  <a:tcPr/>
                </a:tc>
                <a:tc>
                  <a:txBody>
                    <a:bodyPr/>
                    <a:lstStyle/>
                    <a:p>
                      <a:r>
                        <a:rPr lang="en-US" dirty="0" smtClean="0"/>
                        <a:t>NA</a:t>
                      </a:r>
                      <a:endParaRPr lang="en-US" dirty="0"/>
                    </a:p>
                  </a:txBody>
                  <a:tcPr/>
                </a:tc>
              </a:tr>
              <a:tr h="370840">
                <a:tc>
                  <a:txBody>
                    <a:bodyPr/>
                    <a:lstStyle/>
                    <a:p>
                      <a:r>
                        <a:rPr lang="en-US" dirty="0" smtClean="0"/>
                        <a:t>Data Transmission</a:t>
                      </a:r>
                      <a:endParaRPr lang="en-US" dirty="0"/>
                    </a:p>
                  </a:txBody>
                  <a:tcPr/>
                </a:tc>
                <a:tc>
                  <a:txBody>
                    <a:bodyPr/>
                    <a:lstStyle/>
                    <a:p>
                      <a:r>
                        <a:rPr lang="en-US" dirty="0" smtClean="0"/>
                        <a:t>Listen for UAV and transmit data when UAV is nearby</a:t>
                      </a:r>
                      <a:endParaRPr lang="en-US" dirty="0"/>
                    </a:p>
                  </a:txBody>
                  <a:tcPr/>
                </a:tc>
                <a:tc>
                  <a:txBody>
                    <a:bodyPr/>
                    <a:lstStyle/>
                    <a:p>
                      <a:r>
                        <a:rPr lang="en-US" dirty="0" smtClean="0"/>
                        <a:t>NA</a:t>
                      </a:r>
                      <a:endParaRPr lang="en-US" dirty="0"/>
                    </a:p>
                  </a:txBody>
                  <a:tcPr/>
                </a:tc>
                <a:tc>
                  <a:txBody>
                    <a:bodyPr/>
                    <a:lstStyle/>
                    <a:p>
                      <a:r>
                        <a:rPr lang="en-US" dirty="0" smtClean="0"/>
                        <a:t>NA</a:t>
                      </a:r>
                      <a:endParaRPr lang="en-US" dirty="0"/>
                    </a:p>
                  </a:txBody>
                  <a:tcPr/>
                </a:tc>
              </a:tr>
            </a:tbl>
          </a:graphicData>
        </a:graphic>
      </p:graphicFrame>
      <p:sp>
        <p:nvSpPr>
          <p:cNvPr id="3" name="Date Placeholder 2"/>
          <p:cNvSpPr>
            <a:spLocks noGrp="1"/>
          </p:cNvSpPr>
          <p:nvPr>
            <p:ph type="dt" sz="half" idx="2"/>
          </p:nvPr>
        </p:nvSpPr>
        <p:spPr/>
        <p:txBody>
          <a:bodyPr/>
          <a:lstStyle/>
          <a:p>
            <a:fld id="{C9191720-3F02-9642-8BD0-0DDCE0E02462}"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121</a:t>
            </a:fld>
            <a:endParaRPr lang="en-US"/>
          </a:p>
        </p:txBody>
      </p:sp>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110795859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a:t>
            </a:r>
            <a:r>
              <a:rPr lang="en-US" dirty="0" smtClean="0"/>
              <a:t>Housekeeping Sensors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56715019"/>
              </p:ext>
            </p:extLst>
          </p:nvPr>
        </p:nvGraphicFramePr>
        <p:xfrm>
          <a:off x="457200" y="1524000"/>
          <a:ext cx="8305801" cy="4571999"/>
        </p:xfrm>
        <a:graphic>
          <a:graphicData uri="http://schemas.openxmlformats.org/drawingml/2006/table">
            <a:tbl>
              <a:tblPr firstRow="1" bandRow="1">
                <a:tableStyleId>{5C22544A-7EE6-4342-B048-85BDC9FD1C3A}</a:tableStyleId>
              </a:tblPr>
              <a:tblGrid>
                <a:gridCol w="1447800"/>
                <a:gridCol w="1779295"/>
                <a:gridCol w="3021305"/>
                <a:gridCol w="2057401"/>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rPr>
                        <a:t>Humidity Sensor (HIH-5030)</a:t>
                      </a:r>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rPr>
                        <a:t>Temperature sensor</a:t>
                      </a:r>
                      <a:r>
                        <a:rPr lang="en-US" baseline="0" dirty="0" smtClean="0">
                          <a:solidFill>
                            <a:sysClr val="windowText" lastClr="000000"/>
                          </a:solidFill>
                        </a:rPr>
                        <a:t> (</a:t>
                      </a:r>
                      <a:r>
                        <a:rPr lang="en-US" dirty="0" smtClean="0">
                          <a:solidFill>
                            <a:sysClr val="windowText" lastClr="000000"/>
                          </a:solidFill>
                        </a:rPr>
                        <a:t>LM94022)</a:t>
                      </a:r>
                      <a:endParaRPr lang="en-US" b="0" dirty="0" smtClean="0">
                        <a:solidFill>
                          <a:sysClr val="windowText" lastClr="000000"/>
                        </a:solidFill>
                      </a:endParaRPr>
                    </a:p>
                    <a:p>
                      <a:endParaRPr lang="en-US" dirty="0">
                        <a:solidFill>
                          <a:sysClr val="windowText" lastClr="000000"/>
                        </a:solidFill>
                      </a:endParaRPr>
                    </a:p>
                  </a:txBody>
                  <a:tcPr/>
                </a:tc>
                <a:tc>
                  <a:txBody>
                    <a:bodyPr/>
                    <a:lstStyle/>
                    <a:p>
                      <a:r>
                        <a:rPr lang="en-US" dirty="0" smtClean="0">
                          <a:solidFill>
                            <a:sysClr val="windowText" lastClr="000000"/>
                          </a:solidFill>
                        </a:rPr>
                        <a:t>Inertia Switch</a:t>
                      </a:r>
                    </a:p>
                    <a:p>
                      <a:r>
                        <a:rPr lang="en-US" dirty="0" smtClean="0">
                          <a:solidFill>
                            <a:sysClr val="windowText" lastClr="000000"/>
                          </a:solidFill>
                        </a:rPr>
                        <a:t>(6UO-920)</a:t>
                      </a:r>
                      <a:endParaRPr lang="en-US" dirty="0">
                        <a:solidFill>
                          <a:sysClr val="windowText" lastClr="000000"/>
                        </a:solidFill>
                      </a:endParaRPr>
                    </a:p>
                  </a:txBody>
                  <a:tcPr/>
                </a:tc>
              </a:tr>
              <a:tr h="685800">
                <a:tc>
                  <a:txBody>
                    <a:bodyPr/>
                    <a:lstStyle/>
                    <a:p>
                      <a:r>
                        <a:rPr lang="en-US" dirty="0" smtClean="0">
                          <a:solidFill>
                            <a:sysClr val="windowText" lastClr="000000"/>
                          </a:solidFill>
                        </a:rPr>
                        <a:t>Used to measure</a:t>
                      </a:r>
                      <a:endParaRPr lang="en-US" dirty="0">
                        <a:solidFill>
                          <a:sysClr val="windowText" lastClr="000000"/>
                        </a:solidFill>
                      </a:endParaRPr>
                    </a:p>
                  </a:txBody>
                  <a:tcPr/>
                </a:tc>
                <a:tc>
                  <a:txBody>
                    <a:bodyPr/>
                    <a:lstStyle/>
                    <a:p>
                      <a:pPr marL="0" lvl="1" indent="0" algn="l"/>
                      <a:r>
                        <a:rPr lang="en-US" dirty="0" smtClean="0">
                          <a:solidFill>
                            <a:sysClr val="windowText" lastClr="000000"/>
                          </a:solidFill>
                        </a:rPr>
                        <a:t>Humidity in under-water system</a:t>
                      </a:r>
                    </a:p>
                  </a:txBody>
                  <a:tcPr/>
                </a:tc>
                <a:tc>
                  <a:txBody>
                    <a:bodyPr/>
                    <a:lstStyle/>
                    <a:p>
                      <a:r>
                        <a:rPr lang="en-US" dirty="0" smtClean="0">
                          <a:solidFill>
                            <a:sysClr val="windowText" lastClr="000000"/>
                          </a:solidFill>
                        </a:rPr>
                        <a:t>Battery temperature,</a:t>
                      </a:r>
                    </a:p>
                    <a:p>
                      <a:r>
                        <a:rPr lang="en-US" dirty="0" smtClean="0">
                          <a:solidFill>
                            <a:sysClr val="windowText" lastClr="000000"/>
                          </a:solidFill>
                        </a:rPr>
                        <a:t>under-water system temperature,</a:t>
                      </a:r>
                      <a:r>
                        <a:rPr lang="en-US" baseline="0" dirty="0" smtClean="0">
                          <a:solidFill>
                            <a:sysClr val="windowText" lastClr="000000"/>
                          </a:solidFill>
                        </a:rPr>
                        <a:t> above-water system temperature</a:t>
                      </a:r>
                      <a:endParaRPr lang="en-US" dirty="0">
                        <a:solidFill>
                          <a:sysClr val="windowText" lastClr="000000"/>
                        </a:solidFill>
                      </a:endParaRPr>
                    </a:p>
                  </a:txBody>
                  <a:tcPr/>
                </a:tc>
                <a:tc>
                  <a:txBody>
                    <a:bodyPr/>
                    <a:lstStyle/>
                    <a:p>
                      <a:r>
                        <a:rPr lang="en-US" dirty="0" smtClean="0">
                          <a:solidFill>
                            <a:sysClr val="windowText" lastClr="000000"/>
                          </a:solidFill>
                        </a:rPr>
                        <a:t>Sense</a:t>
                      </a:r>
                      <a:r>
                        <a:rPr lang="en-US" baseline="0" dirty="0" smtClean="0">
                          <a:solidFill>
                            <a:sysClr val="windowText" lastClr="000000"/>
                          </a:solidFill>
                        </a:rPr>
                        <a:t> impact and power on microcontroller</a:t>
                      </a:r>
                      <a:endParaRPr lang="en-US" dirty="0">
                        <a:solidFill>
                          <a:sysClr val="windowText" lastClr="000000"/>
                        </a:solidFill>
                      </a:endParaRPr>
                    </a:p>
                  </a:txBody>
                  <a:tcPr/>
                </a:tc>
              </a:tr>
              <a:tr h="502920">
                <a:tc>
                  <a:txBody>
                    <a:bodyPr/>
                    <a:lstStyle/>
                    <a:p>
                      <a:r>
                        <a:rPr lang="en-US" dirty="0" smtClean="0">
                          <a:solidFill>
                            <a:sysClr val="windowText" lastClr="000000"/>
                          </a:solidFill>
                        </a:rPr>
                        <a:t>Quantity</a:t>
                      </a:r>
                      <a:endParaRPr lang="en-US" dirty="0">
                        <a:solidFill>
                          <a:sysClr val="windowText" lastClr="000000"/>
                        </a:solidFill>
                      </a:endParaRPr>
                    </a:p>
                  </a:txBody>
                  <a:tcPr/>
                </a:tc>
                <a:tc>
                  <a:txBody>
                    <a:bodyPr/>
                    <a:lstStyle/>
                    <a:p>
                      <a:r>
                        <a:rPr lang="en-US" dirty="0" smtClean="0">
                          <a:solidFill>
                            <a:sysClr val="windowText" lastClr="000000"/>
                          </a:solidFill>
                        </a:rPr>
                        <a:t>1</a:t>
                      </a:r>
                      <a:endParaRPr lang="en-US" dirty="0">
                        <a:solidFill>
                          <a:sysClr val="windowText" lastClr="000000"/>
                        </a:solidFill>
                      </a:endParaRPr>
                    </a:p>
                  </a:txBody>
                  <a:tcPr/>
                </a:tc>
                <a:tc>
                  <a:txBody>
                    <a:bodyPr/>
                    <a:lstStyle/>
                    <a:p>
                      <a:r>
                        <a:rPr lang="en-US" dirty="0" smtClean="0">
                          <a:solidFill>
                            <a:sysClr val="windowText" lastClr="000000"/>
                          </a:solidFill>
                        </a:rPr>
                        <a:t>3</a:t>
                      </a:r>
                      <a:endParaRPr lang="en-US" dirty="0">
                        <a:solidFill>
                          <a:sysClr val="windowText" lastClr="000000"/>
                        </a:solidFill>
                      </a:endParaRPr>
                    </a:p>
                  </a:txBody>
                  <a:tcPr/>
                </a:tc>
                <a:tc>
                  <a:txBody>
                    <a:bodyPr/>
                    <a:lstStyle/>
                    <a:p>
                      <a:r>
                        <a:rPr lang="en-US" dirty="0" smtClean="0">
                          <a:solidFill>
                            <a:sysClr val="windowText" lastClr="000000"/>
                          </a:solidFill>
                        </a:rPr>
                        <a:t>3</a:t>
                      </a:r>
                      <a:endParaRPr lang="en-US" dirty="0">
                        <a:solidFill>
                          <a:sysClr val="windowText" lastClr="000000"/>
                        </a:solidFill>
                      </a:endParaRPr>
                    </a:p>
                  </a:txBody>
                  <a:tcPr/>
                </a:tc>
              </a:tr>
              <a:tr h="609600">
                <a:tc>
                  <a:txBody>
                    <a:bodyPr/>
                    <a:lstStyle/>
                    <a:p>
                      <a:r>
                        <a:rPr lang="en-US" dirty="0" smtClean="0">
                          <a:solidFill>
                            <a:sysClr val="windowText" lastClr="000000"/>
                          </a:solidFill>
                        </a:rPr>
                        <a:t>Operating Temperature</a:t>
                      </a:r>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rPr>
                        <a:t>-40 C to 85 C</a:t>
                      </a:r>
                    </a:p>
                    <a:p>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rPr>
                        <a:t>-50 C to 150</a:t>
                      </a:r>
                      <a:r>
                        <a:rPr lang="en-US" baseline="0" dirty="0" smtClean="0">
                          <a:solidFill>
                            <a:sysClr val="windowText" lastClr="000000"/>
                          </a:solidFill>
                        </a:rPr>
                        <a:t> </a:t>
                      </a:r>
                      <a:r>
                        <a:rPr lang="en-US" dirty="0" smtClean="0">
                          <a:solidFill>
                            <a:sysClr val="windowText" lastClr="000000"/>
                          </a:solidFill>
                        </a:rPr>
                        <a:t>C</a:t>
                      </a:r>
                    </a:p>
                    <a:p>
                      <a:endParaRPr lang="en-US" dirty="0">
                        <a:solidFill>
                          <a:sysClr val="windowText" lastClr="000000"/>
                        </a:solidFill>
                      </a:endParaRPr>
                    </a:p>
                  </a:txBody>
                  <a:tcPr/>
                </a:tc>
                <a:tc>
                  <a:txBody>
                    <a:bodyPr/>
                    <a:lstStyle/>
                    <a:p>
                      <a:r>
                        <a:rPr lang="en-US" dirty="0" smtClean="0">
                          <a:solidFill>
                            <a:sysClr val="windowText" lastClr="000000"/>
                          </a:solidFill>
                        </a:rPr>
                        <a:t>-48 C to 51 C</a:t>
                      </a:r>
                      <a:endParaRPr lang="en-US" dirty="0">
                        <a:solidFill>
                          <a:sysClr val="windowText" lastClr="000000"/>
                        </a:solidFill>
                      </a:endParaRPr>
                    </a:p>
                  </a:txBody>
                  <a:tcPr/>
                </a:tc>
              </a:tr>
              <a:tr h="685800">
                <a:tc>
                  <a:txBody>
                    <a:bodyPr/>
                    <a:lstStyle/>
                    <a:p>
                      <a:r>
                        <a:rPr lang="en-US" dirty="0" smtClean="0">
                          <a:solidFill>
                            <a:sysClr val="windowText" lastClr="000000"/>
                          </a:solidFill>
                        </a:rPr>
                        <a:t>Voltage Supply</a:t>
                      </a:r>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rPr>
                        <a:t>2.7 to 5.5 V</a:t>
                      </a:r>
                    </a:p>
                    <a:p>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rPr>
                        <a:t>1.5 to 5.5 V</a:t>
                      </a:r>
                    </a:p>
                    <a:p>
                      <a:endParaRPr lang="en-US" dirty="0">
                        <a:solidFill>
                          <a:sysClr val="windowText" lastClr="000000"/>
                        </a:solidFill>
                      </a:endParaRPr>
                    </a:p>
                  </a:txBody>
                  <a:tcPr/>
                </a:tc>
                <a:tc>
                  <a:txBody>
                    <a:bodyPr/>
                    <a:lstStyle/>
                    <a:p>
                      <a:r>
                        <a:rPr lang="en-US" smtClean="0">
                          <a:solidFill>
                            <a:sysClr val="windowText" lastClr="000000"/>
                          </a:solidFill>
                        </a:rPr>
                        <a:t>NA</a:t>
                      </a:r>
                      <a:endParaRPr lang="en-US" dirty="0">
                        <a:solidFill>
                          <a:sysClr val="windowText" lastClr="000000"/>
                        </a:solidFill>
                      </a:endParaRPr>
                    </a:p>
                  </a:txBody>
                  <a:tcPr/>
                </a:tc>
              </a:tr>
              <a:tr h="0">
                <a:tc>
                  <a:txBody>
                    <a:bodyPr/>
                    <a:lstStyle/>
                    <a:p>
                      <a:r>
                        <a:rPr lang="en-US" dirty="0" smtClean="0">
                          <a:solidFill>
                            <a:sysClr val="windowText" lastClr="000000"/>
                          </a:solidFill>
                        </a:rPr>
                        <a:t>Supply Current</a:t>
                      </a:r>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rPr>
                        <a:t>200-500 µA</a:t>
                      </a:r>
                    </a:p>
                    <a:p>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rPr>
                        <a:t>5.4 µA</a:t>
                      </a:r>
                    </a:p>
                    <a:p>
                      <a:endParaRPr lang="en-US" dirty="0">
                        <a:solidFill>
                          <a:sysClr val="windowText" lastClr="000000"/>
                        </a:solidFill>
                      </a:endParaRPr>
                    </a:p>
                  </a:txBody>
                  <a:tcPr/>
                </a:tc>
                <a:tc>
                  <a:txBody>
                    <a:bodyPr/>
                    <a:lstStyle/>
                    <a:p>
                      <a:r>
                        <a:rPr lang="en-US" dirty="0" smtClean="0">
                          <a:solidFill>
                            <a:sysClr val="windowText" lastClr="000000"/>
                          </a:solidFill>
                        </a:rPr>
                        <a:t>NA</a:t>
                      </a:r>
                      <a:endParaRPr lang="en-US" dirty="0">
                        <a:solidFill>
                          <a:sysClr val="windowText" lastClr="000000"/>
                        </a:solidFill>
                      </a:endParaRPr>
                    </a:p>
                  </a:txBody>
                  <a:tcPr/>
                </a:tc>
              </a:tr>
            </a:tbl>
          </a:graphicData>
        </a:graphic>
      </p:graphicFrame>
      <p:sp>
        <p:nvSpPr>
          <p:cNvPr id="3" name="Date Placeholder 2"/>
          <p:cNvSpPr>
            <a:spLocks noGrp="1"/>
          </p:cNvSpPr>
          <p:nvPr>
            <p:ph type="dt" sz="half" idx="11"/>
          </p:nvPr>
        </p:nvSpPr>
        <p:spPr/>
        <p:txBody>
          <a:bodyPr/>
          <a:lstStyle/>
          <a:p>
            <a:fld id="{F9A26DF7-9190-A64A-937A-139428707FAC}"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122</a:t>
            </a:fld>
            <a:endParaRPr lang="en-US" dirty="0"/>
          </a:p>
        </p:txBody>
      </p:sp>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335128077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t>
            </a:r>
            <a:r>
              <a:rPr lang="en-US" dirty="0" smtClean="0"/>
              <a:t>Initiation Sequence</a:t>
            </a:r>
            <a:endParaRPr lang="en-US" dirty="0"/>
          </a:p>
        </p:txBody>
      </p:sp>
      <p:grpSp>
        <p:nvGrpSpPr>
          <p:cNvPr id="3" name="Group 5"/>
          <p:cNvGrpSpPr/>
          <p:nvPr/>
        </p:nvGrpSpPr>
        <p:grpSpPr>
          <a:xfrm>
            <a:off x="381000" y="5410200"/>
            <a:ext cx="8382000" cy="720000"/>
            <a:chOff x="381000" y="5376000"/>
            <a:chExt cx="8382000" cy="720000"/>
          </a:xfrm>
        </p:grpSpPr>
        <p:sp>
          <p:nvSpPr>
            <p:cNvPr id="7" name="Flowchart: Process 6"/>
            <p:cNvSpPr/>
            <p:nvPr/>
          </p:nvSpPr>
          <p:spPr>
            <a:xfrm>
              <a:off x="381000" y="5376000"/>
              <a:ext cx="1463318"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Start Software: Triggered By Impact</a:t>
              </a:r>
            </a:p>
          </p:txBody>
        </p:sp>
        <p:sp>
          <p:nvSpPr>
            <p:cNvPr id="8" name="Flowchart: Process 7"/>
            <p:cNvSpPr/>
            <p:nvPr/>
          </p:nvSpPr>
          <p:spPr>
            <a:xfrm>
              <a:off x="2043752" y="5376000"/>
              <a:ext cx="999339"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Penetrate Ice</a:t>
              </a:r>
            </a:p>
          </p:txBody>
        </p:sp>
        <p:sp>
          <p:nvSpPr>
            <p:cNvPr id="9" name="Flowchart: Process 8"/>
            <p:cNvSpPr/>
            <p:nvPr/>
          </p:nvSpPr>
          <p:spPr>
            <a:xfrm>
              <a:off x="3289108" y="5376000"/>
              <a:ext cx="1206692"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Deploy Temperature Sensor</a:t>
              </a:r>
            </a:p>
          </p:txBody>
        </p:sp>
        <p:sp>
          <p:nvSpPr>
            <p:cNvPr id="10" name="Flowchart: Process 9"/>
            <p:cNvSpPr/>
            <p:nvPr/>
          </p:nvSpPr>
          <p:spPr>
            <a:xfrm>
              <a:off x="4727812" y="5376000"/>
              <a:ext cx="1071348" cy="720000"/>
            </a:xfrm>
            <a:prstGeom prst="flowChartProcess">
              <a:avLst/>
            </a:prstGeom>
            <a:solidFill>
              <a:srgbClr val="C0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prstClr val="white"/>
                  </a:solidFill>
                </a:rPr>
                <a:t>Do Health and Safety Check</a:t>
              </a:r>
            </a:p>
          </p:txBody>
        </p:sp>
        <p:cxnSp>
          <p:nvCxnSpPr>
            <p:cNvPr id="11" name="Straight Arrow Connector 10"/>
            <p:cNvCxnSpPr>
              <a:stCxn id="7" idx="3"/>
              <a:endCxn id="8" idx="1"/>
            </p:cNvCxnSpPr>
            <p:nvPr/>
          </p:nvCxnSpPr>
          <p:spPr>
            <a:xfrm>
              <a:off x="1844318" y="5736000"/>
              <a:ext cx="1994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3"/>
              <a:endCxn id="9" idx="1"/>
            </p:cNvCxnSpPr>
            <p:nvPr/>
          </p:nvCxnSpPr>
          <p:spPr>
            <a:xfrm>
              <a:off x="3043091" y="5736000"/>
              <a:ext cx="24601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3"/>
              <a:endCxn id="10" idx="1"/>
            </p:cNvCxnSpPr>
            <p:nvPr/>
          </p:nvCxnSpPr>
          <p:spPr>
            <a:xfrm>
              <a:off x="4495800" y="5736000"/>
              <a:ext cx="2320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3"/>
              <a:endCxn id="15" idx="1"/>
            </p:cNvCxnSpPr>
            <p:nvPr/>
          </p:nvCxnSpPr>
          <p:spPr>
            <a:xfrm>
              <a:off x="5799160" y="5736000"/>
              <a:ext cx="22825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Flowchart: Process 14"/>
            <p:cNvSpPr/>
            <p:nvPr/>
          </p:nvSpPr>
          <p:spPr>
            <a:xfrm>
              <a:off x="6027418" y="5376000"/>
              <a:ext cx="740734"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Take data</a:t>
              </a:r>
            </a:p>
          </p:txBody>
        </p:sp>
        <p:sp>
          <p:nvSpPr>
            <p:cNvPr id="16" name="Flowchart: Process 15"/>
            <p:cNvSpPr/>
            <p:nvPr/>
          </p:nvSpPr>
          <p:spPr>
            <a:xfrm>
              <a:off x="6999384" y="5376000"/>
              <a:ext cx="696816"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Store data</a:t>
              </a:r>
            </a:p>
          </p:txBody>
        </p:sp>
        <p:sp>
          <p:nvSpPr>
            <p:cNvPr id="17" name="Flowchart: Process 16"/>
            <p:cNvSpPr/>
            <p:nvPr/>
          </p:nvSpPr>
          <p:spPr>
            <a:xfrm>
              <a:off x="7924800" y="5376000"/>
              <a:ext cx="838200"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Transmit data</a:t>
              </a:r>
            </a:p>
          </p:txBody>
        </p:sp>
        <p:cxnSp>
          <p:nvCxnSpPr>
            <p:cNvPr id="18" name="Straight Arrow Connector 17"/>
            <p:cNvCxnSpPr>
              <a:stCxn id="15" idx="3"/>
              <a:endCxn id="16" idx="1"/>
            </p:cNvCxnSpPr>
            <p:nvPr/>
          </p:nvCxnSpPr>
          <p:spPr>
            <a:xfrm>
              <a:off x="6768152" y="5736000"/>
              <a:ext cx="2312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3"/>
              <a:endCxn id="17" idx="1"/>
            </p:cNvCxnSpPr>
            <p:nvPr/>
          </p:nvCxnSpPr>
          <p:spPr>
            <a:xfrm>
              <a:off x="7696200" y="5736000"/>
              <a:ext cx="228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1" name="Flowchart: Predefined Process 20"/>
          <p:cNvSpPr/>
          <p:nvPr/>
        </p:nvSpPr>
        <p:spPr>
          <a:xfrm>
            <a:off x="1948740" y="2989577"/>
            <a:ext cx="1416197" cy="779777"/>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Start Deployment and Ignition Procedure</a:t>
            </a:r>
            <a:endParaRPr lang="en-US" sz="1200" dirty="0">
              <a:solidFill>
                <a:prstClr val="white"/>
              </a:solidFill>
            </a:endParaRPr>
          </a:p>
        </p:txBody>
      </p:sp>
      <p:cxnSp>
        <p:nvCxnSpPr>
          <p:cNvPr id="23" name="Straight Arrow Connector 22"/>
          <p:cNvCxnSpPr>
            <a:stCxn id="21" idx="3"/>
            <a:endCxn id="24" idx="1"/>
          </p:cNvCxnSpPr>
          <p:nvPr/>
        </p:nvCxnSpPr>
        <p:spPr>
          <a:xfrm flipV="1">
            <a:off x="3364937" y="3379465"/>
            <a:ext cx="422764"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Flowchart: Predefined Process 23"/>
          <p:cNvSpPr/>
          <p:nvPr/>
        </p:nvSpPr>
        <p:spPr>
          <a:xfrm>
            <a:off x="3787701" y="2989576"/>
            <a:ext cx="1416197" cy="779777"/>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Start Health and Safety Check </a:t>
            </a:r>
            <a:endParaRPr lang="en-US" sz="1200" dirty="0">
              <a:solidFill>
                <a:prstClr val="white"/>
              </a:solidFill>
            </a:endParaRPr>
          </a:p>
        </p:txBody>
      </p:sp>
      <p:sp>
        <p:nvSpPr>
          <p:cNvPr id="25" name="Flowchart: Predefined Process 24"/>
          <p:cNvSpPr/>
          <p:nvPr/>
        </p:nvSpPr>
        <p:spPr>
          <a:xfrm>
            <a:off x="5515801" y="2991682"/>
            <a:ext cx="1416197" cy="779777"/>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Start  Run-Time Loop</a:t>
            </a:r>
            <a:endParaRPr lang="en-US" sz="1200" dirty="0">
              <a:solidFill>
                <a:prstClr val="white"/>
              </a:solidFill>
            </a:endParaRPr>
          </a:p>
        </p:txBody>
      </p:sp>
      <p:cxnSp>
        <p:nvCxnSpPr>
          <p:cNvPr id="26" name="Straight Arrow Connector 25"/>
          <p:cNvCxnSpPr>
            <a:stCxn id="24" idx="3"/>
            <a:endCxn id="25" idx="1"/>
          </p:cNvCxnSpPr>
          <p:nvPr/>
        </p:nvCxnSpPr>
        <p:spPr>
          <a:xfrm>
            <a:off x="5203898" y="3379465"/>
            <a:ext cx="311903" cy="210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1"/>
          </p:nvPr>
        </p:nvSpPr>
        <p:spPr/>
        <p:txBody>
          <a:bodyPr/>
          <a:lstStyle/>
          <a:p>
            <a:fld id="{E654DDB2-0B6D-8842-A329-1472D83AFCBF}"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123</a:t>
            </a:fld>
            <a:endParaRPr lang="en-US" dirty="0"/>
          </a:p>
        </p:txBody>
      </p:sp>
      <p:grpSp>
        <p:nvGrpSpPr>
          <p:cNvPr id="27" name="Group 8"/>
          <p:cNvGrpSpPr/>
          <p:nvPr/>
        </p:nvGrpSpPr>
        <p:grpSpPr>
          <a:xfrm>
            <a:off x="757763" y="0"/>
            <a:ext cx="903111" cy="670982"/>
            <a:chOff x="757763" y="23359"/>
            <a:chExt cx="903111" cy="670982"/>
          </a:xfrm>
        </p:grpSpPr>
        <p:sp>
          <p:nvSpPr>
            <p:cNvPr id="28" name="Left Arrow 2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3850543373"/>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t>
            </a:r>
            <a:r>
              <a:rPr lang="en-US" dirty="0" smtClean="0"/>
              <a:t>Main Run-Time Loop</a:t>
            </a:r>
            <a:endParaRPr lang="en-US" dirty="0"/>
          </a:p>
        </p:txBody>
      </p:sp>
      <p:sp>
        <p:nvSpPr>
          <p:cNvPr id="71" name="Flowchart: Process 70"/>
          <p:cNvSpPr/>
          <p:nvPr/>
        </p:nvSpPr>
        <p:spPr>
          <a:xfrm>
            <a:off x="830291" y="1447800"/>
            <a:ext cx="1387434" cy="83749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Set </a:t>
            </a:r>
          </a:p>
          <a:p>
            <a:pPr algn="ctr"/>
            <a:r>
              <a:rPr lang="en-US" sz="1200" dirty="0" smtClean="0">
                <a:solidFill>
                  <a:prstClr val="white"/>
                </a:solidFill>
              </a:rPr>
              <a:t>science_count=</a:t>
            </a:r>
            <a:r>
              <a:rPr lang="en-US" sz="1200" dirty="0" err="1" smtClean="0">
                <a:solidFill>
                  <a:prstClr val="white"/>
                </a:solidFill>
              </a:rPr>
              <a:t>i</a:t>
            </a:r>
            <a:endParaRPr lang="en-US" sz="1200" dirty="0" smtClean="0">
              <a:solidFill>
                <a:prstClr val="white"/>
              </a:solidFill>
            </a:endParaRPr>
          </a:p>
          <a:p>
            <a:pPr algn="ctr"/>
            <a:r>
              <a:rPr lang="en-US" sz="1200" dirty="0" smtClean="0">
                <a:solidFill>
                  <a:prstClr val="white"/>
                </a:solidFill>
              </a:rPr>
              <a:t> gps_count=</a:t>
            </a:r>
            <a:r>
              <a:rPr lang="en-US" sz="1200" dirty="0" err="1" smtClean="0">
                <a:solidFill>
                  <a:prstClr val="white"/>
                </a:solidFill>
              </a:rPr>
              <a:t>i</a:t>
            </a:r>
            <a:endParaRPr lang="en-US" sz="1200" dirty="0">
              <a:solidFill>
                <a:prstClr val="white"/>
              </a:solidFill>
            </a:endParaRPr>
          </a:p>
          <a:p>
            <a:pPr algn="ctr"/>
            <a:r>
              <a:rPr lang="en-US" sz="1200" dirty="0" smtClean="0">
                <a:solidFill>
                  <a:prstClr val="white"/>
                </a:solidFill>
              </a:rPr>
              <a:t>hk_count=</a:t>
            </a:r>
            <a:r>
              <a:rPr lang="en-US" sz="1200" dirty="0" err="1" smtClean="0">
                <a:solidFill>
                  <a:prstClr val="white"/>
                </a:solidFill>
              </a:rPr>
              <a:t>i</a:t>
            </a:r>
            <a:endParaRPr lang="en-US" sz="1200" dirty="0">
              <a:solidFill>
                <a:prstClr val="white"/>
              </a:solidFill>
            </a:endParaRPr>
          </a:p>
        </p:txBody>
      </p:sp>
      <p:sp>
        <p:nvSpPr>
          <p:cNvPr id="72" name="Flowchart: Decision 71"/>
          <p:cNvSpPr/>
          <p:nvPr/>
        </p:nvSpPr>
        <p:spPr>
          <a:xfrm>
            <a:off x="762000" y="2750696"/>
            <a:ext cx="1524016" cy="92991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Does science_count = </a:t>
            </a:r>
            <a:r>
              <a:rPr lang="en-US" sz="1200" dirty="0">
                <a:solidFill>
                  <a:prstClr val="white"/>
                </a:solidFill>
              </a:rPr>
              <a:t>6</a:t>
            </a:r>
            <a:r>
              <a:rPr lang="en-US" sz="1200" dirty="0" smtClean="0">
                <a:solidFill>
                  <a:prstClr val="white"/>
                </a:solidFill>
              </a:rPr>
              <a:t>? </a:t>
            </a:r>
            <a:endParaRPr lang="en-US" sz="1200" dirty="0">
              <a:solidFill>
                <a:prstClr val="white"/>
              </a:solidFill>
            </a:endParaRPr>
          </a:p>
        </p:txBody>
      </p:sp>
      <p:sp>
        <p:nvSpPr>
          <p:cNvPr id="73" name="Flowchart: Predefined Process 72"/>
          <p:cNvSpPr/>
          <p:nvPr/>
        </p:nvSpPr>
        <p:spPr>
          <a:xfrm>
            <a:off x="1016836" y="4131623"/>
            <a:ext cx="1014344" cy="592777"/>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Start science loop</a:t>
            </a:r>
            <a:endParaRPr lang="en-US" sz="1200" dirty="0">
              <a:solidFill>
                <a:prstClr val="white"/>
              </a:solidFill>
            </a:endParaRPr>
          </a:p>
        </p:txBody>
      </p:sp>
      <p:sp>
        <p:nvSpPr>
          <p:cNvPr id="79" name="Flowchart: Decision 78"/>
          <p:cNvSpPr/>
          <p:nvPr/>
        </p:nvSpPr>
        <p:spPr>
          <a:xfrm>
            <a:off x="2514600" y="2755770"/>
            <a:ext cx="1658476" cy="92991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Does gps_count = 60? </a:t>
            </a:r>
            <a:endParaRPr lang="en-US" sz="1200" dirty="0">
              <a:solidFill>
                <a:prstClr val="white"/>
              </a:solidFill>
            </a:endParaRPr>
          </a:p>
        </p:txBody>
      </p:sp>
      <p:sp>
        <p:nvSpPr>
          <p:cNvPr id="80" name="Flowchart: Decision 79"/>
          <p:cNvSpPr/>
          <p:nvPr/>
        </p:nvSpPr>
        <p:spPr>
          <a:xfrm>
            <a:off x="4431574" y="2755770"/>
            <a:ext cx="1664424" cy="92991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Does hk_count = 60? </a:t>
            </a:r>
            <a:endParaRPr lang="en-US" sz="1200" dirty="0">
              <a:solidFill>
                <a:prstClr val="white"/>
              </a:solidFill>
            </a:endParaRPr>
          </a:p>
        </p:txBody>
      </p:sp>
      <p:sp>
        <p:nvSpPr>
          <p:cNvPr id="81" name="Flowchart: Predefined Process 80"/>
          <p:cNvSpPr/>
          <p:nvPr/>
        </p:nvSpPr>
        <p:spPr>
          <a:xfrm>
            <a:off x="2836666" y="4131623"/>
            <a:ext cx="1014344" cy="592777"/>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Start GPS loop</a:t>
            </a:r>
            <a:endParaRPr lang="en-US" sz="1200" dirty="0">
              <a:solidFill>
                <a:prstClr val="white"/>
              </a:solidFill>
            </a:endParaRPr>
          </a:p>
        </p:txBody>
      </p:sp>
      <p:sp>
        <p:nvSpPr>
          <p:cNvPr id="82" name="Flowchart: Predefined Process 81"/>
          <p:cNvSpPr/>
          <p:nvPr/>
        </p:nvSpPr>
        <p:spPr>
          <a:xfrm>
            <a:off x="4540242" y="4131621"/>
            <a:ext cx="1447088" cy="592777"/>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Start housekeeping loop</a:t>
            </a:r>
            <a:endParaRPr lang="en-US" sz="1200" dirty="0">
              <a:solidFill>
                <a:prstClr val="white"/>
              </a:solidFill>
            </a:endParaRPr>
          </a:p>
        </p:txBody>
      </p:sp>
      <p:sp>
        <p:nvSpPr>
          <p:cNvPr id="84" name="Flowchart: Delay 83"/>
          <p:cNvSpPr/>
          <p:nvPr/>
        </p:nvSpPr>
        <p:spPr>
          <a:xfrm>
            <a:off x="6477000" y="2891043"/>
            <a:ext cx="685800" cy="649224"/>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Wait 60 sec</a:t>
            </a:r>
            <a:endParaRPr lang="en-US" sz="1200" dirty="0">
              <a:solidFill>
                <a:prstClr val="white"/>
              </a:solidFill>
            </a:endParaRPr>
          </a:p>
        </p:txBody>
      </p:sp>
      <p:sp>
        <p:nvSpPr>
          <p:cNvPr id="11" name="Flowchart: Process 10"/>
          <p:cNvSpPr/>
          <p:nvPr/>
        </p:nvSpPr>
        <p:spPr>
          <a:xfrm>
            <a:off x="7772401" y="3037759"/>
            <a:ext cx="685799" cy="36593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prstClr val="white"/>
                </a:solidFill>
              </a:rPr>
              <a:t>i</a:t>
            </a:r>
            <a:r>
              <a:rPr lang="en-US" sz="1200" dirty="0" smtClean="0">
                <a:solidFill>
                  <a:prstClr val="white"/>
                </a:solidFill>
              </a:rPr>
              <a:t>=i+1</a:t>
            </a:r>
            <a:endParaRPr lang="en-US" sz="1200" dirty="0">
              <a:solidFill>
                <a:prstClr val="white"/>
              </a:solidFill>
            </a:endParaRPr>
          </a:p>
        </p:txBody>
      </p:sp>
      <p:cxnSp>
        <p:nvCxnSpPr>
          <p:cNvPr id="13" name="Straight Arrow Connector 12"/>
          <p:cNvCxnSpPr>
            <a:stCxn id="71" idx="2"/>
            <a:endCxn id="72" idx="0"/>
          </p:cNvCxnSpPr>
          <p:nvPr/>
        </p:nvCxnSpPr>
        <p:spPr>
          <a:xfrm>
            <a:off x="1524008" y="2285298"/>
            <a:ext cx="0" cy="46539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2" idx="2"/>
            <a:endCxn id="73" idx="0"/>
          </p:cNvCxnSpPr>
          <p:nvPr/>
        </p:nvCxnSpPr>
        <p:spPr>
          <a:xfrm>
            <a:off x="1524008" y="3680615"/>
            <a:ext cx="0" cy="451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2" idx="3"/>
            <a:endCxn id="79" idx="1"/>
          </p:cNvCxnSpPr>
          <p:nvPr/>
        </p:nvCxnSpPr>
        <p:spPr>
          <a:xfrm>
            <a:off x="2286016" y="3215656"/>
            <a:ext cx="228584" cy="5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9" idx="3"/>
            <a:endCxn id="80" idx="1"/>
          </p:cNvCxnSpPr>
          <p:nvPr/>
        </p:nvCxnSpPr>
        <p:spPr>
          <a:xfrm>
            <a:off x="4173076" y="3220730"/>
            <a:ext cx="25849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0" idx="3"/>
            <a:endCxn id="84" idx="1"/>
          </p:cNvCxnSpPr>
          <p:nvPr/>
        </p:nvCxnSpPr>
        <p:spPr>
          <a:xfrm flipV="1">
            <a:off x="6095998" y="3215655"/>
            <a:ext cx="381002" cy="50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4" idx="3"/>
            <a:endCxn id="11" idx="1"/>
          </p:cNvCxnSpPr>
          <p:nvPr/>
        </p:nvCxnSpPr>
        <p:spPr>
          <a:xfrm>
            <a:off x="7162800" y="3215655"/>
            <a:ext cx="609601" cy="5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0"/>
          </p:cNvCxnSpPr>
          <p:nvPr/>
        </p:nvCxnSpPr>
        <p:spPr>
          <a:xfrm flipV="1">
            <a:off x="8115301" y="1866549"/>
            <a:ext cx="0" cy="11712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1" idx="3"/>
          </p:cNvCxnSpPr>
          <p:nvPr/>
        </p:nvCxnSpPr>
        <p:spPr>
          <a:xfrm flipH="1">
            <a:off x="2217725" y="1866549"/>
            <a:ext cx="589757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79" idx="2"/>
            <a:endCxn id="81" idx="0"/>
          </p:cNvCxnSpPr>
          <p:nvPr/>
        </p:nvCxnSpPr>
        <p:spPr>
          <a:xfrm>
            <a:off x="3343838" y="3685689"/>
            <a:ext cx="0" cy="44593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80" idx="2"/>
            <a:endCxn id="82" idx="0"/>
          </p:cNvCxnSpPr>
          <p:nvPr/>
        </p:nvCxnSpPr>
        <p:spPr>
          <a:xfrm>
            <a:off x="5263786" y="3685689"/>
            <a:ext cx="0" cy="4459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2217725" y="2886025"/>
            <a:ext cx="661614" cy="276999"/>
          </a:xfrm>
          <a:prstGeom prst="rect">
            <a:avLst/>
          </a:prstGeom>
          <a:noFill/>
        </p:spPr>
        <p:txBody>
          <a:bodyPr wrap="square" rtlCol="0">
            <a:spAutoFit/>
          </a:bodyPr>
          <a:lstStyle/>
          <a:p>
            <a:r>
              <a:rPr lang="en-US" sz="1200" dirty="0" smtClean="0">
                <a:solidFill>
                  <a:prstClr val="white"/>
                </a:solidFill>
              </a:rPr>
              <a:t>No</a:t>
            </a:r>
            <a:endParaRPr lang="en-US" sz="1200" dirty="0">
              <a:solidFill>
                <a:prstClr val="white"/>
              </a:solidFill>
            </a:endParaRPr>
          </a:p>
        </p:txBody>
      </p:sp>
      <p:sp>
        <p:nvSpPr>
          <p:cNvPr id="118" name="TextBox 117"/>
          <p:cNvSpPr txBox="1"/>
          <p:nvPr/>
        </p:nvSpPr>
        <p:spPr>
          <a:xfrm>
            <a:off x="1078654" y="3803350"/>
            <a:ext cx="445346" cy="276999"/>
          </a:xfrm>
          <a:prstGeom prst="rect">
            <a:avLst/>
          </a:prstGeom>
          <a:noFill/>
        </p:spPr>
        <p:txBody>
          <a:bodyPr wrap="square" rtlCol="0">
            <a:spAutoFit/>
          </a:bodyPr>
          <a:lstStyle/>
          <a:p>
            <a:r>
              <a:rPr lang="en-US" sz="1200" dirty="0" smtClean="0">
                <a:solidFill>
                  <a:prstClr val="white"/>
                </a:solidFill>
              </a:rPr>
              <a:t>Yes</a:t>
            </a:r>
            <a:endParaRPr lang="en-US" sz="1200" dirty="0">
              <a:solidFill>
                <a:prstClr val="white"/>
              </a:solidFill>
            </a:endParaRPr>
          </a:p>
        </p:txBody>
      </p:sp>
      <p:sp>
        <p:nvSpPr>
          <p:cNvPr id="119" name="TextBox 118"/>
          <p:cNvSpPr txBox="1"/>
          <p:nvPr/>
        </p:nvSpPr>
        <p:spPr>
          <a:xfrm>
            <a:off x="2895600" y="3793500"/>
            <a:ext cx="661614" cy="276999"/>
          </a:xfrm>
          <a:prstGeom prst="rect">
            <a:avLst/>
          </a:prstGeom>
          <a:noFill/>
        </p:spPr>
        <p:txBody>
          <a:bodyPr wrap="square" rtlCol="0">
            <a:spAutoFit/>
          </a:bodyPr>
          <a:lstStyle/>
          <a:p>
            <a:r>
              <a:rPr lang="en-US" sz="1200" dirty="0" smtClean="0">
                <a:solidFill>
                  <a:prstClr val="white"/>
                </a:solidFill>
              </a:rPr>
              <a:t>Yes</a:t>
            </a:r>
            <a:endParaRPr lang="en-US" sz="1200" dirty="0">
              <a:solidFill>
                <a:prstClr val="white"/>
              </a:solidFill>
            </a:endParaRPr>
          </a:p>
        </p:txBody>
      </p:sp>
      <p:sp>
        <p:nvSpPr>
          <p:cNvPr id="120" name="TextBox 119"/>
          <p:cNvSpPr txBox="1"/>
          <p:nvPr/>
        </p:nvSpPr>
        <p:spPr>
          <a:xfrm>
            <a:off x="4824784" y="3807773"/>
            <a:ext cx="661614" cy="276999"/>
          </a:xfrm>
          <a:prstGeom prst="rect">
            <a:avLst/>
          </a:prstGeom>
          <a:noFill/>
        </p:spPr>
        <p:txBody>
          <a:bodyPr wrap="square" rtlCol="0">
            <a:spAutoFit/>
          </a:bodyPr>
          <a:lstStyle/>
          <a:p>
            <a:r>
              <a:rPr lang="en-US" sz="1200" dirty="0" smtClean="0">
                <a:solidFill>
                  <a:prstClr val="white"/>
                </a:solidFill>
              </a:rPr>
              <a:t>Yes</a:t>
            </a:r>
            <a:endParaRPr lang="en-US" sz="1200" dirty="0">
              <a:solidFill>
                <a:prstClr val="white"/>
              </a:solidFill>
            </a:endParaRPr>
          </a:p>
        </p:txBody>
      </p:sp>
      <p:sp>
        <p:nvSpPr>
          <p:cNvPr id="121" name="TextBox 120"/>
          <p:cNvSpPr txBox="1"/>
          <p:nvPr/>
        </p:nvSpPr>
        <p:spPr>
          <a:xfrm>
            <a:off x="4020674" y="2887349"/>
            <a:ext cx="661614" cy="276999"/>
          </a:xfrm>
          <a:prstGeom prst="rect">
            <a:avLst/>
          </a:prstGeom>
          <a:noFill/>
        </p:spPr>
        <p:txBody>
          <a:bodyPr wrap="square" rtlCol="0">
            <a:spAutoFit/>
          </a:bodyPr>
          <a:lstStyle/>
          <a:p>
            <a:r>
              <a:rPr lang="en-US" sz="1200" dirty="0" smtClean="0">
                <a:solidFill>
                  <a:prstClr val="white"/>
                </a:solidFill>
              </a:rPr>
              <a:t>No</a:t>
            </a:r>
            <a:endParaRPr lang="en-US" sz="1200" dirty="0">
              <a:solidFill>
                <a:prstClr val="white"/>
              </a:solidFill>
            </a:endParaRPr>
          </a:p>
        </p:txBody>
      </p:sp>
      <p:sp>
        <p:nvSpPr>
          <p:cNvPr id="122" name="TextBox 121"/>
          <p:cNvSpPr txBox="1"/>
          <p:nvPr/>
        </p:nvSpPr>
        <p:spPr>
          <a:xfrm>
            <a:off x="6077096" y="2927059"/>
            <a:ext cx="661614" cy="276999"/>
          </a:xfrm>
          <a:prstGeom prst="rect">
            <a:avLst/>
          </a:prstGeom>
          <a:noFill/>
        </p:spPr>
        <p:txBody>
          <a:bodyPr wrap="square" rtlCol="0">
            <a:spAutoFit/>
          </a:bodyPr>
          <a:lstStyle/>
          <a:p>
            <a:r>
              <a:rPr lang="en-US" sz="1200" dirty="0" smtClean="0">
                <a:solidFill>
                  <a:prstClr val="white"/>
                </a:solidFill>
              </a:rPr>
              <a:t>No</a:t>
            </a:r>
            <a:endParaRPr lang="en-US" sz="1200" dirty="0">
              <a:solidFill>
                <a:prstClr val="white"/>
              </a:solidFill>
            </a:endParaRPr>
          </a:p>
        </p:txBody>
      </p:sp>
      <p:grpSp>
        <p:nvGrpSpPr>
          <p:cNvPr id="3" name="Group 28"/>
          <p:cNvGrpSpPr/>
          <p:nvPr/>
        </p:nvGrpSpPr>
        <p:grpSpPr>
          <a:xfrm>
            <a:off x="381000" y="5376000"/>
            <a:ext cx="8382000" cy="720000"/>
            <a:chOff x="381000" y="5376000"/>
            <a:chExt cx="8382000" cy="720000"/>
          </a:xfrm>
        </p:grpSpPr>
        <p:sp>
          <p:nvSpPr>
            <p:cNvPr id="31" name="Flowchart: Process 30"/>
            <p:cNvSpPr/>
            <p:nvPr/>
          </p:nvSpPr>
          <p:spPr>
            <a:xfrm>
              <a:off x="381000" y="5376000"/>
              <a:ext cx="1463318"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Start Software: Triggered By Impact</a:t>
              </a:r>
            </a:p>
          </p:txBody>
        </p:sp>
        <p:sp>
          <p:nvSpPr>
            <p:cNvPr id="33" name="Flowchart: Process 32"/>
            <p:cNvSpPr/>
            <p:nvPr/>
          </p:nvSpPr>
          <p:spPr>
            <a:xfrm>
              <a:off x="2043752" y="5376000"/>
              <a:ext cx="999339"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Penetrate Ice</a:t>
              </a:r>
            </a:p>
          </p:txBody>
        </p:sp>
        <p:sp>
          <p:nvSpPr>
            <p:cNvPr id="34" name="Flowchart: Process 33"/>
            <p:cNvSpPr/>
            <p:nvPr/>
          </p:nvSpPr>
          <p:spPr>
            <a:xfrm>
              <a:off x="3289108" y="5376000"/>
              <a:ext cx="1206692"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Deploy Temperature Sensor</a:t>
              </a:r>
            </a:p>
          </p:txBody>
        </p:sp>
        <p:sp>
          <p:nvSpPr>
            <p:cNvPr id="35" name="Flowchart: Process 34"/>
            <p:cNvSpPr/>
            <p:nvPr/>
          </p:nvSpPr>
          <p:spPr>
            <a:xfrm>
              <a:off x="4727812" y="5376000"/>
              <a:ext cx="1071348" cy="720000"/>
            </a:xfrm>
            <a:prstGeom prst="flowChartProcess">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prstClr val="white"/>
                  </a:solidFill>
                </a:rPr>
                <a:t>Do Health and Safety Check</a:t>
              </a:r>
            </a:p>
          </p:txBody>
        </p:sp>
        <p:cxnSp>
          <p:nvCxnSpPr>
            <p:cNvPr id="36" name="Straight Arrow Connector 35"/>
            <p:cNvCxnSpPr>
              <a:stCxn id="31" idx="3"/>
              <a:endCxn id="33" idx="1"/>
            </p:cNvCxnSpPr>
            <p:nvPr/>
          </p:nvCxnSpPr>
          <p:spPr>
            <a:xfrm>
              <a:off x="1844318" y="5736000"/>
              <a:ext cx="1994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3" idx="3"/>
              <a:endCxn id="34" idx="1"/>
            </p:cNvCxnSpPr>
            <p:nvPr/>
          </p:nvCxnSpPr>
          <p:spPr>
            <a:xfrm>
              <a:off x="3043091" y="5736000"/>
              <a:ext cx="24601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4" idx="3"/>
              <a:endCxn id="35" idx="1"/>
            </p:cNvCxnSpPr>
            <p:nvPr/>
          </p:nvCxnSpPr>
          <p:spPr>
            <a:xfrm>
              <a:off x="4495800" y="5736000"/>
              <a:ext cx="2320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5" idx="3"/>
              <a:endCxn id="42" idx="1"/>
            </p:cNvCxnSpPr>
            <p:nvPr/>
          </p:nvCxnSpPr>
          <p:spPr>
            <a:xfrm>
              <a:off x="5799160" y="5736000"/>
              <a:ext cx="22825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Flowchart: Process 41"/>
            <p:cNvSpPr/>
            <p:nvPr/>
          </p:nvSpPr>
          <p:spPr>
            <a:xfrm>
              <a:off x="6027418" y="5376000"/>
              <a:ext cx="740734"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Take data</a:t>
              </a:r>
            </a:p>
          </p:txBody>
        </p:sp>
        <p:sp>
          <p:nvSpPr>
            <p:cNvPr id="43" name="Flowchart: Process 42"/>
            <p:cNvSpPr/>
            <p:nvPr/>
          </p:nvSpPr>
          <p:spPr>
            <a:xfrm>
              <a:off x="6999384" y="5376000"/>
              <a:ext cx="696816"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Store data</a:t>
              </a:r>
            </a:p>
          </p:txBody>
        </p:sp>
        <p:sp>
          <p:nvSpPr>
            <p:cNvPr id="44" name="Flowchart: Process 43"/>
            <p:cNvSpPr/>
            <p:nvPr/>
          </p:nvSpPr>
          <p:spPr>
            <a:xfrm>
              <a:off x="7924800" y="5376000"/>
              <a:ext cx="838200"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Transmit data</a:t>
              </a:r>
            </a:p>
          </p:txBody>
        </p:sp>
        <p:cxnSp>
          <p:nvCxnSpPr>
            <p:cNvPr id="45" name="Straight Arrow Connector 44"/>
            <p:cNvCxnSpPr>
              <a:stCxn id="42" idx="3"/>
              <a:endCxn id="43" idx="1"/>
            </p:cNvCxnSpPr>
            <p:nvPr/>
          </p:nvCxnSpPr>
          <p:spPr>
            <a:xfrm>
              <a:off x="6768152" y="5736000"/>
              <a:ext cx="2312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3" idx="3"/>
              <a:endCxn id="44" idx="1"/>
            </p:cNvCxnSpPr>
            <p:nvPr/>
          </p:nvCxnSpPr>
          <p:spPr>
            <a:xfrm>
              <a:off x="7696200" y="5736000"/>
              <a:ext cx="228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1"/>
          </p:nvPr>
        </p:nvSpPr>
        <p:spPr/>
        <p:txBody>
          <a:bodyPr/>
          <a:lstStyle/>
          <a:p>
            <a:fld id="{1CCECB1B-1474-1B47-BE2F-8043ADD754DE}"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124</a:t>
            </a:fld>
            <a:endParaRPr lang="en-US" dirty="0"/>
          </a:p>
        </p:txBody>
      </p:sp>
      <p:grpSp>
        <p:nvGrpSpPr>
          <p:cNvPr id="47" name="Group 8"/>
          <p:cNvGrpSpPr/>
          <p:nvPr/>
        </p:nvGrpSpPr>
        <p:grpSpPr>
          <a:xfrm>
            <a:off x="757763" y="0"/>
            <a:ext cx="903111" cy="670982"/>
            <a:chOff x="757763" y="23359"/>
            <a:chExt cx="903111" cy="670982"/>
          </a:xfrm>
        </p:grpSpPr>
        <p:sp>
          <p:nvSpPr>
            <p:cNvPr id="48" name="Left Arrow 4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269149846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Fault Analysis</a:t>
            </a:r>
            <a:endParaRPr lang="en-US" dirty="0"/>
          </a:p>
        </p:txBody>
      </p:sp>
      <p:sp>
        <p:nvSpPr>
          <p:cNvPr id="3" name="Content Placeholder 2"/>
          <p:cNvSpPr>
            <a:spLocks noGrp="1"/>
          </p:cNvSpPr>
          <p:nvPr>
            <p:ph idx="1"/>
          </p:nvPr>
        </p:nvSpPr>
        <p:spPr/>
        <p:txBody>
          <a:bodyPr/>
          <a:lstStyle/>
          <a:p>
            <a:r>
              <a:rPr lang="en-US" dirty="0" smtClean="0"/>
              <a:t>Which functions can cause a system failure? </a:t>
            </a:r>
          </a:p>
          <a:p>
            <a:pPr lvl="1"/>
            <a:r>
              <a:rPr lang="en-US" dirty="0" smtClean="0"/>
              <a:t>Flare Ignition</a:t>
            </a:r>
          </a:p>
          <a:p>
            <a:pPr lvl="2"/>
            <a:r>
              <a:rPr lang="en-US" dirty="0" smtClean="0"/>
              <a:t>If the function that lights the flares fails then the mission will fail because the system will not penetrate the ice</a:t>
            </a:r>
          </a:p>
          <a:p>
            <a:pPr lvl="1"/>
            <a:r>
              <a:rPr lang="en-US" dirty="0"/>
              <a:t>Flare </a:t>
            </a:r>
            <a:r>
              <a:rPr lang="en-US" dirty="0" smtClean="0"/>
              <a:t>Deployment</a:t>
            </a:r>
            <a:endParaRPr lang="en-US" dirty="0"/>
          </a:p>
          <a:p>
            <a:pPr lvl="2"/>
            <a:r>
              <a:rPr lang="en-US" dirty="0"/>
              <a:t>If the function that </a:t>
            </a:r>
            <a:r>
              <a:rPr lang="en-US" dirty="0" smtClean="0"/>
              <a:t>deploys the flares fails </a:t>
            </a:r>
            <a:r>
              <a:rPr lang="en-US" dirty="0"/>
              <a:t>then the mission </a:t>
            </a:r>
            <a:r>
              <a:rPr lang="en-US" dirty="0" smtClean="0"/>
              <a:t>may </a:t>
            </a:r>
            <a:r>
              <a:rPr lang="en-US" dirty="0"/>
              <a:t>fail </a:t>
            </a:r>
            <a:r>
              <a:rPr lang="en-US" dirty="0" smtClean="0"/>
              <a:t>because the flares my not lower through the ice</a:t>
            </a:r>
          </a:p>
        </p:txBody>
      </p:sp>
      <p:sp>
        <p:nvSpPr>
          <p:cNvPr id="4" name="Date Placeholder 3"/>
          <p:cNvSpPr>
            <a:spLocks noGrp="1"/>
          </p:cNvSpPr>
          <p:nvPr>
            <p:ph type="dt" sz="half" idx="2"/>
          </p:nvPr>
        </p:nvSpPr>
        <p:spPr/>
        <p:txBody>
          <a:bodyPr/>
          <a:lstStyle/>
          <a:p>
            <a:fld id="{20065E78-DD52-0845-BFBB-D9B410366172}"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125</a:t>
            </a:fld>
            <a:endParaRPr lang="en-US"/>
          </a:p>
        </p:txBody>
      </p:sp>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55991276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Fault Analysis</a:t>
            </a:r>
            <a:endParaRPr lang="en-US" dirty="0"/>
          </a:p>
        </p:txBody>
      </p:sp>
      <p:sp>
        <p:nvSpPr>
          <p:cNvPr id="3" name="Content Placeholder 2"/>
          <p:cNvSpPr>
            <a:spLocks noGrp="1"/>
          </p:cNvSpPr>
          <p:nvPr>
            <p:ph idx="1"/>
          </p:nvPr>
        </p:nvSpPr>
        <p:spPr/>
        <p:txBody>
          <a:bodyPr/>
          <a:lstStyle/>
          <a:p>
            <a:r>
              <a:rPr lang="en-US" dirty="0" smtClean="0"/>
              <a:t>Which functions can cause a system failure? </a:t>
            </a:r>
          </a:p>
          <a:p>
            <a:pPr lvl="1"/>
            <a:r>
              <a:rPr lang="en-US" dirty="0" smtClean="0"/>
              <a:t>Run-Time Loop</a:t>
            </a:r>
          </a:p>
          <a:p>
            <a:pPr lvl="2"/>
            <a:r>
              <a:rPr lang="en-US" dirty="0" smtClean="0"/>
              <a:t>If the Run-Time Loop fails then the mission may fail if the Science or GPS functions are not called</a:t>
            </a:r>
          </a:p>
          <a:p>
            <a:pPr lvl="1"/>
            <a:r>
              <a:rPr lang="en-US" dirty="0" smtClean="0"/>
              <a:t>Science </a:t>
            </a:r>
          </a:p>
          <a:p>
            <a:pPr lvl="2"/>
            <a:r>
              <a:rPr lang="en-US" dirty="0"/>
              <a:t>If </a:t>
            </a:r>
            <a:r>
              <a:rPr lang="en-US" dirty="0" smtClean="0"/>
              <a:t>Science function fails </a:t>
            </a:r>
            <a:r>
              <a:rPr lang="en-US" dirty="0"/>
              <a:t>then the mission may fail if the Science </a:t>
            </a:r>
            <a:r>
              <a:rPr lang="en-US" dirty="0" smtClean="0"/>
              <a:t>the software cannot take or store temperature data</a:t>
            </a:r>
          </a:p>
          <a:p>
            <a:pPr marL="457200" lvl="1" indent="0">
              <a:buNone/>
            </a:pPr>
            <a:endParaRPr lang="en-US" dirty="0" smtClean="0"/>
          </a:p>
          <a:p>
            <a:pPr lvl="1"/>
            <a:endParaRPr lang="en-US" dirty="0"/>
          </a:p>
          <a:p>
            <a:pPr lvl="1"/>
            <a:endParaRPr lang="en-US" dirty="0"/>
          </a:p>
        </p:txBody>
      </p:sp>
      <p:sp>
        <p:nvSpPr>
          <p:cNvPr id="4" name="Date Placeholder 3"/>
          <p:cNvSpPr>
            <a:spLocks noGrp="1"/>
          </p:cNvSpPr>
          <p:nvPr>
            <p:ph type="dt" sz="half" idx="2"/>
          </p:nvPr>
        </p:nvSpPr>
        <p:spPr/>
        <p:txBody>
          <a:bodyPr/>
          <a:lstStyle/>
          <a:p>
            <a:fld id="{866E7639-BB6B-E64F-8440-08088AF2A72F}"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126</a:t>
            </a:fld>
            <a:endParaRPr lang="en-US"/>
          </a:p>
        </p:txBody>
      </p:sp>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415745482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Fault Analysis</a:t>
            </a:r>
            <a:endParaRPr lang="en-US" dirty="0"/>
          </a:p>
        </p:txBody>
      </p:sp>
      <p:sp>
        <p:nvSpPr>
          <p:cNvPr id="3" name="Content Placeholder 2"/>
          <p:cNvSpPr>
            <a:spLocks noGrp="1"/>
          </p:cNvSpPr>
          <p:nvPr>
            <p:ph idx="1"/>
          </p:nvPr>
        </p:nvSpPr>
        <p:spPr/>
        <p:txBody>
          <a:bodyPr/>
          <a:lstStyle/>
          <a:p>
            <a:r>
              <a:rPr lang="en-US" dirty="0" smtClean="0"/>
              <a:t>Which functions can cause a system failure? </a:t>
            </a:r>
          </a:p>
          <a:p>
            <a:pPr lvl="1"/>
            <a:r>
              <a:rPr lang="en-US" dirty="0" smtClean="0"/>
              <a:t>GPS </a:t>
            </a:r>
            <a:endParaRPr lang="en-US" dirty="0"/>
          </a:p>
          <a:p>
            <a:pPr lvl="2"/>
            <a:r>
              <a:rPr lang="en-US" dirty="0"/>
              <a:t>If Science function fails then the mission may fail if the Science the software cannot take or store temperature </a:t>
            </a:r>
            <a:r>
              <a:rPr lang="en-US" dirty="0" smtClean="0"/>
              <a:t>data</a:t>
            </a:r>
          </a:p>
          <a:p>
            <a:pPr lvl="1"/>
            <a:r>
              <a:rPr lang="en-US" dirty="0" smtClean="0"/>
              <a:t>Data Transmission</a:t>
            </a:r>
          </a:p>
          <a:p>
            <a:pPr lvl="2"/>
            <a:r>
              <a:rPr lang="en-US" dirty="0"/>
              <a:t>If </a:t>
            </a:r>
            <a:r>
              <a:rPr lang="en-US" dirty="0" smtClean="0"/>
              <a:t>the data transmission  function fails </a:t>
            </a:r>
            <a:r>
              <a:rPr lang="en-US" dirty="0"/>
              <a:t>then the mission may fail if </a:t>
            </a:r>
            <a:r>
              <a:rPr lang="en-US" dirty="0" smtClean="0"/>
              <a:t>the system cannot transmit any data</a:t>
            </a:r>
            <a:endParaRPr lang="en-US" dirty="0"/>
          </a:p>
          <a:p>
            <a:pPr lvl="2"/>
            <a:endParaRPr lang="en-US" dirty="0"/>
          </a:p>
          <a:p>
            <a:pPr lvl="1"/>
            <a:endParaRPr lang="en-US" dirty="0" smtClean="0"/>
          </a:p>
          <a:p>
            <a:pPr lvl="1"/>
            <a:endParaRPr lang="en-US" dirty="0"/>
          </a:p>
          <a:p>
            <a:pPr lvl="1"/>
            <a:endParaRPr lang="en-US" dirty="0"/>
          </a:p>
        </p:txBody>
      </p:sp>
      <p:sp>
        <p:nvSpPr>
          <p:cNvPr id="4" name="Date Placeholder 3"/>
          <p:cNvSpPr>
            <a:spLocks noGrp="1"/>
          </p:cNvSpPr>
          <p:nvPr>
            <p:ph type="dt" sz="half" idx="2"/>
          </p:nvPr>
        </p:nvSpPr>
        <p:spPr/>
        <p:txBody>
          <a:bodyPr/>
          <a:lstStyle/>
          <a:p>
            <a:fld id="{B4D8A26D-F144-8C49-BF68-0DD223538F07}"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127</a:t>
            </a:fld>
            <a:endParaRPr lang="en-US"/>
          </a:p>
        </p:txBody>
      </p:sp>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3331759610"/>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Matrix </a:t>
            </a:r>
            <a:endParaRPr lang="en-US" dirty="0"/>
          </a:p>
        </p:txBody>
      </p:sp>
      <p:sp>
        <p:nvSpPr>
          <p:cNvPr id="3" name="Date Placeholder 2"/>
          <p:cNvSpPr>
            <a:spLocks noGrp="1"/>
          </p:cNvSpPr>
          <p:nvPr>
            <p:ph type="dt" sz="half" idx="11"/>
          </p:nvPr>
        </p:nvSpPr>
        <p:spPr/>
        <p:txBody>
          <a:bodyPr/>
          <a:lstStyle/>
          <a:p>
            <a:fld id="{C96B3625-4AE8-EB4E-8C68-CC4DA7C28E61}"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128</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1" y="1143000"/>
            <a:ext cx="8839200" cy="5048955"/>
          </a:xfrm>
          <a:prstGeom prst="rect">
            <a:avLst/>
          </a:prstGeom>
        </p:spPr>
      </p:pic>
      <p:grpSp>
        <p:nvGrpSpPr>
          <p:cNvPr id="7" name="Group 8"/>
          <p:cNvGrpSpPr/>
          <p:nvPr/>
        </p:nvGrpSpPr>
        <p:grpSpPr>
          <a:xfrm>
            <a:off x="757763" y="0"/>
            <a:ext cx="903111" cy="670982"/>
            <a:chOff x="757763" y="23359"/>
            <a:chExt cx="903111" cy="670982"/>
          </a:xfrm>
        </p:grpSpPr>
        <p:sp>
          <p:nvSpPr>
            <p:cNvPr id="8" name="Left Arrow 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4122290656"/>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Matrix cont.</a:t>
            </a:r>
            <a:endParaRPr lang="en-US" dirty="0"/>
          </a:p>
        </p:txBody>
      </p:sp>
      <p:sp>
        <p:nvSpPr>
          <p:cNvPr id="3" name="Date Placeholder 2"/>
          <p:cNvSpPr>
            <a:spLocks noGrp="1"/>
          </p:cNvSpPr>
          <p:nvPr>
            <p:ph type="dt" sz="half" idx="11"/>
          </p:nvPr>
        </p:nvSpPr>
        <p:spPr/>
        <p:txBody>
          <a:bodyPr/>
          <a:lstStyle/>
          <a:p>
            <a:fld id="{2A12AEEA-6197-7542-9C2F-1AF9EAEB770E}"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129</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190046"/>
            <a:ext cx="8839199" cy="5058354"/>
          </a:xfrm>
          <a:prstGeom prst="rect">
            <a:avLst/>
          </a:prstGeom>
        </p:spPr>
      </p:pic>
      <p:grpSp>
        <p:nvGrpSpPr>
          <p:cNvPr id="7" name="Group 8"/>
          <p:cNvGrpSpPr/>
          <p:nvPr/>
        </p:nvGrpSpPr>
        <p:grpSpPr>
          <a:xfrm>
            <a:off x="757763" y="0"/>
            <a:ext cx="903111" cy="670982"/>
            <a:chOff x="757763" y="23359"/>
            <a:chExt cx="903111" cy="670982"/>
          </a:xfrm>
        </p:grpSpPr>
        <p:sp>
          <p:nvSpPr>
            <p:cNvPr id="8" name="Left Arrow 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6310121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Landing legs unfolding  </a:t>
            </a:r>
            <a:endParaRPr lang="en-US" dirty="0"/>
          </a:p>
        </p:txBody>
      </p:sp>
      <p:sp>
        <p:nvSpPr>
          <p:cNvPr id="3" name="Content Placeholder 2"/>
          <p:cNvSpPr>
            <a:spLocks noGrp="1"/>
          </p:cNvSpPr>
          <p:nvPr>
            <p:ph sz="half" idx="4294967295"/>
          </p:nvPr>
        </p:nvSpPr>
        <p:spPr>
          <a:xfrm>
            <a:off x="0" y="1600200"/>
            <a:ext cx="4191000" cy="4525963"/>
          </a:xfrm>
          <a:prstGeom prst="rect">
            <a:avLst/>
          </a:prstGeom>
        </p:spPr>
        <p:txBody>
          <a:bodyPr/>
          <a:lstStyle/>
          <a:p>
            <a:r>
              <a:rPr lang="en-US" dirty="0" smtClean="0"/>
              <a:t>Lower </a:t>
            </a:r>
          </a:p>
          <a:p>
            <a:pPr lvl="1"/>
            <a:r>
              <a:rPr lang="en-US" dirty="0" smtClean="0"/>
              <a:t>35x20x2 </a:t>
            </a:r>
            <a:r>
              <a:rPr lang="en-US" dirty="0"/>
              <a:t>c</a:t>
            </a:r>
            <a:r>
              <a:rPr lang="en-US" dirty="0" smtClean="0"/>
              <a:t>m rectangular tube </a:t>
            </a:r>
          </a:p>
          <a:p>
            <a:pPr lvl="1"/>
            <a:r>
              <a:rPr lang="en-US" dirty="0" smtClean="0"/>
              <a:t>Upper telescoping tubes</a:t>
            </a:r>
          </a:p>
          <a:p>
            <a:pPr lvl="1"/>
            <a:r>
              <a:rPr lang="en-US" dirty="0" smtClean="0"/>
              <a:t>Compression spring in center </a:t>
            </a:r>
          </a:p>
          <a:p>
            <a:pPr lvl="1"/>
            <a:r>
              <a:rPr lang="en-US" dirty="0" smtClean="0"/>
              <a:t>Pulled out using torsion + linear spring </a:t>
            </a:r>
          </a:p>
          <a:p>
            <a:pPr lvl="1"/>
            <a:endParaRPr lang="en-US" dirty="0" smtClean="0"/>
          </a:p>
          <a:p>
            <a:pPr lvl="1"/>
            <a:endParaRPr lang="en-US" dirty="0"/>
          </a:p>
        </p:txBody>
      </p:sp>
      <p:pic>
        <p:nvPicPr>
          <p:cNvPr id="4" name="deployMac.mov">
            <a:hlinkClick r:id="" action="ppaction://media"/>
          </p:cNvPr>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4191000" y="2438400"/>
            <a:ext cx="4745727" cy="2667000"/>
          </a:xfrm>
          <a:prstGeom prst="rect">
            <a:avLst/>
          </a:prstGeom>
        </p:spPr>
      </p:pic>
      <p:sp>
        <p:nvSpPr>
          <p:cNvPr id="5" name="Date Placeholder 4"/>
          <p:cNvSpPr>
            <a:spLocks noGrp="1"/>
          </p:cNvSpPr>
          <p:nvPr>
            <p:ph type="dt" sz="half" idx="2"/>
          </p:nvPr>
        </p:nvSpPr>
        <p:spPr/>
        <p:txBody>
          <a:bodyPr/>
          <a:lstStyle/>
          <a:p>
            <a:fld id="{2119435A-3C93-6648-BA9D-DB8FC9B78772}" type="datetime1">
              <a:rPr lang="en-US" smtClean="0"/>
              <a:pPr/>
              <a:t>12/7/12</a:t>
            </a:fld>
            <a:endParaRPr lang="en-US"/>
          </a:p>
        </p:txBody>
      </p:sp>
      <p:sp>
        <p:nvSpPr>
          <p:cNvPr id="6" name="Slide Number Placeholder 5"/>
          <p:cNvSpPr>
            <a:spLocks noGrp="1"/>
          </p:cNvSpPr>
          <p:nvPr>
            <p:ph type="sldNum" sz="quarter" idx="12"/>
          </p:nvPr>
        </p:nvSpPr>
        <p:spPr/>
        <p:txBody>
          <a:bodyPr/>
          <a:lstStyle/>
          <a:p>
            <a:fld id="{7BC1F5ED-BD72-4CAB-B526-43E94774B14F}" type="slidenum">
              <a:rPr lang="en-US" smtClean="0"/>
              <a:pPr/>
              <a:t>13</a:t>
            </a:fld>
            <a:endParaRPr lang="en-US"/>
          </a:p>
        </p:txBody>
      </p:sp>
    </p:spTree>
    <p:extLst>
      <p:ext uri="{BB962C8B-B14F-4D97-AF65-F5344CB8AC3E}">
        <p14:creationId xmlns:p14="http://schemas.microsoft.com/office/powerpoint/2010/main" val="418989076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Detailed</a:t>
            </a:r>
            <a:endParaRPr lang="en-US" dirty="0"/>
          </a:p>
        </p:txBody>
      </p:sp>
      <p:sp>
        <p:nvSpPr>
          <p:cNvPr id="3" name="Slide Number Placeholder 2"/>
          <p:cNvSpPr>
            <a:spLocks noGrp="1"/>
          </p:cNvSpPr>
          <p:nvPr>
            <p:ph type="sldNum" sz="quarter" idx="10"/>
          </p:nvPr>
        </p:nvSpPr>
        <p:spPr/>
        <p:txBody>
          <a:bodyPr/>
          <a:lstStyle/>
          <a:p>
            <a:fld id="{7BC1F5ED-BD72-4CAB-B526-43E94774B14F}" type="slidenum">
              <a:rPr lang="en-US" smtClean="0"/>
              <a:pPr/>
              <a:t>130</a:t>
            </a:fld>
            <a:endParaRPr lang="en-US" dirty="0"/>
          </a:p>
        </p:txBody>
      </p:sp>
      <p:sp>
        <p:nvSpPr>
          <p:cNvPr id="4" name="Date Placeholder 3"/>
          <p:cNvSpPr>
            <a:spLocks noGrp="1"/>
          </p:cNvSpPr>
          <p:nvPr>
            <p:ph type="dt" sz="half" idx="11"/>
          </p:nvPr>
        </p:nvSpPr>
        <p:spPr/>
        <p:txBody>
          <a:bodyPr/>
          <a:lstStyle/>
          <a:p>
            <a:fld id="{49CC17B1-596A-8B47-A14D-2B2746DD26DB}" type="datetime1">
              <a:rPr lang="en-US" smtClean="0"/>
              <a:pPr/>
              <a:t>12/7/12</a:t>
            </a:fld>
            <a:endParaRPr lang="en-US" dirty="0"/>
          </a:p>
        </p:txBody>
      </p:sp>
      <p:graphicFrame>
        <p:nvGraphicFramePr>
          <p:cNvPr id="7" name="Table 6"/>
          <p:cNvGraphicFramePr>
            <a:graphicFrameLocks noGrp="1"/>
          </p:cNvGraphicFramePr>
          <p:nvPr/>
        </p:nvGraphicFramePr>
        <p:xfrm>
          <a:off x="533400" y="1311171"/>
          <a:ext cx="7772400" cy="4861025"/>
        </p:xfrm>
        <a:graphic>
          <a:graphicData uri="http://schemas.openxmlformats.org/drawingml/2006/table">
            <a:tbl>
              <a:tblPr/>
              <a:tblGrid>
                <a:gridCol w="837027"/>
                <a:gridCol w="2570870"/>
                <a:gridCol w="956603"/>
                <a:gridCol w="508196"/>
                <a:gridCol w="936674"/>
                <a:gridCol w="926710"/>
                <a:gridCol w="1036320"/>
              </a:tblGrid>
              <a:tr h="194441">
                <a:tc>
                  <a:txBody>
                    <a:bodyPr/>
                    <a:lstStyle/>
                    <a:p>
                      <a:pPr algn="l" fontAlgn="b"/>
                      <a:r>
                        <a:rPr lang="en-US" sz="1100" b="1" i="0" u="none" strike="noStrike">
                          <a:solidFill>
                            <a:schemeClr val="bg1"/>
                          </a:solidFill>
                          <a:latin typeface="Verdana"/>
                        </a:rPr>
                        <a:t>System</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99FF"/>
                    </a:solidFill>
                  </a:tcPr>
                </a:tc>
                <a:tc>
                  <a:txBody>
                    <a:bodyPr/>
                    <a:lstStyle/>
                    <a:p>
                      <a:pPr algn="l" fontAlgn="b"/>
                      <a:r>
                        <a:rPr lang="en-US" sz="1100" b="1" i="0" u="none" strike="noStrike">
                          <a:solidFill>
                            <a:schemeClr val="bg1"/>
                          </a:solidFill>
                          <a:latin typeface="Verdana"/>
                        </a:rPr>
                        <a:t>Item</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99FF"/>
                    </a:solidFill>
                  </a:tcPr>
                </a:tc>
                <a:tc>
                  <a:txBody>
                    <a:bodyPr/>
                    <a:lstStyle/>
                    <a:p>
                      <a:pPr algn="r" fontAlgn="b"/>
                      <a:r>
                        <a:rPr lang="en-US" sz="1100" b="1" i="0" u="none" strike="noStrike">
                          <a:solidFill>
                            <a:schemeClr val="bg1"/>
                          </a:solidFill>
                          <a:latin typeface="Verdana"/>
                        </a:rPr>
                        <a:t> Unit Cost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99FF"/>
                    </a:solidFill>
                  </a:tcPr>
                </a:tc>
                <a:tc>
                  <a:txBody>
                    <a:bodyPr/>
                    <a:lstStyle/>
                    <a:p>
                      <a:pPr algn="ctr" fontAlgn="b"/>
                      <a:r>
                        <a:rPr lang="en-US" sz="1100" b="1" i="0" u="none" strike="noStrike">
                          <a:solidFill>
                            <a:schemeClr val="bg1"/>
                          </a:solidFill>
                          <a:latin typeface="Verdana"/>
                        </a:rPr>
                        <a:t>Num.</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99FF"/>
                    </a:solidFill>
                  </a:tcPr>
                </a:tc>
                <a:tc>
                  <a:txBody>
                    <a:bodyPr/>
                    <a:lstStyle/>
                    <a:p>
                      <a:pPr algn="l" fontAlgn="b"/>
                      <a:r>
                        <a:rPr lang="en-US" sz="1100" b="1" i="0" u="none" strike="noStrike">
                          <a:solidFill>
                            <a:schemeClr val="bg1"/>
                          </a:solidFill>
                          <a:latin typeface="Verdana"/>
                        </a:rPr>
                        <a:t>Total Cost</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99FF"/>
                    </a:solidFill>
                  </a:tcPr>
                </a:tc>
                <a:tc>
                  <a:txBody>
                    <a:bodyPr/>
                    <a:lstStyle/>
                    <a:p>
                      <a:pPr algn="r" fontAlgn="b"/>
                      <a:r>
                        <a:rPr lang="en-US" sz="1100" b="1" i="0" u="none" strike="noStrike">
                          <a:solidFill>
                            <a:schemeClr val="bg1"/>
                          </a:solidFill>
                          <a:latin typeface="Verdana"/>
                        </a:rPr>
                        <a:t> Shipping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99FF"/>
                    </a:solidFill>
                  </a:tcPr>
                </a:tc>
                <a:tc>
                  <a:txBody>
                    <a:bodyPr/>
                    <a:lstStyle/>
                    <a:p>
                      <a:pPr algn="r" fontAlgn="b"/>
                      <a:r>
                        <a:rPr lang="en-US" sz="1100" b="1" i="0" u="none" strike="noStrike">
                          <a:solidFill>
                            <a:schemeClr val="bg1"/>
                          </a:solidFill>
                          <a:latin typeface="Verdana"/>
                        </a:rPr>
                        <a:t> Sys Total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99FF"/>
                    </a:solidFill>
                  </a:tcPr>
                </a:tc>
              </a:tr>
              <a:tr h="194441">
                <a:tc rowSpan="24">
                  <a:txBody>
                    <a:bodyPr/>
                    <a:lstStyle/>
                    <a:p>
                      <a:pPr algn="r" fontAlgn="ctr"/>
                      <a:r>
                        <a:rPr lang="en-US" sz="1100" b="1" i="0" u="none" strike="noStrike">
                          <a:solidFill>
                            <a:schemeClr val="bg1"/>
                          </a:solidFill>
                          <a:latin typeface="Verdana"/>
                        </a:rPr>
                        <a:t>Mechanical</a:t>
                      </a:r>
                    </a:p>
                  </a:txBody>
                  <a:tcPr marL="7815" marR="7815" marT="7815" marB="0" vert="vert27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Calibri"/>
                        </a:rPr>
                        <a:t>lower Leg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$21.45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Calibri"/>
                        </a:rPr>
                        <a:t>4</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$85.80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$10.00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rowSpan="24">
                  <a:txBody>
                    <a:bodyPr/>
                    <a:lstStyle/>
                    <a:p>
                      <a:pPr algn="r" fontAlgn="b"/>
                      <a:r>
                        <a:rPr lang="en-US" sz="1100" b="1" i="0" u="none" strike="noStrike">
                          <a:solidFill>
                            <a:schemeClr val="bg1"/>
                          </a:solidFill>
                          <a:latin typeface="Verdana"/>
                        </a:rPr>
                        <a:t> $286.01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small tube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$4.00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4</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$16.00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mid tube</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$3.75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4</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$15.00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large tube</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$3.75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4</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$15.00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top +bottom plug</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$7.50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2</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$15.00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travelers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4</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linear force springs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$10.00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4</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$40.00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dirty="0">
                          <a:solidFill>
                            <a:schemeClr val="bg1"/>
                          </a:solidFill>
                          <a:latin typeface="Verdana"/>
                        </a:rPr>
                        <a:t>Torsion spring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$1.25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4</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tube endings upper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4</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tube endings (with travelers)</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4</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Bolts (2-56 socket head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$0.30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20</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$6.00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dirty="0">
                          <a:solidFill>
                            <a:schemeClr val="bg1"/>
                          </a:solidFill>
                          <a:latin typeface="Verdana"/>
                        </a:rPr>
                        <a:t>Bolts (2-56 socket head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$0.19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32</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$6.00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Pins</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8</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spring plungers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4</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$20.00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piston seal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$8.00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2</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$16.00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bulk head connectors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outer shell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$8.00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$8.00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end caps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aluminum plates</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2</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threaded rod 1/4 inch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$0.21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$0.21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nuts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$0.60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5</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$3.00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epoxy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$35.00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$35.00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100" b="0" i="0" u="none" strike="noStrike">
                          <a:solidFill>
                            <a:schemeClr val="bg1"/>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fiberglass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94441">
                <a:tc vMerge="1">
                  <a:txBody>
                    <a:bodyPr/>
                    <a:lstStyle/>
                    <a:p>
                      <a:endParaRPr lang="en-US"/>
                    </a:p>
                  </a:txBody>
                  <a:tcPr/>
                </a:tc>
                <a:tc>
                  <a:txBody>
                    <a:bodyPr/>
                    <a:lstStyle/>
                    <a:p>
                      <a:pPr algn="l" fontAlgn="b"/>
                      <a:r>
                        <a:rPr lang="en-US" sz="1100" b="0" i="0" u="none" strike="noStrike">
                          <a:solidFill>
                            <a:schemeClr val="bg1"/>
                          </a:solidFill>
                          <a:latin typeface="Verdana"/>
                        </a:rPr>
                        <a:t>xxx</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xxx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100" b="0" i="0" u="none" strike="noStrike">
                          <a:solidFill>
                            <a:schemeClr val="bg1"/>
                          </a:solidFill>
                          <a:latin typeface="Verdana"/>
                        </a:rPr>
                        <a:t>xxx</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a:solidFill>
                            <a:schemeClr val="bg1"/>
                          </a:solidFill>
                          <a:latin typeface="Verdana"/>
                        </a:rPr>
                        <a:t> xxx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100" b="0" i="0" u="none" strike="noStrike" dirty="0">
                          <a:solidFill>
                            <a:schemeClr val="bg1"/>
                          </a:solidFill>
                          <a:latin typeface="Verdana"/>
                        </a:rPr>
                        <a:t> xxx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bl>
          </a:graphicData>
        </a:graphic>
      </p:graphicFrame>
      <p:grpSp>
        <p:nvGrpSpPr>
          <p:cNvPr id="6" name="Group 8"/>
          <p:cNvGrpSpPr/>
          <p:nvPr/>
        </p:nvGrpSpPr>
        <p:grpSpPr>
          <a:xfrm>
            <a:off x="757763" y="0"/>
            <a:ext cx="903111" cy="670982"/>
            <a:chOff x="757763" y="23359"/>
            <a:chExt cx="903111" cy="670982"/>
          </a:xfrm>
        </p:grpSpPr>
        <p:sp>
          <p:nvSpPr>
            <p:cNvPr id="8" name="Left Arrow 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Detailed cont.</a:t>
            </a:r>
            <a:endParaRPr lang="en-US" dirty="0"/>
          </a:p>
        </p:txBody>
      </p:sp>
      <p:sp>
        <p:nvSpPr>
          <p:cNvPr id="3" name="Slide Number Placeholder 2"/>
          <p:cNvSpPr>
            <a:spLocks noGrp="1"/>
          </p:cNvSpPr>
          <p:nvPr>
            <p:ph type="sldNum" sz="quarter" idx="10"/>
          </p:nvPr>
        </p:nvSpPr>
        <p:spPr/>
        <p:txBody>
          <a:bodyPr/>
          <a:lstStyle/>
          <a:p>
            <a:fld id="{7BC1F5ED-BD72-4CAB-B526-43E94774B14F}" type="slidenum">
              <a:rPr lang="en-US" smtClean="0"/>
              <a:pPr/>
              <a:t>131</a:t>
            </a:fld>
            <a:endParaRPr lang="en-US" dirty="0"/>
          </a:p>
        </p:txBody>
      </p:sp>
      <p:sp>
        <p:nvSpPr>
          <p:cNvPr id="4" name="Date Placeholder 3"/>
          <p:cNvSpPr>
            <a:spLocks noGrp="1"/>
          </p:cNvSpPr>
          <p:nvPr>
            <p:ph type="dt" sz="half" idx="11"/>
          </p:nvPr>
        </p:nvSpPr>
        <p:spPr/>
        <p:txBody>
          <a:bodyPr/>
          <a:lstStyle/>
          <a:p>
            <a:fld id="{49CC17B1-596A-8B47-A14D-2B2746DD26DB}" type="datetime1">
              <a:rPr lang="en-US" smtClean="0"/>
              <a:pPr/>
              <a:t>12/7/12</a:t>
            </a:fld>
            <a:endParaRPr lang="en-US" dirty="0"/>
          </a:p>
        </p:txBody>
      </p:sp>
      <p:graphicFrame>
        <p:nvGraphicFramePr>
          <p:cNvPr id="6" name="Table 5"/>
          <p:cNvGraphicFramePr>
            <a:graphicFrameLocks noGrp="1"/>
          </p:cNvGraphicFramePr>
          <p:nvPr/>
        </p:nvGraphicFramePr>
        <p:xfrm>
          <a:off x="1066800" y="1371600"/>
          <a:ext cx="7010401" cy="4918995"/>
        </p:xfrm>
        <a:graphic>
          <a:graphicData uri="http://schemas.openxmlformats.org/drawingml/2006/table">
            <a:tbl>
              <a:tblPr/>
              <a:tblGrid>
                <a:gridCol w="754966"/>
                <a:gridCol w="2318824"/>
                <a:gridCol w="862819"/>
                <a:gridCol w="458373"/>
                <a:gridCol w="844843"/>
                <a:gridCol w="835856"/>
                <a:gridCol w="934720"/>
              </a:tblGrid>
              <a:tr h="174402">
                <a:tc rowSpan="9">
                  <a:txBody>
                    <a:bodyPr/>
                    <a:lstStyle/>
                    <a:p>
                      <a:pPr algn="r" fontAlgn="ctr"/>
                      <a:r>
                        <a:rPr lang="en-US" sz="1200" b="1" i="0" u="none" strike="noStrike">
                          <a:solidFill>
                            <a:srgbClr val="000000"/>
                          </a:solidFill>
                          <a:latin typeface="Verdana"/>
                        </a:rPr>
                        <a:t>Penetrator</a:t>
                      </a:r>
                    </a:p>
                  </a:txBody>
                  <a:tcPr marL="7815" marR="7815" marT="7815" marB="0" vert="vert27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l" fontAlgn="b"/>
                      <a:r>
                        <a:rPr lang="en-US" sz="1200" b="0" i="0" u="none" strike="noStrike">
                          <a:solidFill>
                            <a:srgbClr val="000000"/>
                          </a:solidFill>
                          <a:latin typeface="Verdana"/>
                        </a:rPr>
                        <a:t>20 Min Orion Flares</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$2.50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Verdana"/>
                        </a:rPr>
                        <a:t>30</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$75.00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rowSpan="9">
                  <a:txBody>
                    <a:bodyPr/>
                    <a:lstStyle/>
                    <a:p>
                      <a:pPr algn="r" fontAlgn="b"/>
                      <a:r>
                        <a:rPr lang="en-US" sz="1200" b="1" i="0" u="none" strike="noStrike">
                          <a:solidFill>
                            <a:srgbClr val="000000"/>
                          </a:solidFill>
                          <a:latin typeface="Verdana"/>
                        </a:rPr>
                        <a:t> $238.32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r>
              <a:tr h="174402">
                <a:tc vMerge="1">
                  <a:txBody>
                    <a:bodyPr/>
                    <a:lstStyle/>
                    <a:p>
                      <a:endParaRPr lang="en-US"/>
                    </a:p>
                  </a:txBody>
                  <a:tcPr/>
                </a:tc>
                <a:tc>
                  <a:txBody>
                    <a:bodyPr/>
                    <a:lstStyle/>
                    <a:p>
                      <a:pPr algn="l" fontAlgn="b"/>
                      <a:r>
                        <a:rPr lang="en-US" sz="1200" b="0" i="0" u="none" strike="noStrike">
                          <a:solidFill>
                            <a:srgbClr val="000000"/>
                          </a:solidFill>
                          <a:latin typeface="Verdana"/>
                        </a:rPr>
                        <a:t>15 Min Orion Flares pack of 3</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$6.29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Verdana"/>
                        </a:rPr>
                        <a:t>5</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$31.45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174402">
                <a:tc vMerge="1">
                  <a:txBody>
                    <a:bodyPr/>
                    <a:lstStyle/>
                    <a:p>
                      <a:endParaRPr lang="en-US"/>
                    </a:p>
                  </a:txBody>
                  <a:tcPr/>
                </a:tc>
                <a:tc>
                  <a:txBody>
                    <a:bodyPr/>
                    <a:lstStyle/>
                    <a:p>
                      <a:pPr algn="l" fontAlgn="b"/>
                      <a:r>
                        <a:rPr lang="en-US" sz="1200" b="0" i="0" u="none" strike="noStrike">
                          <a:solidFill>
                            <a:srgbClr val="000000"/>
                          </a:solidFill>
                          <a:latin typeface="Verdana"/>
                        </a:rPr>
                        <a:t>Brass Tube</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$27.28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Verdana"/>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$27.28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rowSpan="5">
                  <a:txBody>
                    <a:bodyPr/>
                    <a:lstStyle/>
                    <a:p>
                      <a:pPr algn="r" fontAlgn="ctr"/>
                      <a:r>
                        <a:rPr lang="en-US" sz="1200" b="0" i="0" u="none" strike="noStrike">
                          <a:solidFill>
                            <a:srgbClr val="000000"/>
                          </a:solidFill>
                          <a:latin typeface="Verdana"/>
                        </a:rPr>
                        <a:t> $15.00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174402">
                <a:tc vMerge="1">
                  <a:txBody>
                    <a:bodyPr/>
                    <a:lstStyle/>
                    <a:p>
                      <a:endParaRPr lang="en-US"/>
                    </a:p>
                  </a:txBody>
                  <a:tcPr/>
                </a:tc>
                <a:tc>
                  <a:txBody>
                    <a:bodyPr/>
                    <a:lstStyle/>
                    <a:p>
                      <a:pPr algn="l" fontAlgn="b"/>
                      <a:r>
                        <a:rPr lang="en-US" sz="1200" b="0" i="0" u="none" strike="noStrike">
                          <a:solidFill>
                            <a:srgbClr val="000000"/>
                          </a:solidFill>
                          <a:latin typeface="Verdana"/>
                        </a:rPr>
                        <a:t>Brass Cap Piece</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dirty="0">
                          <a:solidFill>
                            <a:srgbClr val="000000"/>
                          </a:solidFill>
                          <a:latin typeface="Verdana"/>
                        </a:rPr>
                        <a:t> $19.83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Verdana"/>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$19.83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c vMerge="1">
                  <a:txBody>
                    <a:bodyPr/>
                    <a:lstStyle/>
                    <a:p>
                      <a:endParaRPr lang="en-US"/>
                    </a:p>
                  </a:txBody>
                  <a:tcPr/>
                </a:tc>
              </a:tr>
              <a:tr h="174402">
                <a:tc vMerge="1">
                  <a:txBody>
                    <a:bodyPr/>
                    <a:lstStyle/>
                    <a:p>
                      <a:endParaRPr lang="en-US"/>
                    </a:p>
                  </a:txBody>
                  <a:tcPr/>
                </a:tc>
                <a:tc>
                  <a:txBody>
                    <a:bodyPr/>
                    <a:lstStyle/>
                    <a:p>
                      <a:pPr algn="l" fontAlgn="b"/>
                      <a:r>
                        <a:rPr lang="en-US" sz="1200" b="0" i="0" u="none" strike="noStrike">
                          <a:solidFill>
                            <a:srgbClr val="000000"/>
                          </a:solidFill>
                          <a:latin typeface="Verdana"/>
                        </a:rPr>
                        <a:t>Brass Tip Piece</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$39.66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Verdana"/>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$39.66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c vMerge="1">
                  <a:txBody>
                    <a:bodyPr/>
                    <a:lstStyle/>
                    <a:p>
                      <a:endParaRPr lang="en-US"/>
                    </a:p>
                  </a:txBody>
                  <a:tcPr/>
                </a:tc>
              </a:tr>
              <a:tr h="174402">
                <a:tc vMerge="1">
                  <a:txBody>
                    <a:bodyPr/>
                    <a:lstStyle/>
                    <a:p>
                      <a:endParaRPr lang="en-US"/>
                    </a:p>
                  </a:txBody>
                  <a:tcPr/>
                </a:tc>
                <a:tc>
                  <a:txBody>
                    <a:bodyPr/>
                    <a:lstStyle/>
                    <a:p>
                      <a:pPr algn="l" fontAlgn="b"/>
                      <a:r>
                        <a:rPr lang="en-US" sz="1200" b="0" i="0" u="none" strike="noStrike">
                          <a:solidFill>
                            <a:srgbClr val="000000"/>
                          </a:solidFill>
                          <a:latin typeface="Verdana"/>
                        </a:rPr>
                        <a:t>Brass Connecting Rod</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$3.50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Verdana"/>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$3.50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c vMerge="1">
                  <a:txBody>
                    <a:bodyPr/>
                    <a:lstStyle/>
                    <a:p>
                      <a:endParaRPr lang="en-US"/>
                    </a:p>
                  </a:txBody>
                  <a:tcPr/>
                </a:tc>
              </a:tr>
              <a:tr h="174402">
                <a:tc vMerge="1">
                  <a:txBody>
                    <a:bodyPr/>
                    <a:lstStyle/>
                    <a:p>
                      <a:endParaRPr lang="en-US"/>
                    </a:p>
                  </a:txBody>
                  <a:tcPr/>
                </a:tc>
                <a:tc>
                  <a:txBody>
                    <a:bodyPr/>
                    <a:lstStyle/>
                    <a:p>
                      <a:pPr algn="l" fontAlgn="b"/>
                      <a:r>
                        <a:rPr lang="en-US" sz="1200" b="0" i="0" u="none" strike="noStrike">
                          <a:solidFill>
                            <a:srgbClr val="000000"/>
                          </a:solidFill>
                          <a:latin typeface="Verdana"/>
                        </a:rPr>
                        <a:t>Brass Inner Folded Sheet</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$16.80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Verdana"/>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$16.80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c vMerge="1">
                  <a:txBody>
                    <a:bodyPr/>
                    <a:lstStyle/>
                    <a:p>
                      <a:endParaRPr lang="en-US"/>
                    </a:p>
                  </a:txBody>
                  <a:tcPr/>
                </a:tc>
              </a:tr>
              <a:tr h="174402">
                <a:tc vMerge="1">
                  <a:txBody>
                    <a:bodyPr/>
                    <a:lstStyle/>
                    <a:p>
                      <a:endParaRPr lang="en-US"/>
                    </a:p>
                  </a:txBody>
                  <a:tcPr/>
                </a:tc>
                <a:tc>
                  <a:txBody>
                    <a:bodyPr/>
                    <a:lstStyle/>
                    <a:p>
                      <a:pPr algn="l" fontAlgn="b"/>
                      <a:r>
                        <a:rPr lang="en-US" sz="1200" b="0" i="0" u="none" strike="noStrike">
                          <a:solidFill>
                            <a:srgbClr val="000000"/>
                          </a:solidFill>
                          <a:latin typeface="Verdana"/>
                        </a:rPr>
                        <a:t>Estes Starter Motors Pack of 6</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$4.96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Verdana"/>
                        </a:rPr>
                        <a:t>5</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$24.80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174402">
                <a:tc vMerge="1">
                  <a:txBody>
                    <a:bodyPr/>
                    <a:lstStyle/>
                    <a:p>
                      <a:endParaRPr lang="en-US"/>
                    </a:p>
                  </a:txBody>
                  <a:tcPr/>
                </a:tc>
                <a:tc>
                  <a:txBody>
                    <a:bodyPr/>
                    <a:lstStyle/>
                    <a:p>
                      <a:pPr algn="l" fontAlgn="b"/>
                      <a:r>
                        <a:rPr lang="en-US" sz="1200" b="0" i="0" u="none" strike="noStrike">
                          <a:solidFill>
                            <a:srgbClr val="000000"/>
                          </a:solidFill>
                          <a:latin typeface="Verdana"/>
                        </a:rPr>
                        <a:t>xxx</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xxx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Verdana"/>
                        </a:rPr>
                        <a:t>xxx</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xxx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xxx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174402">
                <a:tc rowSpan="12">
                  <a:txBody>
                    <a:bodyPr/>
                    <a:lstStyle/>
                    <a:p>
                      <a:pPr algn="r" fontAlgn="ctr"/>
                      <a:r>
                        <a:rPr lang="en-US" sz="1200" b="1" i="0" u="none" strike="noStrike">
                          <a:solidFill>
                            <a:srgbClr val="000000"/>
                          </a:solidFill>
                          <a:latin typeface="Verdana"/>
                        </a:rPr>
                        <a:t>Electronics</a:t>
                      </a:r>
                    </a:p>
                  </a:txBody>
                  <a:tcPr marL="7815" marR="7815" marT="7815" marB="0" vert="vert27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Calibri"/>
                        </a:rPr>
                        <a:t>Microcontroller - PIC18F87K90</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$4.61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2</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$9.22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rowSpan="12">
                  <a:txBody>
                    <a:bodyPr/>
                    <a:lstStyle/>
                    <a:p>
                      <a:pPr algn="r" fontAlgn="b"/>
                      <a:r>
                        <a:rPr lang="en-US" sz="1200" b="1" i="0" u="none" strike="noStrike">
                          <a:solidFill>
                            <a:srgbClr val="000000"/>
                          </a:solidFill>
                          <a:latin typeface="Calibri"/>
                        </a:rPr>
                        <a:t> $1,294.68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r>
              <a:tr h="187816">
                <a:tc vMerge="1">
                  <a:txBody>
                    <a:bodyPr/>
                    <a:lstStyle/>
                    <a:p>
                      <a:endParaRPr lang="en-US"/>
                    </a:p>
                  </a:txBody>
                  <a:tcPr/>
                </a:tc>
                <a:tc>
                  <a:txBody>
                    <a:bodyPr/>
                    <a:lstStyle/>
                    <a:p>
                      <a:pPr algn="l" fontAlgn="b"/>
                      <a:r>
                        <a:rPr lang="en-US" sz="1200" b="0" i="0" u="none" strike="noStrike">
                          <a:solidFill>
                            <a:srgbClr val="000000"/>
                          </a:solidFill>
                          <a:latin typeface="Calibri"/>
                        </a:rPr>
                        <a:t>Flash Memory - SST25VF064C-80-4I-S3AE</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$3.81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2</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$7.62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87816">
                <a:tc vMerge="1">
                  <a:txBody>
                    <a:bodyPr/>
                    <a:lstStyle/>
                    <a:p>
                      <a:endParaRPr lang="en-US"/>
                    </a:p>
                  </a:txBody>
                  <a:tcPr/>
                </a:tc>
                <a:tc>
                  <a:txBody>
                    <a:bodyPr/>
                    <a:lstStyle/>
                    <a:p>
                      <a:pPr algn="l" fontAlgn="b"/>
                      <a:r>
                        <a:rPr lang="en-US" sz="1200" b="0" i="0" u="none" strike="noStrike">
                          <a:solidFill>
                            <a:srgbClr val="000000"/>
                          </a:solidFill>
                          <a:latin typeface="Calibri"/>
                        </a:rPr>
                        <a:t>Voltage Regulator - CAT6217-330TDGT3</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$0.29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10</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$2.93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87816">
                <a:tc vMerge="1">
                  <a:txBody>
                    <a:bodyPr/>
                    <a:lstStyle/>
                    <a:p>
                      <a:endParaRPr lang="en-US"/>
                    </a:p>
                  </a:txBody>
                  <a:tcPr/>
                </a:tc>
                <a:tc>
                  <a:txBody>
                    <a:bodyPr/>
                    <a:lstStyle/>
                    <a:p>
                      <a:pPr algn="l" fontAlgn="b"/>
                      <a:r>
                        <a:rPr lang="en-US" sz="1200" b="0" i="0" u="none" strike="noStrike">
                          <a:solidFill>
                            <a:srgbClr val="000000"/>
                          </a:solidFill>
                          <a:latin typeface="Calibri"/>
                        </a:rPr>
                        <a:t>Trimble Condor C2626</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87816">
                <a:tc vMerge="1">
                  <a:txBody>
                    <a:bodyPr/>
                    <a:lstStyle/>
                    <a:p>
                      <a:endParaRPr lang="en-US"/>
                    </a:p>
                  </a:txBody>
                  <a:tcPr/>
                </a:tc>
                <a:tc>
                  <a:txBody>
                    <a:bodyPr/>
                    <a:lstStyle/>
                    <a:p>
                      <a:pPr algn="l" fontAlgn="b"/>
                      <a:r>
                        <a:rPr lang="en-US" sz="1200" b="0" i="0" u="none" strike="noStrike">
                          <a:solidFill>
                            <a:srgbClr val="000000"/>
                          </a:solidFill>
                          <a:latin typeface="Calibri"/>
                        </a:rPr>
                        <a:t>BEAM RST903 DUAL MODE IRIDIUM/GPS ANTENNA</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$453.00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$453.00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$9.26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87816">
                <a:tc vMerge="1">
                  <a:txBody>
                    <a:bodyPr/>
                    <a:lstStyle/>
                    <a:p>
                      <a:endParaRPr lang="en-US"/>
                    </a:p>
                  </a:txBody>
                  <a:tcPr/>
                </a:tc>
                <a:tc>
                  <a:txBody>
                    <a:bodyPr/>
                    <a:lstStyle/>
                    <a:p>
                      <a:pPr algn="l" fontAlgn="b"/>
                      <a:r>
                        <a:rPr lang="en-US" sz="1200" b="0" i="0" u="none" strike="noStrike">
                          <a:solidFill>
                            <a:srgbClr val="000000"/>
                          </a:solidFill>
                          <a:latin typeface="Calibri"/>
                        </a:rPr>
                        <a:t>XENO Battery, Lithium Thionyl Chloride</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$13.95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28</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$390.60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$4.86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87816">
                <a:tc vMerge="1">
                  <a:txBody>
                    <a:bodyPr/>
                    <a:lstStyle/>
                    <a:p>
                      <a:endParaRPr lang="en-US"/>
                    </a:p>
                  </a:txBody>
                  <a:tcPr/>
                </a:tc>
                <a:tc>
                  <a:txBody>
                    <a:bodyPr/>
                    <a:lstStyle/>
                    <a:p>
                      <a:pPr algn="l" fontAlgn="b"/>
                      <a:r>
                        <a:rPr lang="en-US" sz="1200" b="0" i="0" u="none" strike="noStrike">
                          <a:solidFill>
                            <a:srgbClr val="000000"/>
                          </a:solidFill>
                          <a:latin typeface="Calibri"/>
                        </a:rPr>
                        <a:t>LiPo Battery - LFP26650EV</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$15.00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28</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$420.00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87816">
                <a:tc vMerge="1">
                  <a:txBody>
                    <a:bodyPr/>
                    <a:lstStyle/>
                    <a:p>
                      <a:endParaRPr lang="en-US"/>
                    </a:p>
                  </a:txBody>
                  <a:tcPr/>
                </a:tc>
                <a:tc>
                  <a:txBody>
                    <a:bodyPr/>
                    <a:lstStyle/>
                    <a:p>
                      <a:pPr algn="l" fontAlgn="b"/>
                      <a:r>
                        <a:rPr lang="en-US" sz="1200" b="0" i="0" u="none" strike="noStrike">
                          <a:solidFill>
                            <a:srgbClr val="000000"/>
                          </a:solidFill>
                          <a:latin typeface="Calibri"/>
                        </a:rPr>
                        <a:t>Temperature Sensor - HSTH-44031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87816">
                <a:tc vMerge="1">
                  <a:txBody>
                    <a:bodyPr/>
                    <a:lstStyle/>
                    <a:p>
                      <a:endParaRPr lang="en-US"/>
                    </a:p>
                  </a:txBody>
                  <a:tcPr/>
                </a:tc>
                <a:tc>
                  <a:txBody>
                    <a:bodyPr/>
                    <a:lstStyle/>
                    <a:p>
                      <a:pPr algn="l" fontAlgn="b"/>
                      <a:r>
                        <a:rPr lang="en-US" sz="1200" b="0" i="0" u="none" strike="noStrike">
                          <a:solidFill>
                            <a:srgbClr val="000000"/>
                          </a:solidFill>
                          <a:latin typeface="Calibri"/>
                        </a:rPr>
                        <a:t>XBee-PRO® 900HP RF Module</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87816">
                <a:tc vMerge="1">
                  <a:txBody>
                    <a:bodyPr/>
                    <a:lstStyle/>
                    <a:p>
                      <a:endParaRPr lang="en-US"/>
                    </a:p>
                  </a:txBody>
                  <a:tcPr/>
                </a:tc>
                <a:tc>
                  <a:txBody>
                    <a:bodyPr/>
                    <a:lstStyle/>
                    <a:p>
                      <a:pPr algn="l" fontAlgn="b"/>
                      <a:r>
                        <a:rPr lang="en-US" sz="1200" b="0" i="0" u="none" strike="noStrike">
                          <a:solidFill>
                            <a:srgbClr val="000000"/>
                          </a:solidFill>
                          <a:latin typeface="Calibri"/>
                        </a:rPr>
                        <a:t>Humidity Sensor</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$7.89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$7.89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87816">
                <a:tc vMerge="1">
                  <a:txBody>
                    <a:bodyPr/>
                    <a:lstStyle/>
                    <a:p>
                      <a:endParaRPr lang="en-US"/>
                    </a:p>
                  </a:txBody>
                  <a:tcPr/>
                </a:tc>
                <a:tc>
                  <a:txBody>
                    <a:bodyPr/>
                    <a:lstStyle/>
                    <a:p>
                      <a:pPr algn="l" fontAlgn="b"/>
                      <a:r>
                        <a:rPr lang="en-US" sz="1200" b="0" i="0" u="none" strike="noStrike">
                          <a:solidFill>
                            <a:srgbClr val="000000"/>
                          </a:solidFill>
                          <a:latin typeface="Calibri"/>
                        </a:rPr>
                        <a:t>Temperature housekeeping sensor</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$1.14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3</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$3.42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r h="187816">
                <a:tc vMerge="1">
                  <a:txBody>
                    <a:bodyPr/>
                    <a:lstStyle/>
                    <a:p>
                      <a:endParaRPr lang="en-US"/>
                    </a:p>
                  </a:txBody>
                  <a:tcPr/>
                </a:tc>
                <a:tc>
                  <a:txBody>
                    <a:bodyPr/>
                    <a:lstStyle/>
                    <a:p>
                      <a:pPr algn="l" fontAlgn="b"/>
                      <a:r>
                        <a:rPr lang="en-US" sz="1200" b="0" i="0" u="none" strike="noStrike">
                          <a:solidFill>
                            <a:srgbClr val="000000"/>
                          </a:solidFill>
                          <a:latin typeface="Calibri"/>
                        </a:rPr>
                        <a:t>xxx</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Calibri"/>
                        </a:rPr>
                        <a:t> xxx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xxx</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a:solidFill>
                            <a:srgbClr val="000000"/>
                          </a:solidFill>
                          <a:latin typeface="Verdana"/>
                        </a:rPr>
                        <a:t> xxx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0" i="0" u="none" strike="noStrike" dirty="0">
                          <a:solidFill>
                            <a:srgbClr val="000000"/>
                          </a:solidFill>
                          <a:latin typeface="Calibri"/>
                        </a:rPr>
                        <a:t> xxx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vMerge="1">
                  <a:txBody>
                    <a:bodyPr/>
                    <a:lstStyle/>
                    <a:p>
                      <a:endParaRPr lang="en-US"/>
                    </a:p>
                  </a:txBody>
                  <a:tcPr/>
                </a:tc>
              </a:tr>
            </a:tbl>
          </a:graphicData>
        </a:graphic>
      </p:graphicFrame>
      <p:grpSp>
        <p:nvGrpSpPr>
          <p:cNvPr id="7" name="Group 8"/>
          <p:cNvGrpSpPr/>
          <p:nvPr/>
        </p:nvGrpSpPr>
        <p:grpSpPr>
          <a:xfrm>
            <a:off x="757763" y="0"/>
            <a:ext cx="903111" cy="670982"/>
            <a:chOff x="757763" y="23359"/>
            <a:chExt cx="903111" cy="670982"/>
          </a:xfrm>
        </p:grpSpPr>
        <p:sp>
          <p:nvSpPr>
            <p:cNvPr id="8" name="Left Arrow 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Detailed cont.</a:t>
            </a:r>
            <a:endParaRPr lang="en-US" dirty="0"/>
          </a:p>
        </p:txBody>
      </p:sp>
      <p:sp>
        <p:nvSpPr>
          <p:cNvPr id="3" name="Slide Number Placeholder 2"/>
          <p:cNvSpPr>
            <a:spLocks noGrp="1"/>
          </p:cNvSpPr>
          <p:nvPr>
            <p:ph type="sldNum" sz="quarter" idx="10"/>
          </p:nvPr>
        </p:nvSpPr>
        <p:spPr/>
        <p:txBody>
          <a:bodyPr/>
          <a:lstStyle/>
          <a:p>
            <a:fld id="{7BC1F5ED-BD72-4CAB-B526-43E94774B14F}" type="slidenum">
              <a:rPr lang="en-US" smtClean="0"/>
              <a:pPr/>
              <a:t>132</a:t>
            </a:fld>
            <a:endParaRPr lang="en-US" dirty="0"/>
          </a:p>
        </p:txBody>
      </p:sp>
      <p:sp>
        <p:nvSpPr>
          <p:cNvPr id="4" name="Date Placeholder 3"/>
          <p:cNvSpPr>
            <a:spLocks noGrp="1"/>
          </p:cNvSpPr>
          <p:nvPr>
            <p:ph type="dt" sz="half" idx="11"/>
          </p:nvPr>
        </p:nvSpPr>
        <p:spPr/>
        <p:txBody>
          <a:bodyPr/>
          <a:lstStyle/>
          <a:p>
            <a:fld id="{49CC17B1-596A-8B47-A14D-2B2746DD26DB}" type="datetime1">
              <a:rPr lang="en-US" smtClean="0"/>
              <a:pPr/>
              <a:t>12/7/12</a:t>
            </a:fld>
            <a:endParaRPr lang="en-US" dirty="0"/>
          </a:p>
        </p:txBody>
      </p:sp>
      <p:graphicFrame>
        <p:nvGraphicFramePr>
          <p:cNvPr id="5" name="Table 4"/>
          <p:cNvGraphicFramePr>
            <a:graphicFrameLocks noGrp="1"/>
          </p:cNvGraphicFramePr>
          <p:nvPr/>
        </p:nvGraphicFramePr>
        <p:xfrm>
          <a:off x="533400" y="1676395"/>
          <a:ext cx="8153399" cy="3810004"/>
        </p:xfrm>
        <a:graphic>
          <a:graphicData uri="http://schemas.openxmlformats.org/drawingml/2006/table">
            <a:tbl>
              <a:tblPr/>
              <a:tblGrid>
                <a:gridCol w="878058"/>
                <a:gridCol w="2696894"/>
                <a:gridCol w="1003495"/>
                <a:gridCol w="533107"/>
                <a:gridCol w="982589"/>
                <a:gridCol w="972136"/>
                <a:gridCol w="1087120"/>
              </a:tblGrid>
              <a:tr h="222109">
                <a:tc rowSpan="14">
                  <a:txBody>
                    <a:bodyPr/>
                    <a:lstStyle/>
                    <a:p>
                      <a:pPr algn="r" fontAlgn="ctr"/>
                      <a:r>
                        <a:rPr lang="en-US" sz="1200" b="1" i="0" u="none" strike="noStrike">
                          <a:solidFill>
                            <a:srgbClr val="000000"/>
                          </a:solidFill>
                          <a:latin typeface="Verdana"/>
                        </a:rPr>
                        <a:t>Testing</a:t>
                      </a:r>
                    </a:p>
                  </a:txBody>
                  <a:tcPr marL="7815" marR="7815" marT="7815" marB="0" vert="vert27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l" fontAlgn="ctr"/>
                      <a:r>
                        <a:rPr lang="en-US" sz="1200" b="0" i="0" u="none" strike="noStrike">
                          <a:solidFill>
                            <a:srgbClr val="000000"/>
                          </a:solidFill>
                          <a:latin typeface="Calibri"/>
                        </a:rPr>
                        <a:t>Insulation</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$20.00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2</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$40.00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Calibri"/>
                        </a:rPr>
                        <a:t> $-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rowSpan="14">
                  <a:txBody>
                    <a:bodyPr/>
                    <a:lstStyle/>
                    <a:p>
                      <a:pPr algn="r" fontAlgn="b"/>
                      <a:r>
                        <a:rPr lang="en-US" sz="1200" b="1" i="0" u="none" strike="noStrike">
                          <a:solidFill>
                            <a:srgbClr val="000000"/>
                          </a:solidFill>
                          <a:latin typeface="Calibri"/>
                        </a:rPr>
                        <a:t> $498.81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Heater</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$40.00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$40.00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Transmitter / Receiver</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$30.00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$30.00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$10.00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Temperature Sensor</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$40.00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$40.00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$10.00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Sea Salt</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$5.00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Carbon Steel Barrel, 55 gal</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$160.00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$160.00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$20.00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Styrofoam</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5</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$25.00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dirty="0">
                          <a:solidFill>
                            <a:srgbClr val="000000"/>
                          </a:solidFill>
                          <a:latin typeface="Calibri"/>
                        </a:rPr>
                        <a:t>Ice Blocks</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$2.06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4</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$8.23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Plastic 10 gal bucket and lid</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$21.68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$21.68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2" x 10" nipple</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$13.88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$13.88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bell and plug for tube</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$9.04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$9.04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Foil Insulation</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$5.98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$5.98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Accelerometers</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$100.00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1</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$100.00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$10.00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vMerge="1">
                  <a:txBody>
                    <a:bodyPr/>
                    <a:lstStyle/>
                    <a:p>
                      <a:endParaRPr lang="en-US"/>
                    </a:p>
                  </a:txBody>
                  <a:tcPr/>
                </a:tc>
                <a:tc>
                  <a:txBody>
                    <a:bodyPr/>
                    <a:lstStyle/>
                    <a:p>
                      <a:pPr algn="l" fontAlgn="ctr"/>
                      <a:r>
                        <a:rPr lang="en-US" sz="1200" b="0" i="0" u="none" strike="noStrike">
                          <a:solidFill>
                            <a:srgbClr val="000000"/>
                          </a:solidFill>
                          <a:latin typeface="Calibri"/>
                        </a:rPr>
                        <a:t>xxx</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Calibri"/>
                        </a:rPr>
                        <a:t> xxx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xxx</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0" i="0" u="none" strike="noStrike">
                          <a:solidFill>
                            <a:srgbClr val="000000"/>
                          </a:solidFill>
                          <a:latin typeface="Verdana"/>
                        </a:rPr>
                        <a:t> xxx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ctr"/>
                      <a:r>
                        <a:rPr lang="en-US" sz="1200" b="0" i="0" u="none" strike="noStrike">
                          <a:solidFill>
                            <a:srgbClr val="000000"/>
                          </a:solidFill>
                          <a:latin typeface="Verdana"/>
                        </a:rPr>
                        <a:t> xxx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vMerge="1">
                  <a:txBody>
                    <a:bodyPr/>
                    <a:lstStyle/>
                    <a:p>
                      <a:endParaRPr lang="en-US"/>
                    </a:p>
                  </a:txBody>
                  <a:tcPr/>
                </a:tc>
              </a:tr>
              <a:tr h="239193">
                <a:tc>
                  <a:txBody>
                    <a:bodyPr/>
                    <a:lstStyle/>
                    <a:p>
                      <a:pPr algn="l" fontAlgn="ctr"/>
                      <a:r>
                        <a:rPr lang="en-US" sz="1200" b="1" i="0" u="none" strike="noStrike">
                          <a:solidFill>
                            <a:srgbClr val="000000"/>
                          </a:solidFill>
                          <a:latin typeface="Verdana"/>
                        </a:rPr>
                        <a:t>Printing</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ctr"/>
                      <a:r>
                        <a:rPr lang="en-US" sz="1200" b="0" i="0" u="none" strike="noStrike">
                          <a:solidFill>
                            <a:srgbClr val="000000"/>
                          </a:solidFill>
                          <a:latin typeface="Calibri"/>
                        </a:rPr>
                        <a:t>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ctr"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b"/>
                      <a:r>
                        <a:rPr lang="en-US" sz="1200" b="0" i="0" u="none" strike="noStrike">
                          <a:solidFill>
                            <a:srgbClr val="000000"/>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l" fontAlgn="ctr"/>
                      <a:r>
                        <a:rPr lang="en-US" sz="1200" b="0" i="0" u="none" strike="noStrike">
                          <a:solidFill>
                            <a:srgbClr val="000000"/>
                          </a:solidFill>
                          <a:latin typeface="Verdana"/>
                        </a:rPr>
                        <a:t>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c>
                  <a:txBody>
                    <a:bodyPr/>
                    <a:lstStyle/>
                    <a:p>
                      <a:pPr algn="r" fontAlgn="b"/>
                      <a:r>
                        <a:rPr lang="en-US" sz="1200" b="1" i="0" u="none" strike="noStrike">
                          <a:solidFill>
                            <a:srgbClr val="000000"/>
                          </a:solidFill>
                          <a:latin typeface="Verdana"/>
                        </a:rPr>
                        <a:t> $200.00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9CCFF"/>
                    </a:solidFill>
                  </a:tcPr>
                </a:tc>
              </a:tr>
              <a:tr h="239193">
                <a:tc>
                  <a:txBody>
                    <a:bodyPr/>
                    <a:lstStyle/>
                    <a:p>
                      <a:pPr algn="l" fontAlgn="ctr"/>
                      <a:r>
                        <a:rPr lang="en-US" sz="1200" b="1" i="0" u="none" strike="noStrike">
                          <a:solidFill>
                            <a:srgbClr val="000000"/>
                          </a:solidFill>
                          <a:latin typeface="Verdana"/>
                        </a:rPr>
                        <a:t>Margin</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l" fontAlgn="ctr"/>
                      <a:r>
                        <a:rPr lang="en-US" sz="1200" b="0" i="0" u="none" strike="noStrike">
                          <a:solidFill>
                            <a:srgbClr val="000000"/>
                          </a:solidFill>
                          <a:latin typeface="Calibri"/>
                        </a:rPr>
                        <a:t>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l"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ctr" fontAlgn="b"/>
                      <a:r>
                        <a:rPr lang="en-US" sz="1200" b="0" i="0" u="none" strike="noStrike">
                          <a:solidFill>
                            <a:srgbClr val="000000"/>
                          </a:solidFill>
                          <a:latin typeface="Calibri"/>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l" fontAlgn="b"/>
                      <a:r>
                        <a:rPr lang="en-US" sz="1200" b="0" i="0" u="none" strike="noStrike">
                          <a:solidFill>
                            <a:srgbClr val="000000"/>
                          </a:solidFill>
                          <a:latin typeface="Verdana"/>
                        </a:rPr>
                        <a:t>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l" fontAlgn="ctr"/>
                      <a:r>
                        <a:rPr lang="en-US" sz="1200" b="0" i="0" u="none" strike="noStrike">
                          <a:solidFill>
                            <a:srgbClr val="000000"/>
                          </a:solidFill>
                          <a:latin typeface="Verdana"/>
                        </a:rPr>
                        <a:t> </a:t>
                      </a:r>
                    </a:p>
                  </a:txBody>
                  <a:tcPr marL="7815" marR="7815" marT="7815"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c>
                  <a:txBody>
                    <a:bodyPr/>
                    <a:lstStyle/>
                    <a:p>
                      <a:pPr algn="r" fontAlgn="b"/>
                      <a:r>
                        <a:rPr lang="en-US" sz="1200" b="1" i="0" u="none" strike="noStrike" dirty="0">
                          <a:solidFill>
                            <a:srgbClr val="000000"/>
                          </a:solidFill>
                          <a:latin typeface="Verdana"/>
                        </a:rPr>
                        <a:t> $2,433.30 </a:t>
                      </a:r>
                    </a:p>
                  </a:txBody>
                  <a:tcPr marL="7815" marR="7815" marT="781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99CC"/>
                    </a:solidFill>
                  </a:tcPr>
                </a:tc>
              </a:tr>
            </a:tbl>
          </a:graphicData>
        </a:graphic>
      </p:graphicFrame>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Housekeeping Sensors</a:t>
            </a:r>
            <a:endParaRPr lang="en-US" dirty="0"/>
          </a:p>
        </p:txBody>
      </p:sp>
      <p:sp>
        <p:nvSpPr>
          <p:cNvPr id="3" name="Content Placeholder 2"/>
          <p:cNvSpPr>
            <a:spLocks noGrp="1"/>
          </p:cNvSpPr>
          <p:nvPr>
            <p:ph idx="1"/>
          </p:nvPr>
        </p:nvSpPr>
        <p:spPr/>
        <p:txBody>
          <a:bodyPr/>
          <a:lstStyle/>
          <a:p>
            <a:r>
              <a:rPr lang="en-US" dirty="0" smtClean="0"/>
              <a:t>Humidity Sensor: HIH-5030</a:t>
            </a:r>
          </a:p>
          <a:p>
            <a:pPr lvl="1"/>
            <a:r>
              <a:rPr lang="en-US" dirty="0" smtClean="0"/>
              <a:t>Voltage: 2.7-5.5 V</a:t>
            </a:r>
          </a:p>
          <a:p>
            <a:pPr lvl="1"/>
            <a:r>
              <a:rPr lang="en-US" dirty="0" smtClean="0"/>
              <a:t>Current: 200 </a:t>
            </a:r>
            <a:r>
              <a:rPr lang="en-US" dirty="0" err="1" smtClean="0"/>
              <a:t>μA</a:t>
            </a:r>
            <a:endParaRPr lang="en-US" dirty="0" smtClean="0"/>
          </a:p>
          <a:p>
            <a:r>
              <a:rPr lang="en-US" dirty="0" smtClean="0"/>
              <a:t>Temperature Sensor: LM94022 </a:t>
            </a:r>
            <a:endParaRPr lang="en-US" dirty="0"/>
          </a:p>
          <a:p>
            <a:pPr lvl="1"/>
            <a:r>
              <a:rPr lang="en-US" dirty="0" smtClean="0"/>
              <a:t>Voltage: 3.3 V</a:t>
            </a:r>
          </a:p>
          <a:p>
            <a:pPr lvl="1"/>
            <a:r>
              <a:rPr lang="en-US" dirty="0" smtClean="0"/>
              <a:t>Current: 5.4 </a:t>
            </a:r>
            <a:r>
              <a:rPr lang="en-US" dirty="0" err="1"/>
              <a:t>μA</a:t>
            </a:r>
            <a:endParaRPr lang="en-US" dirty="0"/>
          </a:p>
          <a:p>
            <a:pPr marL="457200" lvl="1" indent="0">
              <a:buNone/>
            </a:pPr>
            <a:endParaRPr lang="en-US" dirty="0" smtClean="0"/>
          </a:p>
          <a:p>
            <a:pPr marL="0" indent="0">
              <a:buNone/>
            </a:pPr>
            <a:endParaRPr lang="en-US" dirty="0"/>
          </a:p>
        </p:txBody>
      </p:sp>
      <p:pic>
        <p:nvPicPr>
          <p:cNvPr id="5" name="Picture 4" descr="Screen Shot 2012-12-02 at 10.53.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223" y="1535290"/>
            <a:ext cx="1079500" cy="2204156"/>
          </a:xfrm>
          <a:prstGeom prst="rect">
            <a:avLst/>
          </a:prstGeom>
        </p:spPr>
      </p:pic>
      <p:pic>
        <p:nvPicPr>
          <p:cNvPr id="6" name="Picture 5" descr="Screen Shot 2012-12-03 at 2.45.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776" y="4247443"/>
            <a:ext cx="1559279" cy="1413933"/>
          </a:xfrm>
          <a:prstGeom prst="rect">
            <a:avLst/>
          </a:prstGeom>
        </p:spPr>
      </p:pic>
      <p:grpSp>
        <p:nvGrpSpPr>
          <p:cNvPr id="7" name="Group 8"/>
          <p:cNvGrpSpPr/>
          <p:nvPr/>
        </p:nvGrpSpPr>
        <p:grpSpPr>
          <a:xfrm>
            <a:off x="757763" y="0"/>
            <a:ext cx="903111" cy="670982"/>
            <a:chOff x="757763" y="23359"/>
            <a:chExt cx="903111" cy="670982"/>
          </a:xfrm>
        </p:grpSpPr>
        <p:sp>
          <p:nvSpPr>
            <p:cNvPr id="8" name="Left Arrow 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203496870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Vertical impact </a:t>
            </a:r>
            <a:endParaRPr lang="en-US" dirty="0"/>
          </a:p>
        </p:txBody>
      </p:sp>
      <p:sp>
        <p:nvSpPr>
          <p:cNvPr id="3" name="Content Placeholder 2"/>
          <p:cNvSpPr>
            <a:spLocks noGrp="1"/>
          </p:cNvSpPr>
          <p:nvPr>
            <p:ph idx="1"/>
          </p:nvPr>
        </p:nvSpPr>
        <p:spPr>
          <a:xfrm>
            <a:off x="457200" y="1600200"/>
            <a:ext cx="4038600" cy="4525963"/>
          </a:xfrm>
        </p:spPr>
        <p:txBody>
          <a:bodyPr/>
          <a:lstStyle/>
          <a:p>
            <a:r>
              <a:rPr lang="en-US" dirty="0" smtClean="0"/>
              <a:t>150 N downward force </a:t>
            </a:r>
          </a:p>
          <a:p>
            <a:pPr lvl="1"/>
            <a:r>
              <a:rPr lang="en-US" dirty="0" smtClean="0"/>
              <a:t>On antenna plate </a:t>
            </a:r>
          </a:p>
          <a:p>
            <a:pPr lvl="1"/>
            <a:r>
              <a:rPr lang="en-US" dirty="0" smtClean="0"/>
              <a:t>Force on bottom plate</a:t>
            </a:r>
          </a:p>
          <a:p>
            <a:pPr lvl="1"/>
            <a:r>
              <a:rPr lang="en-US" dirty="0" smtClean="0"/>
              <a:t>0.3 </a:t>
            </a:r>
            <a:r>
              <a:rPr lang="en-US" dirty="0" err="1" smtClean="0"/>
              <a:t>MPa</a:t>
            </a:r>
            <a:r>
              <a:rPr lang="en-US" dirty="0" smtClean="0"/>
              <a:t> on material </a:t>
            </a:r>
          </a:p>
        </p:txBody>
      </p:sp>
      <p:pic>
        <p:nvPicPr>
          <p:cNvPr id="1026" name="Picture 2"/>
          <p:cNvPicPr>
            <a:picLocks noChangeAspect="1" noChangeArrowheads="1"/>
          </p:cNvPicPr>
          <p:nvPr/>
        </p:nvPicPr>
        <p:blipFill>
          <a:blip r:embed="rId2" cstate="print"/>
          <a:srcRect/>
          <a:stretch>
            <a:fillRect/>
          </a:stretch>
        </p:blipFill>
        <p:spPr bwMode="auto">
          <a:xfrm>
            <a:off x="5023428" y="1430865"/>
            <a:ext cx="1386897" cy="487680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6934200" y="1405464"/>
            <a:ext cx="1495425" cy="5286375"/>
          </a:xfrm>
          <a:prstGeom prst="rect">
            <a:avLst/>
          </a:prstGeom>
          <a:noFill/>
          <a:ln w="9525">
            <a:noFill/>
            <a:miter lim="800000"/>
            <a:headEnd/>
            <a:tailEnd/>
          </a:ln>
        </p:spPr>
      </p:pic>
      <p:cxnSp>
        <p:nvCxnSpPr>
          <p:cNvPr id="8" name="Straight Arrow Connector 7"/>
          <p:cNvCxnSpPr/>
          <p:nvPr/>
        </p:nvCxnSpPr>
        <p:spPr>
          <a:xfrm>
            <a:off x="5791200" y="1524000"/>
            <a:ext cx="0" cy="685800"/>
          </a:xfrm>
          <a:prstGeom prst="straightConnector1">
            <a:avLst/>
          </a:prstGeom>
          <a:ln w="38100" cmpd="sng">
            <a:solidFill>
              <a:srgbClr val="FE38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791200" y="6084710"/>
            <a:ext cx="0" cy="533400"/>
          </a:xfrm>
          <a:prstGeom prst="straightConnector1">
            <a:avLst/>
          </a:prstGeom>
          <a:ln w="38100" cmpd="sng">
            <a:solidFill>
              <a:srgbClr val="FE38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562600" y="1518355"/>
            <a:ext cx="0" cy="685800"/>
          </a:xfrm>
          <a:prstGeom prst="straightConnector1">
            <a:avLst/>
          </a:prstGeom>
          <a:ln w="38100" cmpd="sng">
            <a:solidFill>
              <a:srgbClr val="FE38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562600" y="6084710"/>
            <a:ext cx="0" cy="533400"/>
          </a:xfrm>
          <a:prstGeom prst="straightConnector1">
            <a:avLst/>
          </a:prstGeom>
          <a:ln w="38100" cmpd="sng">
            <a:solidFill>
              <a:srgbClr val="FE38FF"/>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8"/>
          <p:cNvGrpSpPr/>
          <p:nvPr/>
        </p:nvGrpSpPr>
        <p:grpSpPr>
          <a:xfrm>
            <a:off x="757763" y="0"/>
            <a:ext cx="903111" cy="670982"/>
            <a:chOff x="757763" y="23359"/>
            <a:chExt cx="903111" cy="670982"/>
          </a:xfrm>
        </p:grpSpPr>
        <p:sp>
          <p:nvSpPr>
            <p:cNvPr id="13" name="Left Arrow 12"/>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Fiberglass Justification </a:t>
            </a:r>
            <a:endParaRPr lang="en-US" dirty="0"/>
          </a:p>
        </p:txBody>
      </p:sp>
      <p:sp>
        <p:nvSpPr>
          <p:cNvPr id="3" name="Content Placeholder 2"/>
          <p:cNvSpPr>
            <a:spLocks noGrp="1"/>
          </p:cNvSpPr>
          <p:nvPr>
            <p:ph idx="1"/>
          </p:nvPr>
        </p:nvSpPr>
        <p:spPr>
          <a:xfrm>
            <a:off x="457200" y="1600200"/>
            <a:ext cx="4114800" cy="4525963"/>
          </a:xfrm>
        </p:spPr>
        <p:txBody>
          <a:bodyPr>
            <a:normAutofit lnSpcReduction="10000"/>
          </a:bodyPr>
          <a:lstStyle/>
          <a:p>
            <a:r>
              <a:rPr lang="en-US" dirty="0" smtClean="0"/>
              <a:t>Keep process simple</a:t>
            </a:r>
          </a:p>
          <a:p>
            <a:r>
              <a:rPr lang="en-US" dirty="0" smtClean="0"/>
              <a:t>Epoxy has constant curing time </a:t>
            </a:r>
            <a:r>
              <a:rPr lang="en-US" sz="2595" dirty="0" smtClean="0"/>
              <a:t>(no temp dependence) </a:t>
            </a:r>
          </a:p>
          <a:p>
            <a:r>
              <a:rPr lang="en-US" dirty="0" smtClean="0"/>
              <a:t>Forgiving mixing properties </a:t>
            </a:r>
          </a:p>
          <a:p>
            <a:r>
              <a:rPr lang="en-US" dirty="0" smtClean="0"/>
              <a:t>Effective adhesive </a:t>
            </a:r>
          </a:p>
          <a:p>
            <a:r>
              <a:rPr lang="en-US" dirty="0" smtClean="0"/>
              <a:t>Fewer fumes </a:t>
            </a:r>
          </a:p>
          <a:p>
            <a:r>
              <a:rPr lang="en-US" dirty="0" smtClean="0"/>
              <a:t>Stronger </a:t>
            </a:r>
          </a:p>
          <a:p>
            <a:r>
              <a:rPr lang="en-US" dirty="0" smtClean="0"/>
              <a:t>No vacuum bagging </a:t>
            </a:r>
          </a:p>
          <a:p>
            <a:endParaRPr lang="en-US" dirty="0" smtClean="0"/>
          </a:p>
        </p:txBody>
      </p:sp>
      <p:sp>
        <p:nvSpPr>
          <p:cNvPr id="4" name="TextBox 3"/>
          <p:cNvSpPr txBox="1"/>
          <p:nvPr/>
        </p:nvSpPr>
        <p:spPr>
          <a:xfrm>
            <a:off x="4953000" y="5257800"/>
            <a:ext cx="3352800" cy="1200329"/>
          </a:xfrm>
          <a:prstGeom prst="rect">
            <a:avLst/>
          </a:prstGeom>
          <a:noFill/>
        </p:spPr>
        <p:txBody>
          <a:bodyPr wrap="square" rtlCol="0">
            <a:spAutoFit/>
          </a:bodyPr>
          <a:lstStyle/>
          <a:p>
            <a:r>
              <a:rPr lang="en-US" dirty="0" smtClean="0"/>
              <a:t>http://www.westsystem.com/ss/west-system-epoxy-for-fiberglass-repair/</a:t>
            </a:r>
          </a:p>
          <a:p>
            <a:endParaRPr lang="en-US" dirty="0"/>
          </a:p>
        </p:txBody>
      </p:sp>
      <p:pic>
        <p:nvPicPr>
          <p:cNvPr id="5" name="Picture 4"/>
          <p:cNvPicPr>
            <a:picLocks noChangeAspect="1"/>
          </p:cNvPicPr>
          <p:nvPr/>
        </p:nvPicPr>
        <p:blipFill>
          <a:blip r:embed="rId2"/>
          <a:stretch>
            <a:fillRect/>
          </a:stretch>
        </p:blipFill>
        <p:spPr>
          <a:xfrm>
            <a:off x="4648200" y="1905000"/>
            <a:ext cx="3810000" cy="2819400"/>
          </a:xfrm>
          <a:prstGeom prst="rect">
            <a:avLst/>
          </a:prstGeom>
        </p:spPr>
      </p:pic>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296333" y="1391356"/>
            <a:ext cx="8047567" cy="50103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Heat Dissipation of Electronics</a:t>
            </a:r>
            <a:endParaRPr lang="en-US" dirty="0"/>
          </a:p>
        </p:txBody>
      </p:sp>
      <p:sp>
        <p:nvSpPr>
          <p:cNvPr id="4" name="Rounded Rectangle 3"/>
          <p:cNvSpPr/>
          <p:nvPr/>
        </p:nvSpPr>
        <p:spPr>
          <a:xfrm>
            <a:off x="1524000" y="1447800"/>
            <a:ext cx="2362200" cy="4876800"/>
          </a:xfrm>
          <a:prstGeom prst="roundRect">
            <a:avLst/>
          </a:prstGeom>
          <a:solidFill>
            <a:schemeClr val="tx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752600" y="1600200"/>
            <a:ext cx="1905000" cy="4495800"/>
          </a:xfrm>
          <a:prstGeom prst="round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rot="10800000" flipV="1">
            <a:off x="3886200" y="3124200"/>
            <a:ext cx="762000" cy="304800"/>
          </a:xfrm>
          <a:prstGeom prst="straightConnector1">
            <a:avLst/>
          </a:prstGeom>
          <a:ln>
            <a:solidFill>
              <a:srgbClr val="FF32FE"/>
            </a:solidFill>
            <a:tailEnd type="arrow"/>
          </a:ln>
        </p:spPr>
        <p:style>
          <a:lnRef idx="2">
            <a:schemeClr val="accent1"/>
          </a:lnRef>
          <a:fillRef idx="0">
            <a:schemeClr val="accent1"/>
          </a:fillRef>
          <a:effectRef idx="1">
            <a:schemeClr val="accent1"/>
          </a:effectRef>
          <a:fontRef idx="minor">
            <a:schemeClr val="tx1"/>
          </a:fontRef>
        </p:style>
      </p:cxnSp>
      <p:sp>
        <p:nvSpPr>
          <p:cNvPr id="12" name="Left Brace 11"/>
          <p:cNvSpPr/>
          <p:nvPr/>
        </p:nvSpPr>
        <p:spPr>
          <a:xfrm>
            <a:off x="3733800" y="3352800"/>
            <a:ext cx="152400" cy="228600"/>
          </a:xfrm>
          <a:prstGeom prst="leftBrace">
            <a:avLst/>
          </a:prstGeom>
          <a:ln>
            <a:solidFill>
              <a:srgbClr val="FF32FE"/>
            </a:solidFill>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4572000" y="2895600"/>
            <a:ext cx="2240517" cy="369332"/>
          </a:xfrm>
          <a:prstGeom prst="rect">
            <a:avLst/>
          </a:prstGeom>
          <a:noFill/>
        </p:spPr>
        <p:txBody>
          <a:bodyPr wrap="none" rtlCol="0">
            <a:spAutoFit/>
          </a:bodyPr>
          <a:lstStyle/>
          <a:p>
            <a:r>
              <a:rPr lang="en-US" dirty="0" smtClean="0"/>
              <a:t>Thickness, </a:t>
            </a:r>
            <a:r>
              <a:rPr lang="en-US" dirty="0" err="1" smtClean="0"/>
              <a:t>t</a:t>
            </a:r>
            <a:r>
              <a:rPr lang="en-US" dirty="0" smtClean="0"/>
              <a:t> = 0.32 cm </a:t>
            </a:r>
            <a:endParaRPr lang="en-US" dirty="0"/>
          </a:p>
        </p:txBody>
      </p:sp>
      <p:cxnSp>
        <p:nvCxnSpPr>
          <p:cNvPr id="17" name="Curved Connector 16"/>
          <p:cNvCxnSpPr/>
          <p:nvPr/>
        </p:nvCxnSpPr>
        <p:spPr>
          <a:xfrm flipV="1">
            <a:off x="3048000" y="4343400"/>
            <a:ext cx="1524000" cy="533400"/>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56452" y="4114800"/>
            <a:ext cx="2835933" cy="830997"/>
          </a:xfrm>
          <a:prstGeom prst="rect">
            <a:avLst/>
          </a:prstGeom>
          <a:noFill/>
        </p:spPr>
        <p:txBody>
          <a:bodyPr wrap="none" rtlCol="0">
            <a:spAutoFit/>
          </a:bodyPr>
          <a:lstStyle/>
          <a:p>
            <a:r>
              <a:rPr lang="en-US" sz="2400" b="1" dirty="0" smtClean="0">
                <a:ln>
                  <a:solidFill>
                    <a:schemeClr val="accent2">
                      <a:lumMod val="60000"/>
                      <a:lumOff val="40000"/>
                    </a:schemeClr>
                  </a:solidFill>
                </a:ln>
                <a:solidFill>
                  <a:schemeClr val="accent2">
                    <a:lumMod val="60000"/>
                    <a:lumOff val="40000"/>
                  </a:schemeClr>
                </a:solidFill>
              </a:rPr>
              <a:t>Heat Loss, </a:t>
            </a:r>
            <a:r>
              <a:rPr lang="en-US" sz="2400" b="1" dirty="0" err="1" smtClean="0">
                <a:ln>
                  <a:solidFill>
                    <a:schemeClr val="accent2">
                      <a:lumMod val="60000"/>
                      <a:lumOff val="40000"/>
                    </a:schemeClr>
                  </a:solidFill>
                </a:ln>
                <a:solidFill>
                  <a:schemeClr val="accent2">
                    <a:lumMod val="60000"/>
                    <a:lumOff val="40000"/>
                  </a:schemeClr>
                </a:solidFill>
              </a:rPr>
              <a:t>q</a:t>
            </a:r>
            <a:r>
              <a:rPr lang="en-US" sz="2400" b="1" dirty="0" smtClean="0">
                <a:ln>
                  <a:solidFill>
                    <a:schemeClr val="accent2">
                      <a:lumMod val="60000"/>
                      <a:lumOff val="40000"/>
                    </a:schemeClr>
                  </a:solidFill>
                </a:ln>
                <a:solidFill>
                  <a:schemeClr val="accent2">
                    <a:lumMod val="60000"/>
                    <a:lumOff val="40000"/>
                  </a:schemeClr>
                </a:solidFill>
              </a:rPr>
              <a:t> = 0.05W</a:t>
            </a:r>
          </a:p>
          <a:p>
            <a:r>
              <a:rPr lang="en-US" sz="2400" b="1" dirty="0" smtClean="0">
                <a:ln>
                  <a:solidFill>
                    <a:schemeClr val="accent2">
                      <a:lumMod val="60000"/>
                      <a:lumOff val="40000"/>
                    </a:schemeClr>
                  </a:solidFill>
                </a:ln>
                <a:solidFill>
                  <a:schemeClr val="accent2">
                    <a:lumMod val="60000"/>
                    <a:lumOff val="40000"/>
                  </a:schemeClr>
                </a:solidFill>
              </a:rPr>
              <a:t>ΔT of Chip = 8.26°C</a:t>
            </a:r>
            <a:endParaRPr lang="en-US" sz="2400" b="1" dirty="0">
              <a:ln>
                <a:solidFill>
                  <a:schemeClr val="accent2">
                    <a:lumMod val="60000"/>
                    <a:lumOff val="40000"/>
                  </a:schemeClr>
                </a:solidFill>
              </a:ln>
              <a:solidFill>
                <a:schemeClr val="accent2">
                  <a:lumMod val="60000"/>
                  <a:lumOff val="40000"/>
                </a:schemeClr>
              </a:solidFill>
            </a:endParaRPr>
          </a:p>
        </p:txBody>
      </p:sp>
      <p:sp>
        <p:nvSpPr>
          <p:cNvPr id="19" name="Rectangle 18"/>
          <p:cNvSpPr/>
          <p:nvPr/>
        </p:nvSpPr>
        <p:spPr>
          <a:xfrm>
            <a:off x="2667000" y="2209800"/>
            <a:ext cx="152400" cy="1828800"/>
          </a:xfrm>
          <a:prstGeom prst="rect">
            <a:avLst/>
          </a:prstGeom>
          <a:solidFill>
            <a:srgbClr val="45DC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690075" y="1600200"/>
            <a:ext cx="1710725" cy="523220"/>
          </a:xfrm>
          <a:prstGeom prst="rect">
            <a:avLst/>
          </a:prstGeom>
          <a:noFill/>
        </p:spPr>
        <p:txBody>
          <a:bodyPr wrap="none" rtlCol="0">
            <a:spAutoFit/>
          </a:bodyPr>
          <a:lstStyle/>
          <a:p>
            <a:r>
              <a:rPr lang="en-US" sz="2800" b="1" dirty="0" smtClean="0">
                <a:solidFill>
                  <a:schemeClr val="bg1"/>
                </a:solidFill>
              </a:rPr>
              <a:t>Sea Water</a:t>
            </a:r>
            <a:endParaRPr lang="en-US" sz="2800" b="1" dirty="0">
              <a:solidFill>
                <a:schemeClr val="bg1"/>
              </a:solidFill>
            </a:endParaRPr>
          </a:p>
        </p:txBody>
      </p:sp>
      <p:cxnSp>
        <p:nvCxnSpPr>
          <p:cNvPr id="22" name="Straight Arrow Connector 21"/>
          <p:cNvCxnSpPr/>
          <p:nvPr/>
        </p:nvCxnSpPr>
        <p:spPr>
          <a:xfrm rot="10800000">
            <a:off x="3733800" y="5715000"/>
            <a:ext cx="762000" cy="1588"/>
          </a:xfrm>
          <a:prstGeom prst="straightConnector1">
            <a:avLst/>
          </a:prstGeom>
          <a:ln>
            <a:solidFill>
              <a:srgbClr val="FF32FE"/>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495800" y="5257800"/>
            <a:ext cx="2228908" cy="1200329"/>
          </a:xfrm>
          <a:prstGeom prst="rect">
            <a:avLst/>
          </a:prstGeom>
          <a:noFill/>
        </p:spPr>
        <p:txBody>
          <a:bodyPr wrap="none" rtlCol="0">
            <a:spAutoFit/>
          </a:bodyPr>
          <a:lstStyle/>
          <a:p>
            <a:r>
              <a:rPr lang="en-US" dirty="0" smtClean="0"/>
              <a:t>Thermal Conductivity, </a:t>
            </a:r>
          </a:p>
          <a:p>
            <a:r>
              <a:rPr lang="en-US" dirty="0" smtClean="0"/>
              <a:t>Acrylic </a:t>
            </a:r>
            <a:r>
              <a:rPr lang="en-US" dirty="0" err="1" smtClean="0"/>
              <a:t>k</a:t>
            </a:r>
            <a:r>
              <a:rPr lang="en-US" dirty="0" smtClean="0"/>
              <a:t> = 0.2</a:t>
            </a:r>
          </a:p>
          <a:p>
            <a:r>
              <a:rPr lang="en-US" dirty="0" smtClean="0"/>
              <a:t>Air </a:t>
            </a:r>
            <a:r>
              <a:rPr lang="en-US" dirty="0" err="1" smtClean="0"/>
              <a:t>k</a:t>
            </a:r>
            <a:r>
              <a:rPr lang="en-US" dirty="0" smtClean="0"/>
              <a:t> = 0.02</a:t>
            </a:r>
          </a:p>
          <a:p>
            <a:endParaRPr lang="en-US" dirty="0"/>
          </a:p>
        </p:txBody>
      </p:sp>
      <p:cxnSp>
        <p:nvCxnSpPr>
          <p:cNvPr id="26" name="Straight Arrow Connector 25"/>
          <p:cNvCxnSpPr/>
          <p:nvPr/>
        </p:nvCxnSpPr>
        <p:spPr>
          <a:xfrm>
            <a:off x="1219200" y="3276600"/>
            <a:ext cx="1524000" cy="1588"/>
          </a:xfrm>
          <a:prstGeom prst="straightConnector1">
            <a:avLst/>
          </a:prstGeom>
          <a:ln>
            <a:solidFill>
              <a:srgbClr val="FF32FE"/>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09600" y="2630269"/>
            <a:ext cx="864427" cy="646331"/>
          </a:xfrm>
          <a:prstGeom prst="rect">
            <a:avLst/>
          </a:prstGeom>
          <a:noFill/>
        </p:spPr>
        <p:txBody>
          <a:bodyPr wrap="none" rtlCol="0">
            <a:spAutoFit/>
          </a:bodyPr>
          <a:lstStyle/>
          <a:p>
            <a:r>
              <a:rPr lang="en-US" dirty="0" smtClean="0"/>
              <a:t>Chip</a:t>
            </a:r>
          </a:p>
          <a:p>
            <a:r>
              <a:rPr lang="en-US" dirty="0" smtClean="0"/>
              <a:t>Area, A </a:t>
            </a:r>
            <a:endParaRPr lang="en-US" dirty="0"/>
          </a:p>
        </p:txBody>
      </p:sp>
      <p:sp>
        <p:nvSpPr>
          <p:cNvPr id="30" name="TextBox 29"/>
          <p:cNvSpPr txBox="1"/>
          <p:nvPr/>
        </p:nvSpPr>
        <p:spPr>
          <a:xfrm>
            <a:off x="4724400" y="3429000"/>
            <a:ext cx="1959416" cy="369332"/>
          </a:xfrm>
          <a:prstGeom prst="rect">
            <a:avLst/>
          </a:prstGeom>
          <a:noFill/>
        </p:spPr>
        <p:txBody>
          <a:bodyPr wrap="none" rtlCol="0">
            <a:spAutoFit/>
          </a:bodyPr>
          <a:lstStyle/>
          <a:p>
            <a:r>
              <a:rPr lang="en-US" dirty="0" smtClean="0"/>
              <a:t>Radius, </a:t>
            </a:r>
            <a:r>
              <a:rPr lang="en-US" dirty="0" err="1" smtClean="0"/>
              <a:t>r</a:t>
            </a:r>
            <a:r>
              <a:rPr lang="en-US" dirty="0" smtClean="0"/>
              <a:t> = 3.75 cm</a:t>
            </a:r>
            <a:endParaRPr lang="en-US" dirty="0"/>
          </a:p>
        </p:txBody>
      </p:sp>
      <p:cxnSp>
        <p:nvCxnSpPr>
          <p:cNvPr id="31" name="Straight Arrow Connector 30"/>
          <p:cNvCxnSpPr/>
          <p:nvPr/>
        </p:nvCxnSpPr>
        <p:spPr>
          <a:xfrm rot="10800000">
            <a:off x="3352800" y="5867400"/>
            <a:ext cx="1143000" cy="152400"/>
          </a:xfrm>
          <a:prstGeom prst="straightConnector1">
            <a:avLst/>
          </a:prstGeom>
          <a:ln>
            <a:solidFill>
              <a:srgbClr val="FF32FE"/>
            </a:solidFill>
            <a:tailEnd type="arrow"/>
          </a:ln>
        </p:spPr>
        <p:style>
          <a:lnRef idx="2">
            <a:schemeClr val="accent1"/>
          </a:lnRef>
          <a:fillRef idx="0">
            <a:schemeClr val="accent1"/>
          </a:fillRef>
          <a:effectRef idx="1">
            <a:schemeClr val="accent1"/>
          </a:effectRef>
          <a:fontRef idx="minor">
            <a:schemeClr val="tx1"/>
          </a:fontRef>
        </p:style>
      </p:cxnSp>
      <p:sp>
        <p:nvSpPr>
          <p:cNvPr id="33" name="Left Brace 32"/>
          <p:cNvSpPr/>
          <p:nvPr/>
        </p:nvSpPr>
        <p:spPr>
          <a:xfrm>
            <a:off x="3124200" y="3810000"/>
            <a:ext cx="304800" cy="838200"/>
          </a:xfrm>
          <a:prstGeom prst="leftBrace">
            <a:avLst/>
          </a:prstGeom>
          <a:ln>
            <a:solidFill>
              <a:srgbClr val="FF32FE"/>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4" name="Straight Arrow Connector 33"/>
          <p:cNvCxnSpPr/>
          <p:nvPr/>
        </p:nvCxnSpPr>
        <p:spPr>
          <a:xfrm rot="10800000" flipV="1">
            <a:off x="3810000" y="3581400"/>
            <a:ext cx="990600" cy="533400"/>
          </a:xfrm>
          <a:prstGeom prst="straightConnector1">
            <a:avLst/>
          </a:prstGeom>
          <a:ln>
            <a:solidFill>
              <a:srgbClr val="FF32FE"/>
            </a:solidFill>
            <a:tailEnd type="arrow"/>
          </a:ln>
        </p:spPr>
        <p:style>
          <a:lnRef idx="2">
            <a:schemeClr val="accent1"/>
          </a:lnRef>
          <a:fillRef idx="0">
            <a:schemeClr val="accent1"/>
          </a:fillRef>
          <a:effectRef idx="1">
            <a:schemeClr val="accent1"/>
          </a:effectRef>
          <a:fontRef idx="minor">
            <a:schemeClr val="tx1"/>
          </a:fontRef>
        </p:style>
      </p:cxnSp>
      <p:grpSp>
        <p:nvGrpSpPr>
          <p:cNvPr id="23" name="Group 8"/>
          <p:cNvGrpSpPr/>
          <p:nvPr/>
        </p:nvGrpSpPr>
        <p:grpSpPr>
          <a:xfrm>
            <a:off x="757763" y="0"/>
            <a:ext cx="903111" cy="670982"/>
            <a:chOff x="757763" y="23359"/>
            <a:chExt cx="903111" cy="670982"/>
          </a:xfrm>
        </p:grpSpPr>
        <p:sp>
          <p:nvSpPr>
            <p:cNvPr id="25" name="Left Arrow 24"/>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433" y="474911"/>
            <a:ext cx="7543800" cy="808038"/>
          </a:xfrm>
        </p:spPr>
        <p:txBody>
          <a:bodyPr/>
          <a:lstStyle/>
          <a:p>
            <a:r>
              <a:rPr lang="en-US" dirty="0" smtClean="0"/>
              <a:t>Optimizing Resolution</a:t>
            </a:r>
            <a:endParaRPr lang="en-US" dirty="0"/>
          </a:p>
        </p:txBody>
      </p:sp>
      <p:grpSp>
        <p:nvGrpSpPr>
          <p:cNvPr id="3" name="Group 51"/>
          <p:cNvGrpSpPr/>
          <p:nvPr/>
        </p:nvGrpSpPr>
        <p:grpSpPr>
          <a:xfrm>
            <a:off x="2384776" y="1395779"/>
            <a:ext cx="6604000" cy="5377551"/>
            <a:chOff x="2384776" y="1395779"/>
            <a:chExt cx="6604000" cy="5377551"/>
          </a:xfrm>
        </p:grpSpPr>
        <p:pic>
          <p:nvPicPr>
            <p:cNvPr id="4" name="Picture 3"/>
            <p:cNvPicPr>
              <a:picLocks noChangeAspect="1"/>
            </p:cNvPicPr>
            <p:nvPr/>
          </p:nvPicPr>
          <p:blipFill>
            <a:blip r:embed="rId2"/>
            <a:srcRect l="3572" r="3571"/>
            <a:stretch>
              <a:fillRect/>
            </a:stretch>
          </p:blipFill>
          <p:spPr>
            <a:xfrm>
              <a:off x="2384776" y="1439330"/>
              <a:ext cx="6604000" cy="5334000"/>
            </a:xfrm>
            <a:prstGeom prst="rect">
              <a:avLst/>
            </a:prstGeom>
          </p:spPr>
        </p:pic>
        <p:cxnSp>
          <p:nvCxnSpPr>
            <p:cNvPr id="6" name="Straight Connector 5"/>
            <p:cNvCxnSpPr/>
            <p:nvPr/>
          </p:nvCxnSpPr>
          <p:spPr>
            <a:xfrm rot="5400000" flipH="1" flipV="1">
              <a:off x="3742870" y="4131114"/>
              <a:ext cx="1600200" cy="1588"/>
            </a:xfrm>
            <a:prstGeom prst="line">
              <a:avLst/>
            </a:prstGeom>
            <a:ln>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436542" y="3880553"/>
              <a:ext cx="1184940" cy="369332"/>
            </a:xfrm>
            <a:prstGeom prst="rect">
              <a:avLst/>
            </a:prstGeom>
            <a:noFill/>
          </p:spPr>
          <p:txBody>
            <a:bodyPr wrap="none" rtlCol="0">
              <a:spAutoFit/>
            </a:bodyPr>
            <a:lstStyle/>
            <a:p>
              <a:r>
                <a:rPr lang="en-US" dirty="0" smtClean="0">
                  <a:solidFill>
                    <a:srgbClr val="000000"/>
                  </a:solidFill>
                </a:rPr>
                <a:t>V at Max T</a:t>
              </a:r>
              <a:endParaRPr lang="en-US" dirty="0">
                <a:solidFill>
                  <a:srgbClr val="000000"/>
                </a:solidFill>
              </a:endParaRPr>
            </a:p>
          </p:txBody>
        </p:sp>
        <p:sp>
          <p:nvSpPr>
            <p:cNvPr id="10" name="TextBox 9"/>
            <p:cNvSpPr txBox="1"/>
            <p:nvPr/>
          </p:nvSpPr>
          <p:spPr>
            <a:xfrm>
              <a:off x="7436542" y="5221109"/>
              <a:ext cx="1146468" cy="369332"/>
            </a:xfrm>
            <a:prstGeom prst="rect">
              <a:avLst/>
            </a:prstGeom>
            <a:noFill/>
          </p:spPr>
          <p:txBody>
            <a:bodyPr wrap="none" rtlCol="0">
              <a:spAutoFit/>
            </a:bodyPr>
            <a:lstStyle/>
            <a:p>
              <a:r>
                <a:rPr lang="en-US" dirty="0" smtClean="0">
                  <a:solidFill>
                    <a:srgbClr val="000000"/>
                  </a:solidFill>
                </a:rPr>
                <a:t>V at Min T</a:t>
              </a:r>
              <a:endParaRPr lang="en-US" dirty="0">
                <a:solidFill>
                  <a:srgbClr val="000000"/>
                </a:solidFill>
              </a:endParaRPr>
            </a:p>
          </p:txBody>
        </p:sp>
        <p:sp>
          <p:nvSpPr>
            <p:cNvPr id="11" name="TextBox 10"/>
            <p:cNvSpPr txBox="1"/>
            <p:nvPr/>
          </p:nvSpPr>
          <p:spPr>
            <a:xfrm>
              <a:off x="3822774" y="1916665"/>
              <a:ext cx="2133918" cy="369332"/>
            </a:xfrm>
            <a:prstGeom prst="rect">
              <a:avLst/>
            </a:prstGeom>
            <a:noFill/>
          </p:spPr>
          <p:txBody>
            <a:bodyPr wrap="none" rtlCol="0">
              <a:spAutoFit/>
            </a:bodyPr>
            <a:lstStyle/>
            <a:p>
              <a:r>
                <a:rPr lang="en-US" dirty="0" smtClean="0">
                  <a:solidFill>
                    <a:srgbClr val="000000"/>
                  </a:solidFill>
                </a:rPr>
                <a:t>Input Voltage = 3.3 V</a:t>
              </a:r>
              <a:endParaRPr lang="en-US" dirty="0">
                <a:solidFill>
                  <a:srgbClr val="000000"/>
                </a:solidFill>
              </a:endParaRPr>
            </a:p>
          </p:txBody>
        </p:sp>
        <p:cxnSp>
          <p:nvCxnSpPr>
            <p:cNvPr id="13" name="Straight Arrow Connector 12"/>
            <p:cNvCxnSpPr/>
            <p:nvPr/>
          </p:nvCxnSpPr>
          <p:spPr>
            <a:xfrm rot="10800000">
              <a:off x="3259656" y="2102554"/>
              <a:ext cx="563119"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4713097" y="3331807"/>
              <a:ext cx="1905000" cy="9180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362364" y="2963329"/>
              <a:ext cx="2035468" cy="369332"/>
            </a:xfrm>
            <a:prstGeom prst="rect">
              <a:avLst/>
            </a:prstGeom>
            <a:noFill/>
          </p:spPr>
          <p:txBody>
            <a:bodyPr wrap="square" rtlCol="0">
              <a:spAutoFit/>
            </a:bodyPr>
            <a:lstStyle/>
            <a:p>
              <a:r>
                <a:rPr lang="en-US" dirty="0" smtClean="0">
                  <a:solidFill>
                    <a:srgbClr val="000000"/>
                  </a:solidFill>
                </a:rPr>
                <a:t>Max Voltage Range</a:t>
              </a:r>
              <a:endParaRPr lang="en-US" dirty="0">
                <a:solidFill>
                  <a:srgbClr val="000000"/>
                </a:solidFill>
              </a:endParaRPr>
            </a:p>
          </p:txBody>
        </p:sp>
        <p:sp>
          <p:nvSpPr>
            <p:cNvPr id="18" name="TextBox 17"/>
            <p:cNvSpPr txBox="1"/>
            <p:nvPr/>
          </p:nvSpPr>
          <p:spPr>
            <a:xfrm>
              <a:off x="3124012" y="6403998"/>
              <a:ext cx="1660280" cy="369332"/>
            </a:xfrm>
            <a:prstGeom prst="rect">
              <a:avLst/>
            </a:prstGeom>
            <a:noFill/>
          </p:spPr>
          <p:txBody>
            <a:bodyPr wrap="none" rtlCol="0">
              <a:spAutoFit/>
            </a:bodyPr>
            <a:lstStyle/>
            <a:p>
              <a:r>
                <a:rPr lang="en-US" dirty="0" smtClean="0">
                  <a:solidFill>
                    <a:srgbClr val="000000"/>
                  </a:solidFill>
                </a:rPr>
                <a:t>Design to 35 </a:t>
              </a:r>
              <a:r>
                <a:rPr lang="en-US" dirty="0" err="1" smtClean="0">
                  <a:solidFill>
                    <a:srgbClr val="000000"/>
                  </a:solidFill>
                </a:rPr>
                <a:t>kΩ</a:t>
              </a:r>
              <a:endParaRPr lang="en-US" dirty="0">
                <a:solidFill>
                  <a:srgbClr val="000000"/>
                </a:solidFill>
              </a:endParaRPr>
            </a:p>
          </p:txBody>
        </p:sp>
        <p:cxnSp>
          <p:nvCxnSpPr>
            <p:cNvPr id="20" name="Straight Arrow Connector 19"/>
            <p:cNvCxnSpPr/>
            <p:nvPr/>
          </p:nvCxnSpPr>
          <p:spPr>
            <a:xfrm rot="16200000" flipV="1">
              <a:off x="4437533" y="6286894"/>
              <a:ext cx="211668" cy="79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511775" y="1395779"/>
              <a:ext cx="6322915" cy="369332"/>
            </a:xfrm>
            <a:prstGeom prst="rect">
              <a:avLst/>
            </a:prstGeom>
            <a:noFill/>
          </p:spPr>
          <p:txBody>
            <a:bodyPr wrap="none" rtlCol="0">
              <a:spAutoFit/>
            </a:bodyPr>
            <a:lstStyle/>
            <a:p>
              <a:r>
                <a:rPr lang="en-US" dirty="0" smtClean="0">
                  <a:solidFill>
                    <a:srgbClr val="000000"/>
                  </a:solidFill>
                </a:rPr>
                <a:t>Temperature Range </a:t>
              </a:r>
              <a:r>
                <a:rPr lang="en-US" dirty="0" err="1" smtClean="0">
                  <a:solidFill>
                    <a:srgbClr val="000000"/>
                  </a:solidFill>
                  <a:sym typeface="Wingdings"/>
                </a:rPr>
                <a:t></a:t>
              </a:r>
              <a:r>
                <a:rPr lang="en-US" dirty="0" smtClean="0">
                  <a:solidFill>
                    <a:srgbClr val="000000"/>
                  </a:solidFill>
                </a:rPr>
                <a:t> Voltage Range </a:t>
              </a:r>
              <a:r>
                <a:rPr lang="en-US" dirty="0" err="1" smtClean="0">
                  <a:solidFill>
                    <a:srgbClr val="000000"/>
                  </a:solidFill>
                  <a:sym typeface="Wingdings"/>
                </a:rPr>
                <a:t></a:t>
              </a:r>
              <a:r>
                <a:rPr lang="en-US" dirty="0" smtClean="0">
                  <a:solidFill>
                    <a:srgbClr val="000000"/>
                  </a:solidFill>
                </a:rPr>
                <a:t> Resistance </a:t>
              </a:r>
              <a:r>
                <a:rPr lang="en-US" dirty="0" err="1" smtClean="0">
                  <a:solidFill>
                    <a:srgbClr val="000000"/>
                  </a:solidFill>
                  <a:sym typeface="Wingdings"/>
                </a:rPr>
                <a:t></a:t>
              </a:r>
              <a:r>
                <a:rPr lang="en-US" dirty="0" smtClean="0">
                  <a:solidFill>
                    <a:srgbClr val="000000"/>
                  </a:solidFill>
                  <a:sym typeface="Wingdings"/>
                </a:rPr>
                <a:t> Resolution</a:t>
              </a:r>
              <a:r>
                <a:rPr lang="en-US" dirty="0" smtClean="0">
                  <a:solidFill>
                    <a:srgbClr val="000000"/>
                  </a:solidFill>
                </a:rPr>
                <a:t>  </a:t>
              </a:r>
              <a:endParaRPr lang="en-US" dirty="0">
                <a:solidFill>
                  <a:srgbClr val="000000"/>
                </a:solidFill>
              </a:endParaRPr>
            </a:p>
          </p:txBody>
        </p:sp>
      </p:grpSp>
      <p:grpSp>
        <p:nvGrpSpPr>
          <p:cNvPr id="5" name="Group 7"/>
          <p:cNvGrpSpPr/>
          <p:nvPr/>
        </p:nvGrpSpPr>
        <p:grpSpPr>
          <a:xfrm>
            <a:off x="2257" y="5155208"/>
            <a:ext cx="2410741" cy="1533456"/>
            <a:chOff x="5429250" y="4736068"/>
            <a:chExt cx="3295650" cy="1530112"/>
          </a:xfrm>
        </p:grpSpPr>
        <p:cxnSp>
          <p:nvCxnSpPr>
            <p:cNvPr id="26" name="Straight Connector 25"/>
            <p:cNvCxnSpPr/>
            <p:nvPr/>
          </p:nvCxnSpPr>
          <p:spPr>
            <a:xfrm>
              <a:off x="5943600" y="4953000"/>
              <a:ext cx="38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4600" y="49530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400800" y="4800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6477000" y="4800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553200" y="4800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6629400" y="4800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705600" y="4800600"/>
              <a:ext cx="762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781800" y="4800600"/>
              <a:ext cx="762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858000" y="4953000"/>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315200" y="4953000"/>
              <a:ext cx="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315200" y="51816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7162800" y="5257800"/>
              <a:ext cx="3048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162800" y="5334000"/>
              <a:ext cx="3048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7162800" y="5410200"/>
              <a:ext cx="3048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162800" y="5486400"/>
              <a:ext cx="3048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162800" y="5562600"/>
              <a:ext cx="3048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162800" y="5638800"/>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315200" y="5715000"/>
              <a:ext cx="2381" cy="428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162800" y="6172200"/>
              <a:ext cx="304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200899" y="6219825"/>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6266180"/>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315200" y="4953000"/>
              <a:ext cx="60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429250" y="4736068"/>
              <a:ext cx="628650" cy="368527"/>
            </a:xfrm>
            <a:prstGeom prst="rect">
              <a:avLst/>
            </a:prstGeom>
            <a:noFill/>
          </p:spPr>
          <p:txBody>
            <a:bodyPr wrap="square" rtlCol="0">
              <a:spAutoFit/>
            </a:bodyPr>
            <a:lstStyle/>
            <a:p>
              <a:r>
                <a:rPr lang="en-US" dirty="0" smtClean="0"/>
                <a:t>V</a:t>
              </a:r>
              <a:r>
                <a:rPr lang="en-US" sz="1100" dirty="0" smtClean="0"/>
                <a:t>in</a:t>
              </a:r>
              <a:endParaRPr lang="en-US" dirty="0"/>
            </a:p>
          </p:txBody>
        </p:sp>
        <p:sp>
          <p:nvSpPr>
            <p:cNvPr id="49" name="TextBox 48"/>
            <p:cNvSpPr txBox="1"/>
            <p:nvPr/>
          </p:nvSpPr>
          <p:spPr>
            <a:xfrm>
              <a:off x="7886701" y="4770120"/>
              <a:ext cx="838199" cy="368527"/>
            </a:xfrm>
            <a:prstGeom prst="rect">
              <a:avLst/>
            </a:prstGeom>
            <a:noFill/>
          </p:spPr>
          <p:txBody>
            <a:bodyPr wrap="square" rtlCol="0">
              <a:spAutoFit/>
            </a:bodyPr>
            <a:lstStyle/>
            <a:p>
              <a:r>
                <a:rPr lang="en-US" dirty="0" smtClean="0"/>
                <a:t>V</a:t>
              </a:r>
              <a:r>
                <a:rPr lang="en-US" sz="1100" dirty="0" smtClean="0"/>
                <a:t>out</a:t>
              </a:r>
              <a:endParaRPr lang="en-US" dirty="0"/>
            </a:p>
          </p:txBody>
        </p:sp>
        <p:sp>
          <p:nvSpPr>
            <p:cNvPr id="50" name="TextBox 49"/>
            <p:cNvSpPr txBox="1"/>
            <p:nvPr/>
          </p:nvSpPr>
          <p:spPr>
            <a:xfrm>
              <a:off x="6153150" y="5059680"/>
              <a:ext cx="952500" cy="644922"/>
            </a:xfrm>
            <a:prstGeom prst="rect">
              <a:avLst/>
            </a:prstGeom>
            <a:noFill/>
          </p:spPr>
          <p:txBody>
            <a:bodyPr wrap="square" rtlCol="0">
              <a:spAutoFit/>
            </a:bodyPr>
            <a:lstStyle/>
            <a:p>
              <a:r>
                <a:rPr lang="en-US" i="1" dirty="0" smtClean="0"/>
                <a:t>35 k</a:t>
              </a:r>
              <a:r>
                <a:rPr lang="el-GR" i="1" dirty="0" smtClean="0"/>
                <a:t>Ω</a:t>
              </a:r>
              <a:endParaRPr lang="en-US" i="1" dirty="0"/>
            </a:p>
          </p:txBody>
        </p:sp>
        <p:cxnSp>
          <p:nvCxnSpPr>
            <p:cNvPr id="51" name="Straight Arrow Connector 50"/>
            <p:cNvCxnSpPr/>
            <p:nvPr/>
          </p:nvCxnSpPr>
          <p:spPr>
            <a:xfrm flipV="1">
              <a:off x="7010400" y="5105400"/>
              <a:ext cx="60960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3" name="Donut 52"/>
          <p:cNvSpPr/>
          <p:nvPr/>
        </p:nvSpPr>
        <p:spPr>
          <a:xfrm>
            <a:off x="348903" y="5496318"/>
            <a:ext cx="809951" cy="656916"/>
          </a:xfrm>
          <a:prstGeom prst="donut">
            <a:avLst>
              <a:gd name="adj" fmla="val 6647"/>
            </a:avLst>
          </a:prstGeom>
          <a:solidFill>
            <a:srgbClr val="FF0000"/>
          </a:solidFill>
          <a:ln w="31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55" name="Straight Arrow Connector 54"/>
          <p:cNvCxnSpPr>
            <a:stCxn id="53" idx="6"/>
          </p:cNvCxnSpPr>
          <p:nvPr/>
        </p:nvCxnSpPr>
        <p:spPr>
          <a:xfrm>
            <a:off x="1158854" y="5824776"/>
            <a:ext cx="1965158" cy="769703"/>
          </a:xfrm>
          <a:prstGeom prst="straightConnector1">
            <a:avLst/>
          </a:prstGeom>
          <a:ln w="635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60521" y="4713111"/>
            <a:ext cx="1608320" cy="369332"/>
          </a:xfrm>
          <a:prstGeom prst="rect">
            <a:avLst/>
          </a:prstGeom>
          <a:noFill/>
        </p:spPr>
        <p:txBody>
          <a:bodyPr wrap="none" rtlCol="0">
            <a:spAutoFit/>
          </a:bodyPr>
          <a:lstStyle/>
          <a:p>
            <a:r>
              <a:rPr lang="en-US" dirty="0" smtClean="0"/>
              <a:t>Voltage Divider</a:t>
            </a:r>
            <a:endParaRPr lang="en-US" dirty="0"/>
          </a:p>
        </p:txBody>
      </p:sp>
      <p:grpSp>
        <p:nvGrpSpPr>
          <p:cNvPr id="52" name="Group 8"/>
          <p:cNvGrpSpPr/>
          <p:nvPr/>
        </p:nvGrpSpPr>
        <p:grpSpPr>
          <a:xfrm>
            <a:off x="757763" y="0"/>
            <a:ext cx="903111" cy="670982"/>
            <a:chOff x="757763" y="23359"/>
            <a:chExt cx="903111" cy="670982"/>
          </a:xfrm>
        </p:grpSpPr>
        <p:sp>
          <p:nvSpPr>
            <p:cNvPr id="54" name="Left Arrow 53"/>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Desired Resolution Design Options</a:t>
            </a:r>
            <a:endParaRPr lang="en-US" dirty="0"/>
          </a:p>
        </p:txBody>
      </p:sp>
      <p:pic>
        <p:nvPicPr>
          <p:cNvPr id="4" name="Picture 3"/>
          <p:cNvPicPr>
            <a:picLocks noChangeAspect="1"/>
          </p:cNvPicPr>
          <p:nvPr/>
        </p:nvPicPr>
        <p:blipFill>
          <a:blip r:embed="rId2"/>
          <a:stretch>
            <a:fillRect/>
          </a:stretch>
        </p:blipFill>
        <p:spPr>
          <a:xfrm>
            <a:off x="1128896" y="1494615"/>
            <a:ext cx="6774883" cy="5081162"/>
          </a:xfrm>
          <a:prstGeom prst="rect">
            <a:avLst/>
          </a:prstGeom>
        </p:spPr>
      </p:pic>
      <p:sp>
        <p:nvSpPr>
          <p:cNvPr id="5" name="TextBox 4"/>
          <p:cNvSpPr txBox="1"/>
          <p:nvPr/>
        </p:nvSpPr>
        <p:spPr>
          <a:xfrm>
            <a:off x="4976155" y="4005112"/>
            <a:ext cx="1518264" cy="369332"/>
          </a:xfrm>
          <a:prstGeom prst="rect">
            <a:avLst/>
          </a:prstGeom>
          <a:noFill/>
        </p:spPr>
        <p:txBody>
          <a:bodyPr wrap="none" rtlCol="0">
            <a:spAutoFit/>
          </a:bodyPr>
          <a:lstStyle/>
          <a:p>
            <a:r>
              <a:rPr lang="en-US" dirty="0" smtClean="0">
                <a:solidFill>
                  <a:schemeClr val="accent2">
                    <a:lumMod val="75000"/>
                  </a:schemeClr>
                </a:solidFill>
              </a:rPr>
              <a:t>Voltage Range</a:t>
            </a:r>
            <a:endParaRPr lang="en-US" dirty="0">
              <a:solidFill>
                <a:schemeClr val="accent2">
                  <a:lumMod val="75000"/>
                </a:schemeClr>
              </a:solidFill>
            </a:endParaRPr>
          </a:p>
        </p:txBody>
      </p:sp>
      <p:sp>
        <p:nvSpPr>
          <p:cNvPr id="8" name="TextBox 7"/>
          <p:cNvSpPr txBox="1"/>
          <p:nvPr/>
        </p:nvSpPr>
        <p:spPr>
          <a:xfrm>
            <a:off x="7199763" y="1917890"/>
            <a:ext cx="800219" cy="369332"/>
          </a:xfrm>
          <a:prstGeom prst="rect">
            <a:avLst/>
          </a:prstGeom>
          <a:noFill/>
        </p:spPr>
        <p:txBody>
          <a:bodyPr wrap="none" rtlCol="0">
            <a:spAutoFit/>
          </a:bodyPr>
          <a:lstStyle/>
          <a:p>
            <a:r>
              <a:rPr lang="en-US" dirty="0" smtClean="0">
                <a:solidFill>
                  <a:srgbClr val="FF0000"/>
                </a:solidFill>
              </a:rPr>
              <a:t>0.01°C</a:t>
            </a:r>
            <a:endParaRPr lang="en-US" dirty="0">
              <a:solidFill>
                <a:srgbClr val="FF0000"/>
              </a:solidFill>
            </a:endParaRPr>
          </a:p>
        </p:txBody>
      </p:sp>
      <p:sp>
        <p:nvSpPr>
          <p:cNvPr id="9" name="TextBox 8"/>
          <p:cNvSpPr txBox="1"/>
          <p:nvPr/>
        </p:nvSpPr>
        <p:spPr>
          <a:xfrm>
            <a:off x="7182831" y="3848668"/>
            <a:ext cx="800219" cy="369332"/>
          </a:xfrm>
          <a:prstGeom prst="rect">
            <a:avLst/>
          </a:prstGeom>
          <a:noFill/>
        </p:spPr>
        <p:txBody>
          <a:bodyPr wrap="none" rtlCol="0">
            <a:spAutoFit/>
          </a:bodyPr>
          <a:lstStyle/>
          <a:p>
            <a:r>
              <a:rPr lang="en-US" dirty="0" smtClean="0">
                <a:solidFill>
                  <a:srgbClr val="FF0000"/>
                </a:solidFill>
              </a:rPr>
              <a:t>0.02°C</a:t>
            </a:r>
            <a:endParaRPr lang="en-US" dirty="0">
              <a:solidFill>
                <a:srgbClr val="FF0000"/>
              </a:solidFill>
            </a:endParaRPr>
          </a:p>
        </p:txBody>
      </p:sp>
      <p:sp>
        <p:nvSpPr>
          <p:cNvPr id="10" name="TextBox 9"/>
          <p:cNvSpPr txBox="1"/>
          <p:nvPr/>
        </p:nvSpPr>
        <p:spPr>
          <a:xfrm>
            <a:off x="7185652" y="4515556"/>
            <a:ext cx="800219" cy="369332"/>
          </a:xfrm>
          <a:prstGeom prst="rect">
            <a:avLst/>
          </a:prstGeom>
          <a:noFill/>
        </p:spPr>
        <p:txBody>
          <a:bodyPr wrap="none" rtlCol="0">
            <a:spAutoFit/>
          </a:bodyPr>
          <a:lstStyle/>
          <a:p>
            <a:r>
              <a:rPr lang="en-US" dirty="0" smtClean="0">
                <a:solidFill>
                  <a:srgbClr val="008000"/>
                </a:solidFill>
              </a:rPr>
              <a:t>0.03°C</a:t>
            </a:r>
            <a:endParaRPr lang="en-US" dirty="0">
              <a:solidFill>
                <a:srgbClr val="008000"/>
              </a:solidFill>
            </a:endParaRPr>
          </a:p>
        </p:txBody>
      </p:sp>
      <p:sp>
        <p:nvSpPr>
          <p:cNvPr id="11" name="TextBox 10"/>
          <p:cNvSpPr txBox="1"/>
          <p:nvPr/>
        </p:nvSpPr>
        <p:spPr>
          <a:xfrm>
            <a:off x="7185652" y="4838511"/>
            <a:ext cx="800219" cy="369332"/>
          </a:xfrm>
          <a:prstGeom prst="rect">
            <a:avLst/>
          </a:prstGeom>
          <a:noFill/>
        </p:spPr>
        <p:txBody>
          <a:bodyPr wrap="none" rtlCol="0">
            <a:spAutoFit/>
          </a:bodyPr>
          <a:lstStyle/>
          <a:p>
            <a:r>
              <a:rPr lang="en-US" dirty="0" smtClean="0">
                <a:solidFill>
                  <a:srgbClr val="008000"/>
                </a:solidFill>
              </a:rPr>
              <a:t>0.04°C</a:t>
            </a:r>
            <a:endParaRPr lang="en-US" dirty="0">
              <a:solidFill>
                <a:srgbClr val="008000"/>
              </a:solidFill>
            </a:endParaRPr>
          </a:p>
        </p:txBody>
      </p:sp>
      <p:sp>
        <p:nvSpPr>
          <p:cNvPr id="13" name="TextBox 12"/>
          <p:cNvSpPr txBox="1"/>
          <p:nvPr/>
        </p:nvSpPr>
        <p:spPr>
          <a:xfrm>
            <a:off x="7199763" y="5420731"/>
            <a:ext cx="684803" cy="369332"/>
          </a:xfrm>
          <a:prstGeom prst="rect">
            <a:avLst/>
          </a:prstGeom>
          <a:noFill/>
        </p:spPr>
        <p:txBody>
          <a:bodyPr wrap="none" rtlCol="0">
            <a:spAutoFit/>
          </a:bodyPr>
          <a:lstStyle/>
          <a:p>
            <a:r>
              <a:rPr lang="en-US" dirty="0" smtClean="0">
                <a:solidFill>
                  <a:srgbClr val="008000"/>
                </a:solidFill>
              </a:rPr>
              <a:t>0.1°C</a:t>
            </a:r>
            <a:endParaRPr lang="en-US" dirty="0">
              <a:solidFill>
                <a:srgbClr val="008000"/>
              </a:solidFill>
            </a:endParaRPr>
          </a:p>
        </p:txBody>
      </p:sp>
      <p:sp>
        <p:nvSpPr>
          <p:cNvPr id="14" name="TextBox 13"/>
          <p:cNvSpPr txBox="1"/>
          <p:nvPr/>
        </p:nvSpPr>
        <p:spPr>
          <a:xfrm>
            <a:off x="8004274" y="3011227"/>
            <a:ext cx="1337280" cy="923330"/>
          </a:xfrm>
          <a:prstGeom prst="rect">
            <a:avLst/>
          </a:prstGeom>
          <a:noFill/>
        </p:spPr>
        <p:txBody>
          <a:bodyPr wrap="square" rtlCol="0">
            <a:spAutoFit/>
          </a:bodyPr>
          <a:lstStyle/>
          <a:p>
            <a:r>
              <a:rPr lang="en-US" dirty="0" smtClean="0"/>
              <a:t>Resolution of Temp Sensor</a:t>
            </a:r>
            <a:endParaRPr lang="en-US" dirty="0"/>
          </a:p>
        </p:txBody>
      </p:sp>
      <p:cxnSp>
        <p:nvCxnSpPr>
          <p:cNvPr id="27" name="Straight Arrow Connector 26"/>
          <p:cNvCxnSpPr/>
          <p:nvPr/>
        </p:nvCxnSpPr>
        <p:spPr>
          <a:xfrm rot="16200000" flipV="1">
            <a:off x="7471302" y="2478254"/>
            <a:ext cx="724005" cy="3419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10800000" flipV="1">
            <a:off x="7976056" y="3934558"/>
            <a:ext cx="367844" cy="1411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10" idx="3"/>
          </p:cNvCxnSpPr>
          <p:nvPr/>
        </p:nvCxnSpPr>
        <p:spPr>
          <a:xfrm rot="5400000">
            <a:off x="7782054" y="4138376"/>
            <a:ext cx="765664" cy="3580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13" idx="3"/>
          </p:cNvCxnSpPr>
          <p:nvPr/>
        </p:nvCxnSpPr>
        <p:spPr>
          <a:xfrm rot="5400000">
            <a:off x="7314092" y="4575587"/>
            <a:ext cx="1600285" cy="459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019777" y="3011227"/>
            <a:ext cx="3031599" cy="369332"/>
          </a:xfrm>
          <a:prstGeom prst="rect">
            <a:avLst/>
          </a:prstGeom>
          <a:noFill/>
        </p:spPr>
        <p:txBody>
          <a:bodyPr wrap="none" rtlCol="0">
            <a:spAutoFit/>
          </a:bodyPr>
          <a:lstStyle/>
          <a:p>
            <a:r>
              <a:rPr lang="en-US" dirty="0" smtClean="0">
                <a:solidFill>
                  <a:srgbClr val="FF0000"/>
                </a:solidFill>
              </a:rPr>
              <a:t>Impossible Resolution Options</a:t>
            </a:r>
            <a:endParaRPr lang="en-US" dirty="0">
              <a:solidFill>
                <a:srgbClr val="FF0000"/>
              </a:solidFill>
            </a:endParaRPr>
          </a:p>
        </p:txBody>
      </p:sp>
      <p:sp>
        <p:nvSpPr>
          <p:cNvPr id="39" name="TextBox 38"/>
          <p:cNvSpPr txBox="1"/>
          <p:nvPr/>
        </p:nvSpPr>
        <p:spPr>
          <a:xfrm>
            <a:off x="3047999" y="4938511"/>
            <a:ext cx="2778037" cy="369332"/>
          </a:xfrm>
          <a:prstGeom prst="rect">
            <a:avLst/>
          </a:prstGeom>
          <a:noFill/>
        </p:spPr>
        <p:txBody>
          <a:bodyPr wrap="none" rtlCol="0">
            <a:spAutoFit/>
          </a:bodyPr>
          <a:lstStyle/>
          <a:p>
            <a:r>
              <a:rPr lang="en-US" dirty="0" smtClean="0">
                <a:solidFill>
                  <a:srgbClr val="008000"/>
                </a:solidFill>
              </a:rPr>
              <a:t>Possible Resolution Options</a:t>
            </a:r>
            <a:endParaRPr lang="en-US" dirty="0">
              <a:solidFill>
                <a:srgbClr val="008000"/>
              </a:solidFill>
            </a:endParaRPr>
          </a:p>
        </p:txBody>
      </p:sp>
      <p:grpSp>
        <p:nvGrpSpPr>
          <p:cNvPr id="17" name="Group 8"/>
          <p:cNvGrpSpPr/>
          <p:nvPr/>
        </p:nvGrpSpPr>
        <p:grpSpPr>
          <a:xfrm>
            <a:off x="757763" y="0"/>
            <a:ext cx="903111" cy="670982"/>
            <a:chOff x="757763" y="23359"/>
            <a:chExt cx="903111" cy="670982"/>
          </a:xfrm>
        </p:grpSpPr>
        <p:sp>
          <p:nvSpPr>
            <p:cNvPr id="18" name="Left Arrow 1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Puffin Specifications</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Nickname = “Clown of the Sea”, “Sea Parrot”</a:t>
            </a:r>
          </a:p>
          <a:p>
            <a:r>
              <a:rPr lang="en-US" dirty="0" smtClean="0"/>
              <a:t>Beak fades to gray during the winter, brightens in spring</a:t>
            </a:r>
          </a:p>
          <a:p>
            <a:r>
              <a:rPr lang="en-US" dirty="0"/>
              <a:t>According to the Cornell Lab of Ornithology, the Atlantic Puffin is “silent above ground, in breeding burrow makes growling sound like a chainsaw buzzing</a:t>
            </a:r>
            <a:r>
              <a:rPr lang="en-US" dirty="0" smtClean="0"/>
              <a:t>.”</a:t>
            </a:r>
          </a:p>
          <a:p>
            <a:r>
              <a:rPr lang="en-US" dirty="0" smtClean="0"/>
              <a:t>Dive to depths of 61 meters</a:t>
            </a:r>
          </a:p>
          <a:p>
            <a:r>
              <a:rPr lang="en-US" dirty="0" smtClean="0"/>
              <a:t>Puffin is on the coat-of-arms of </a:t>
            </a:r>
            <a:r>
              <a:rPr lang="en-US" dirty="0" err="1" smtClean="0"/>
              <a:t>Værøy</a:t>
            </a:r>
            <a:r>
              <a:rPr lang="en-US" dirty="0" smtClean="0"/>
              <a:t>, Norway</a:t>
            </a:r>
          </a:p>
          <a:p>
            <a:r>
              <a:rPr lang="en-US" dirty="0" smtClean="0"/>
              <a:t>Can reach speeds of 88 km/hr</a:t>
            </a:r>
          </a:p>
          <a:p>
            <a:r>
              <a:rPr lang="en-US" dirty="0" smtClean="0"/>
              <a:t>Can hold 12 fish in its mouth</a:t>
            </a:r>
          </a:p>
          <a:p>
            <a:r>
              <a:rPr lang="en-US" dirty="0" smtClean="0"/>
              <a:t>Can live to 20 years old (max 32)</a:t>
            </a:r>
          </a:p>
          <a:p>
            <a:endParaRPr lang="en-US" dirty="0"/>
          </a:p>
        </p:txBody>
      </p:sp>
      <p:pic>
        <p:nvPicPr>
          <p:cNvPr id="11266" name="Picture 2" descr="http://www.animalfactguide.com/images/puffinT.jpg"/>
          <p:cNvPicPr>
            <a:picLocks noChangeAspect="1" noChangeArrowheads="1"/>
          </p:cNvPicPr>
          <p:nvPr/>
        </p:nvPicPr>
        <p:blipFill>
          <a:blip r:embed="rId2" cstate="print"/>
          <a:srcRect/>
          <a:stretch>
            <a:fillRect/>
          </a:stretch>
        </p:blipFill>
        <p:spPr bwMode="auto">
          <a:xfrm>
            <a:off x="7467600" y="228599"/>
            <a:ext cx="1143000" cy="1143001"/>
          </a:xfrm>
          <a:prstGeom prst="rect">
            <a:avLst/>
          </a:prstGeom>
          <a:noFill/>
        </p:spPr>
      </p:pic>
      <p:pic>
        <p:nvPicPr>
          <p:cNvPr id="11268" name="Picture 4" descr="Atlantic Puffin (Fratercula arctica)"/>
          <p:cNvPicPr>
            <a:picLocks noChangeAspect="1" noChangeArrowheads="1"/>
          </p:cNvPicPr>
          <p:nvPr/>
        </p:nvPicPr>
        <p:blipFill>
          <a:blip r:embed="rId3" cstate="print"/>
          <a:srcRect/>
          <a:stretch>
            <a:fillRect/>
          </a:stretch>
        </p:blipFill>
        <p:spPr bwMode="auto">
          <a:xfrm>
            <a:off x="5990156" y="4906962"/>
            <a:ext cx="2468044" cy="1646238"/>
          </a:xfrm>
          <a:prstGeom prst="rect">
            <a:avLst/>
          </a:prstGeom>
          <a:noFill/>
        </p:spPr>
      </p:pic>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BC1F5ED-BD72-4CAB-B526-43E94774B14F}" type="slidenum">
              <a:rPr lang="en-US" smtClean="0"/>
              <a:pPr/>
              <a:t>14</a:t>
            </a:fld>
            <a:endParaRPr lang="en-US"/>
          </a:p>
        </p:txBody>
      </p:sp>
      <p:sp>
        <p:nvSpPr>
          <p:cNvPr id="5" name="Date Placeholder 4"/>
          <p:cNvSpPr>
            <a:spLocks noGrp="1"/>
          </p:cNvSpPr>
          <p:nvPr>
            <p:ph type="dt" sz="half" idx="2"/>
          </p:nvPr>
        </p:nvSpPr>
        <p:spPr/>
        <p:txBody>
          <a:bodyPr/>
          <a:lstStyle/>
          <a:p>
            <a:fld id="{90039945-3DC3-B345-B68C-EECB92830D21}" type="datetime1">
              <a:rPr lang="en-US" smtClean="0"/>
              <a:pPr/>
              <a:t>12/7/12</a:t>
            </a:fld>
            <a:endParaRPr lang="en-US"/>
          </a:p>
        </p:txBody>
      </p:sp>
      <p:sp>
        <p:nvSpPr>
          <p:cNvPr id="2" name="Title 1"/>
          <p:cNvSpPr>
            <a:spLocks noGrp="1"/>
          </p:cNvSpPr>
          <p:nvPr>
            <p:ph type="title"/>
          </p:nvPr>
        </p:nvSpPr>
        <p:spPr/>
        <p:txBody>
          <a:bodyPr/>
          <a:lstStyle/>
          <a:p>
            <a:r>
              <a:rPr lang="en-US" dirty="0" smtClean="0"/>
              <a:t>Ice Landing Conditions</a:t>
            </a:r>
            <a:endParaRPr lang="en-US" dirty="0"/>
          </a:p>
        </p:txBody>
      </p:sp>
      <p:sp>
        <p:nvSpPr>
          <p:cNvPr id="23" name="Content Placeholder 2"/>
          <p:cNvSpPr>
            <a:spLocks noGrp="1"/>
          </p:cNvSpPr>
          <p:nvPr>
            <p:ph idx="4294967295"/>
          </p:nvPr>
        </p:nvSpPr>
        <p:spPr>
          <a:xfrm>
            <a:off x="0" y="1600200"/>
            <a:ext cx="4290440" cy="1905000"/>
          </a:xfrm>
          <a:prstGeom prst="rect">
            <a:avLst/>
          </a:prstGeom>
        </p:spPr>
        <p:txBody>
          <a:bodyPr>
            <a:normAutofit/>
          </a:bodyPr>
          <a:lstStyle/>
          <a:p>
            <a:r>
              <a:rPr lang="en-US" sz="2000" dirty="0" smtClean="0"/>
              <a:t>Brine absorbs landing impact</a:t>
            </a:r>
          </a:p>
          <a:p>
            <a:r>
              <a:rPr lang="en-US" sz="2000" dirty="0" smtClean="0"/>
              <a:t>Impact at 2.5 m/s </a:t>
            </a:r>
          </a:p>
          <a:p>
            <a:pPr lvl="1"/>
            <a:r>
              <a:rPr lang="en-US" sz="2000" dirty="0" smtClean="0"/>
              <a:t>14 G’s deceleration in 5.5 cm</a:t>
            </a:r>
          </a:p>
          <a:p>
            <a:pPr lvl="1"/>
            <a:r>
              <a:rPr lang="en-US" sz="2000" dirty="0" smtClean="0"/>
              <a:t> Aluminum plate is impact point</a:t>
            </a:r>
          </a:p>
          <a:p>
            <a:pPr marL="457200" lvl="1" indent="0">
              <a:buNone/>
            </a:pPr>
            <a:endParaRPr lang="en-US" sz="3200" dirty="0"/>
          </a:p>
        </p:txBody>
      </p:sp>
      <p:grpSp>
        <p:nvGrpSpPr>
          <p:cNvPr id="3" name="Group 10"/>
          <p:cNvGrpSpPr/>
          <p:nvPr/>
        </p:nvGrpSpPr>
        <p:grpSpPr>
          <a:xfrm>
            <a:off x="152400" y="3694077"/>
            <a:ext cx="3200400" cy="2556589"/>
            <a:chOff x="4797670" y="2514600"/>
            <a:chExt cx="4117730" cy="2556589"/>
          </a:xfrm>
        </p:grpSpPr>
        <p:sp>
          <p:nvSpPr>
            <p:cNvPr id="8" name="Rectangle 7"/>
            <p:cNvSpPr/>
            <p:nvPr/>
          </p:nvSpPr>
          <p:spPr>
            <a:xfrm>
              <a:off x="4800600" y="2857500"/>
              <a:ext cx="4114800" cy="687423"/>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Sea Ice</a:t>
              </a:r>
              <a:endParaRPr lang="en-US" dirty="0">
                <a:solidFill>
                  <a:srgbClr val="000000"/>
                </a:solidFill>
              </a:endParaRPr>
            </a:p>
          </p:txBody>
        </p:sp>
        <p:sp>
          <p:nvSpPr>
            <p:cNvPr id="9" name="Rectangle 8"/>
            <p:cNvSpPr/>
            <p:nvPr/>
          </p:nvSpPr>
          <p:spPr>
            <a:xfrm>
              <a:off x="4797670" y="2514600"/>
              <a:ext cx="4114800" cy="381000"/>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Brine Ice Layer</a:t>
              </a:r>
              <a:endParaRPr lang="en-US" dirty="0">
                <a:solidFill>
                  <a:schemeClr val="bg1"/>
                </a:solidFill>
              </a:endParaRPr>
            </a:p>
          </p:txBody>
        </p:sp>
        <p:sp>
          <p:nvSpPr>
            <p:cNvPr id="10" name="Rectangle 9"/>
            <p:cNvSpPr/>
            <p:nvPr/>
          </p:nvSpPr>
          <p:spPr>
            <a:xfrm>
              <a:off x="4797670" y="3544923"/>
              <a:ext cx="4114800" cy="1526266"/>
            </a:xfrm>
            <a:prstGeom prst="rect">
              <a:avLst/>
            </a:prstGeom>
            <a:solidFill>
              <a:schemeClr val="bg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endParaRPr lang="en-US" dirty="0">
                <a:solidFill>
                  <a:srgbClr val="000000"/>
                </a:solidFill>
              </a:endParaRPr>
            </a:p>
            <a:p>
              <a:pPr algn="ctr"/>
              <a:r>
                <a:rPr lang="en-US" dirty="0" smtClean="0">
                  <a:solidFill>
                    <a:srgbClr val="000000"/>
                  </a:solidFill>
                </a:rPr>
                <a:t>Sea Water</a:t>
              </a:r>
              <a:endParaRPr lang="en-US" dirty="0">
                <a:solidFill>
                  <a:srgbClr val="000000"/>
                </a:solidFill>
              </a:endParaRPr>
            </a:p>
          </p:txBody>
        </p:sp>
      </p:grpSp>
      <p:cxnSp>
        <p:nvCxnSpPr>
          <p:cNvPr id="19" name="Straight Arrow Connector 18"/>
          <p:cNvCxnSpPr/>
          <p:nvPr/>
        </p:nvCxnSpPr>
        <p:spPr>
          <a:xfrm>
            <a:off x="3505200" y="3694077"/>
            <a:ext cx="0" cy="381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581400" y="3733800"/>
            <a:ext cx="635849" cy="369332"/>
          </a:xfrm>
          <a:prstGeom prst="rect">
            <a:avLst/>
          </a:prstGeom>
          <a:noFill/>
        </p:spPr>
        <p:txBody>
          <a:bodyPr wrap="none" rtlCol="0">
            <a:spAutoFit/>
          </a:bodyPr>
          <a:lstStyle/>
          <a:p>
            <a:r>
              <a:rPr lang="en-US" dirty="0" smtClean="0"/>
              <a:t>8 cm</a:t>
            </a:r>
            <a:endParaRPr lang="en-US" dirty="0"/>
          </a:p>
        </p:txBody>
      </p:sp>
      <p:pic>
        <p:nvPicPr>
          <p:cNvPr id="7" name="Picture 6"/>
          <p:cNvPicPr>
            <a:picLocks noChangeAspect="1"/>
          </p:cNvPicPr>
          <p:nvPr/>
        </p:nvPicPr>
        <p:blipFill>
          <a:blip r:embed="rId2" cstate="print"/>
          <a:stretch>
            <a:fillRect/>
          </a:stretch>
        </p:blipFill>
        <p:spPr>
          <a:xfrm>
            <a:off x="4290440" y="1627166"/>
            <a:ext cx="4541056" cy="2150452"/>
          </a:xfrm>
          <a:prstGeom prst="rect">
            <a:avLst/>
          </a:prstGeom>
        </p:spPr>
      </p:pic>
      <p:pic>
        <p:nvPicPr>
          <p:cNvPr id="2050" name="Picture 2"/>
          <p:cNvPicPr>
            <a:picLocks noChangeAspect="1" noChangeArrowheads="1"/>
          </p:cNvPicPr>
          <p:nvPr/>
        </p:nvPicPr>
        <p:blipFill>
          <a:blip r:embed="rId3" cstate="print"/>
          <a:srcRect/>
          <a:stretch>
            <a:fillRect/>
          </a:stretch>
        </p:blipFill>
        <p:spPr bwMode="auto">
          <a:xfrm>
            <a:off x="4800600" y="3810000"/>
            <a:ext cx="3733800" cy="2362200"/>
          </a:xfrm>
          <a:prstGeom prst="rect">
            <a:avLst/>
          </a:prstGeom>
          <a:noFill/>
          <a:ln w="9525">
            <a:noFill/>
            <a:miter lim="800000"/>
            <a:headEnd/>
            <a:tailEnd/>
          </a:ln>
        </p:spPr>
      </p:pic>
      <p:sp>
        <p:nvSpPr>
          <p:cNvPr id="15" name="TextBox 14"/>
          <p:cNvSpPr txBox="1"/>
          <p:nvPr/>
        </p:nvSpPr>
        <p:spPr>
          <a:xfrm>
            <a:off x="3581400" y="4191000"/>
            <a:ext cx="753732" cy="369332"/>
          </a:xfrm>
          <a:prstGeom prst="rect">
            <a:avLst/>
          </a:prstGeom>
          <a:noFill/>
        </p:spPr>
        <p:txBody>
          <a:bodyPr wrap="none" rtlCol="0">
            <a:spAutoFit/>
          </a:bodyPr>
          <a:lstStyle/>
          <a:p>
            <a:r>
              <a:rPr lang="en-US" dirty="0" smtClean="0"/>
              <a:t>22 cm</a:t>
            </a:r>
            <a:endParaRPr lang="en-US" dirty="0"/>
          </a:p>
        </p:txBody>
      </p:sp>
      <p:cxnSp>
        <p:nvCxnSpPr>
          <p:cNvPr id="16" name="Straight Arrow Connector 15"/>
          <p:cNvCxnSpPr/>
          <p:nvPr/>
        </p:nvCxnSpPr>
        <p:spPr>
          <a:xfrm>
            <a:off x="3429000" y="4191000"/>
            <a:ext cx="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27850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Landing  </a:t>
            </a:r>
            <a:endParaRPr lang="en-US" dirty="0"/>
          </a:p>
        </p:txBody>
      </p:sp>
      <p:sp>
        <p:nvSpPr>
          <p:cNvPr id="3" name="Content Placeholder 2"/>
          <p:cNvSpPr>
            <a:spLocks noGrp="1"/>
          </p:cNvSpPr>
          <p:nvPr>
            <p:ph sz="half" idx="4294967295"/>
          </p:nvPr>
        </p:nvSpPr>
        <p:spPr>
          <a:xfrm>
            <a:off x="0" y="1676400"/>
            <a:ext cx="3276600" cy="4521200"/>
          </a:xfrm>
          <a:prstGeom prst="rect">
            <a:avLst/>
          </a:prstGeom>
        </p:spPr>
        <p:txBody>
          <a:bodyPr>
            <a:normAutofit/>
          </a:bodyPr>
          <a:lstStyle/>
          <a:p>
            <a:r>
              <a:rPr lang="en-US" b="0" dirty="0" smtClean="0"/>
              <a:t>Horizontal velocity 6 m/s</a:t>
            </a:r>
          </a:p>
          <a:p>
            <a:r>
              <a:rPr lang="en-US" b="0" dirty="0" smtClean="0"/>
              <a:t>CG velocity 6 m/s horizontal</a:t>
            </a:r>
          </a:p>
          <a:p>
            <a:r>
              <a:rPr lang="en-US" b="0" dirty="0" smtClean="0"/>
              <a:t>Rotate to 35 degrees </a:t>
            </a:r>
          </a:p>
          <a:p>
            <a:r>
              <a:rPr lang="en-US" b="0" dirty="0" smtClean="0"/>
              <a:t>19 G’s deceleration at 50 cm </a:t>
            </a:r>
          </a:p>
          <a:p>
            <a:endParaRPr lang="en-US" b="0" dirty="0" smtClean="0"/>
          </a:p>
          <a:p>
            <a:endParaRPr lang="en-US" b="0" dirty="0" smtClean="0"/>
          </a:p>
          <a:p>
            <a:endParaRPr lang="en-US" b="0" dirty="0" smtClean="0"/>
          </a:p>
          <a:p>
            <a:endParaRPr lang="en-US" b="0" i="1" dirty="0" smtClean="0"/>
          </a:p>
          <a:p>
            <a:endParaRPr lang="en-US" b="0" dirty="0"/>
          </a:p>
        </p:txBody>
      </p:sp>
      <p:grpSp>
        <p:nvGrpSpPr>
          <p:cNvPr id="4" name="Group 19"/>
          <p:cNvGrpSpPr/>
          <p:nvPr/>
        </p:nvGrpSpPr>
        <p:grpSpPr>
          <a:xfrm>
            <a:off x="3276600" y="1440401"/>
            <a:ext cx="5367337" cy="1447800"/>
            <a:chOff x="2107254" y="1362051"/>
            <a:chExt cx="5367337" cy="1447800"/>
          </a:xfrm>
        </p:grpSpPr>
        <p:grpSp>
          <p:nvGrpSpPr>
            <p:cNvPr id="5" name="Group 15"/>
            <p:cNvGrpSpPr/>
            <p:nvPr/>
          </p:nvGrpSpPr>
          <p:grpSpPr>
            <a:xfrm>
              <a:off x="2107254" y="1362051"/>
              <a:ext cx="5367337" cy="1447800"/>
              <a:chOff x="2057399" y="1371600"/>
              <a:chExt cx="5367337" cy="1447800"/>
            </a:xfrm>
          </p:grpSpPr>
          <p:pic>
            <p:nvPicPr>
              <p:cNvPr id="1033"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399" y="1371600"/>
                <a:ext cx="5367337"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2819400" y="2354643"/>
                <a:ext cx="609600" cy="3885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Flowchart: Or 11"/>
              <p:cNvSpPr/>
              <p:nvPr/>
            </p:nvSpPr>
            <p:spPr>
              <a:xfrm>
                <a:off x="2743200" y="2278443"/>
                <a:ext cx="152400" cy="152400"/>
              </a:xfrm>
              <a:prstGeom prst="flowChartOr">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4203595" y="2456245"/>
                <a:ext cx="304800" cy="28695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64098" y="2430948"/>
                <a:ext cx="130988" cy="35423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Flowchart: Or 24"/>
              <p:cNvSpPr/>
              <p:nvPr/>
            </p:nvSpPr>
            <p:spPr>
              <a:xfrm>
                <a:off x="5181600" y="2383611"/>
                <a:ext cx="152400" cy="152400"/>
              </a:xfrm>
              <a:prstGeom prst="flowChartOr">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Or 21"/>
              <p:cNvSpPr/>
              <p:nvPr/>
            </p:nvSpPr>
            <p:spPr>
              <a:xfrm>
                <a:off x="4114800" y="2352754"/>
                <a:ext cx="152400" cy="152400"/>
              </a:xfrm>
              <a:prstGeom prst="flowChartOr">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4" name="Straight Arrow Connector 33"/>
            <p:cNvCxnSpPr/>
            <p:nvPr/>
          </p:nvCxnSpPr>
          <p:spPr>
            <a:xfrm>
              <a:off x="6766791" y="2401034"/>
              <a:ext cx="15009" cy="37459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Flowchart: Or 29"/>
            <p:cNvSpPr/>
            <p:nvPr/>
          </p:nvSpPr>
          <p:spPr>
            <a:xfrm>
              <a:off x="6698095" y="2312973"/>
              <a:ext cx="152400" cy="152400"/>
            </a:xfrm>
            <a:prstGeom prst="flowChartOr">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p:cNvPicPr>
            <a:picLocks noChangeAspect="1" noChangeArrowheads="1"/>
          </p:cNvPicPr>
          <p:nvPr/>
        </p:nvPicPr>
        <p:blipFill>
          <a:blip r:embed="rId3" cstate="print"/>
          <a:srcRect/>
          <a:stretch>
            <a:fillRect/>
          </a:stretch>
        </p:blipFill>
        <p:spPr bwMode="auto">
          <a:xfrm>
            <a:off x="3657600" y="2971800"/>
            <a:ext cx="4387927" cy="3186112"/>
          </a:xfrm>
          <a:prstGeom prst="rect">
            <a:avLst/>
          </a:prstGeom>
          <a:noFill/>
          <a:ln w="9525">
            <a:noFill/>
            <a:miter lim="800000"/>
            <a:headEnd/>
            <a:tailEnd/>
          </a:ln>
        </p:spPr>
      </p:pic>
      <p:sp>
        <p:nvSpPr>
          <p:cNvPr id="7" name="Date Placeholder 6"/>
          <p:cNvSpPr>
            <a:spLocks noGrp="1"/>
          </p:cNvSpPr>
          <p:nvPr>
            <p:ph type="dt" sz="half" idx="2"/>
          </p:nvPr>
        </p:nvSpPr>
        <p:spPr/>
        <p:txBody>
          <a:bodyPr/>
          <a:lstStyle/>
          <a:p>
            <a:fld id="{DDB5A6EB-2E05-A446-B52A-87C1406A90A1}" type="datetime1">
              <a:rPr lang="en-US" smtClean="0"/>
              <a:pPr/>
              <a:t>12/7/12</a:t>
            </a:fld>
            <a:endParaRPr lang="en-US"/>
          </a:p>
        </p:txBody>
      </p:sp>
      <p:sp>
        <p:nvSpPr>
          <p:cNvPr id="8" name="Slide Number Placeholder 7"/>
          <p:cNvSpPr>
            <a:spLocks noGrp="1"/>
          </p:cNvSpPr>
          <p:nvPr>
            <p:ph type="sldNum" sz="quarter" idx="12"/>
          </p:nvPr>
        </p:nvSpPr>
        <p:spPr/>
        <p:txBody>
          <a:bodyPr/>
          <a:lstStyle/>
          <a:p>
            <a:fld id="{7BC1F5ED-BD72-4CAB-B526-43E94774B14F}" type="slidenum">
              <a:rPr lang="en-US" smtClean="0"/>
              <a:pPr/>
              <a:t>15</a:t>
            </a:fld>
            <a:endParaRPr lang="en-US"/>
          </a:p>
        </p:txBody>
      </p:sp>
      <p:sp>
        <p:nvSpPr>
          <p:cNvPr id="9" name="Arc 8"/>
          <p:cNvSpPr/>
          <p:nvPr/>
        </p:nvSpPr>
        <p:spPr>
          <a:xfrm>
            <a:off x="6705601" y="2340380"/>
            <a:ext cx="381000" cy="936220"/>
          </a:xfrm>
          <a:prstGeom prst="arc">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7010400" y="2373868"/>
            <a:ext cx="496876" cy="369332"/>
          </a:xfrm>
          <a:prstGeom prst="rect">
            <a:avLst/>
          </a:prstGeom>
          <a:noFill/>
        </p:spPr>
        <p:txBody>
          <a:bodyPr wrap="none" rtlCol="0">
            <a:spAutoFit/>
          </a:bodyPr>
          <a:lstStyle/>
          <a:p>
            <a:r>
              <a:rPr lang="en-US" dirty="0" smtClean="0">
                <a:solidFill>
                  <a:srgbClr val="000000"/>
                </a:solidFill>
              </a:rPr>
              <a:t>35°</a:t>
            </a:r>
            <a:endParaRPr lang="en-US" dirty="0">
              <a:solidFill>
                <a:srgbClr val="000000"/>
              </a:solidFill>
            </a:endParaRPr>
          </a:p>
        </p:txBody>
      </p:sp>
      <p:pic>
        <p:nvPicPr>
          <p:cNvPr id="20" name="Picture 19"/>
          <p:cNvPicPr/>
          <p:nvPr/>
        </p:nvPicPr>
        <p:blipFill>
          <a:blip r:embed="rId4" cstate="print"/>
          <a:srcRect/>
          <a:stretch>
            <a:fillRect/>
          </a:stretch>
        </p:blipFill>
        <p:spPr bwMode="auto">
          <a:xfrm>
            <a:off x="8001168" y="4114800"/>
            <a:ext cx="1092200" cy="596900"/>
          </a:xfrm>
          <a:prstGeom prst="rect">
            <a:avLst/>
          </a:prstGeom>
          <a:noFill/>
          <a:ln w="9525">
            <a:noFill/>
            <a:miter lim="800000"/>
            <a:headEnd/>
            <a:tailEnd/>
          </a:ln>
        </p:spPr>
      </p:pic>
    </p:spTree>
    <p:extLst>
      <p:ext uri="{BB962C8B-B14F-4D97-AF65-F5344CB8AC3E}">
        <p14:creationId xmlns:p14="http://schemas.microsoft.com/office/powerpoint/2010/main" val="40551925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Analysis</a:t>
            </a:r>
            <a:endParaRPr lang="en-US" dirty="0"/>
          </a:p>
        </p:txBody>
      </p:sp>
      <p:sp>
        <p:nvSpPr>
          <p:cNvPr id="3" name="Content Placeholder 2"/>
          <p:cNvSpPr>
            <a:spLocks noGrp="1"/>
          </p:cNvSpPr>
          <p:nvPr>
            <p:ph sz="half" idx="4294967295"/>
          </p:nvPr>
        </p:nvSpPr>
        <p:spPr>
          <a:xfrm>
            <a:off x="381000" y="1600200"/>
            <a:ext cx="4038600" cy="4525963"/>
          </a:xfrm>
          <a:prstGeom prst="rect">
            <a:avLst/>
          </a:prstGeom>
        </p:spPr>
        <p:txBody>
          <a:bodyPr>
            <a:normAutofit lnSpcReduction="10000"/>
          </a:bodyPr>
          <a:lstStyle/>
          <a:p>
            <a:r>
              <a:rPr lang="en-US" dirty="0" smtClean="0"/>
              <a:t>Force applied at leg connection </a:t>
            </a:r>
          </a:p>
          <a:p>
            <a:pPr lvl="1"/>
            <a:r>
              <a:rPr lang="en-US" dirty="0" smtClean="0"/>
              <a:t>225 N (max force) at 55° from vertical  </a:t>
            </a:r>
          </a:p>
          <a:p>
            <a:r>
              <a:rPr lang="en-US" dirty="0" smtClean="0"/>
              <a:t>Maximum stress in simulation is 4 </a:t>
            </a:r>
            <a:r>
              <a:rPr lang="en-US" dirty="0" err="1" smtClean="0"/>
              <a:t>MPa</a:t>
            </a:r>
            <a:endParaRPr lang="en-US" dirty="0" smtClean="0"/>
          </a:p>
          <a:p>
            <a:r>
              <a:rPr lang="en-US" dirty="0" smtClean="0"/>
              <a:t>Fiberglass weave yield stress is 80 </a:t>
            </a:r>
            <a:r>
              <a:rPr lang="en-US" dirty="0" err="1" smtClean="0"/>
              <a:t>MPa</a:t>
            </a:r>
            <a:endParaRPr lang="en-US" dirty="0" smtClean="0"/>
          </a:p>
          <a:p>
            <a:r>
              <a:rPr lang="en-US" dirty="0" smtClean="0"/>
              <a:t>Second cloth layer for stiffness </a:t>
            </a:r>
            <a:endParaRPr 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0460" y="1336588"/>
            <a:ext cx="1826740" cy="51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6338" y="2178908"/>
            <a:ext cx="1830003"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H="1" flipV="1">
            <a:off x="7603798" y="2808825"/>
            <a:ext cx="702002" cy="843487"/>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038600" y="3048000"/>
            <a:ext cx="1491321"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2"/>
          </p:nvPr>
        </p:nvSpPr>
        <p:spPr/>
        <p:txBody>
          <a:bodyPr/>
          <a:lstStyle/>
          <a:p>
            <a:fld id="{BCCCEC8E-5816-C249-B5F1-F836C54140EB}"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16</a:t>
            </a:fld>
            <a:endParaRPr lang="en-US"/>
          </a:p>
        </p:txBody>
      </p:sp>
    </p:spTree>
    <p:extLst>
      <p:ext uri="{BB962C8B-B14F-4D97-AF65-F5344CB8AC3E}">
        <p14:creationId xmlns:p14="http://schemas.microsoft.com/office/powerpoint/2010/main" val="12130781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Upright/drag wind </a:t>
            </a:r>
            <a:endParaRPr lang="en-US" dirty="0"/>
          </a:p>
        </p:txBody>
      </p:sp>
      <p:sp>
        <p:nvSpPr>
          <p:cNvPr id="3" name="Content Placeholder 2"/>
          <p:cNvSpPr>
            <a:spLocks noGrp="1"/>
          </p:cNvSpPr>
          <p:nvPr>
            <p:ph sz="half" idx="4294967295"/>
          </p:nvPr>
        </p:nvSpPr>
        <p:spPr>
          <a:xfrm>
            <a:off x="0" y="1600200"/>
            <a:ext cx="4038600" cy="4525963"/>
          </a:xfrm>
          <a:prstGeom prst="rect">
            <a:avLst/>
          </a:prstGeom>
        </p:spPr>
        <p:txBody>
          <a:bodyPr/>
          <a:lstStyle/>
          <a:p>
            <a:r>
              <a:rPr lang="en-US" dirty="0" smtClean="0"/>
              <a:t>Angle at drop</a:t>
            </a:r>
          </a:p>
          <a:p>
            <a:pPr lvl="1"/>
            <a:r>
              <a:rPr lang="en-US" dirty="0" smtClean="0"/>
              <a:t>55° at landing</a:t>
            </a:r>
          </a:p>
          <a:p>
            <a:r>
              <a:rPr lang="en-US" dirty="0" smtClean="0"/>
              <a:t>Horizontal velocity halted by brine layer</a:t>
            </a:r>
          </a:p>
          <a:p>
            <a:r>
              <a:rPr lang="en-US" dirty="0" smtClean="0"/>
              <a:t>At 78 mph wind will rotate system</a:t>
            </a:r>
          </a:p>
          <a:p>
            <a:r>
              <a:rPr lang="en-US" dirty="0" smtClean="0"/>
              <a:t>Storm Wind speed over Artic ice = 55 mph</a:t>
            </a:r>
          </a:p>
          <a:p>
            <a:endParaRPr lang="en-US" dirty="0" smtClean="0"/>
          </a:p>
          <a:p>
            <a:endParaRPr lang="en-US" dirty="0" smtClean="0"/>
          </a:p>
        </p:txBody>
      </p:sp>
      <p:pic>
        <p:nvPicPr>
          <p:cNvPr id="5122" name="Picture 2"/>
          <p:cNvPicPr>
            <a:picLocks noChangeAspect="1" noChangeArrowheads="1"/>
          </p:cNvPicPr>
          <p:nvPr/>
        </p:nvPicPr>
        <p:blipFill>
          <a:blip r:embed="rId2" cstate="print"/>
          <a:srcRect/>
          <a:stretch>
            <a:fillRect/>
          </a:stretch>
        </p:blipFill>
        <p:spPr bwMode="auto">
          <a:xfrm>
            <a:off x="4800600" y="1524000"/>
            <a:ext cx="3657600" cy="3616036"/>
          </a:xfrm>
          <a:prstGeom prst="rect">
            <a:avLst/>
          </a:prstGeom>
          <a:noFill/>
          <a:ln w="9525">
            <a:noFill/>
            <a:miter lim="800000"/>
            <a:headEnd/>
            <a:tailEnd/>
          </a:ln>
        </p:spPr>
      </p:pic>
      <p:sp>
        <p:nvSpPr>
          <p:cNvPr id="4" name="Rectangle 3"/>
          <p:cNvSpPr/>
          <p:nvPr/>
        </p:nvSpPr>
        <p:spPr>
          <a:xfrm>
            <a:off x="4819134" y="5029200"/>
            <a:ext cx="3639065" cy="7620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4830126" y="2133600"/>
            <a:ext cx="2438400" cy="0"/>
          </a:xfrm>
          <a:prstGeom prst="straightConnector1">
            <a:avLst/>
          </a:prstGeom>
          <a:ln w="571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108092" y="5029200"/>
            <a:ext cx="0" cy="527222"/>
          </a:xfrm>
          <a:prstGeom prst="straightConnector1">
            <a:avLst/>
          </a:prstGeom>
          <a:ln w="571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673893">
            <a:off x="4727599" y="5179280"/>
            <a:ext cx="1336979"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Connector 14"/>
          <p:cNvCxnSpPr>
            <a:stCxn id="13" idx="3"/>
          </p:cNvCxnSpPr>
          <p:nvPr/>
        </p:nvCxnSpPr>
        <p:spPr>
          <a:xfrm flipH="1">
            <a:off x="5057775" y="4843229"/>
            <a:ext cx="778918" cy="93801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2"/>
          </p:nvPr>
        </p:nvSpPr>
        <p:spPr/>
        <p:txBody>
          <a:bodyPr/>
          <a:lstStyle/>
          <a:p>
            <a:fld id="{00B4636F-B909-4F41-A8E2-4A6D541DB581}" type="datetime1">
              <a:rPr lang="en-US" smtClean="0"/>
              <a:pPr/>
              <a:t>12/7/12</a:t>
            </a:fld>
            <a:endParaRPr lang="en-US"/>
          </a:p>
        </p:txBody>
      </p:sp>
      <p:sp>
        <p:nvSpPr>
          <p:cNvPr id="6" name="Slide Number Placeholder 5"/>
          <p:cNvSpPr>
            <a:spLocks noGrp="1"/>
          </p:cNvSpPr>
          <p:nvPr>
            <p:ph type="sldNum" sz="quarter" idx="12"/>
          </p:nvPr>
        </p:nvSpPr>
        <p:spPr/>
        <p:txBody>
          <a:bodyPr/>
          <a:lstStyle/>
          <a:p>
            <a:fld id="{7BC1F5ED-BD72-4CAB-B526-43E94774B14F}" type="slidenum">
              <a:rPr lang="en-US" smtClean="0"/>
              <a:pPr/>
              <a:t>17</a:t>
            </a:fld>
            <a:endParaRPr lang="en-US"/>
          </a:p>
        </p:txBody>
      </p:sp>
    </p:spTree>
    <p:extLst>
      <p:ext uri="{BB962C8B-B14F-4D97-AF65-F5344CB8AC3E}">
        <p14:creationId xmlns:p14="http://schemas.microsoft.com/office/powerpoint/2010/main" val="4131543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Landing: Software</a:t>
            </a:r>
            <a:endParaRPr lang="en-US" dirty="0"/>
          </a:p>
        </p:txBody>
      </p:sp>
      <p:sp>
        <p:nvSpPr>
          <p:cNvPr id="111" name="Content Placeholder 2"/>
          <p:cNvSpPr>
            <a:spLocks noGrp="1"/>
          </p:cNvSpPr>
          <p:nvPr>
            <p:ph idx="4294967295"/>
          </p:nvPr>
        </p:nvSpPr>
        <p:spPr>
          <a:xfrm>
            <a:off x="0" y="1905000"/>
            <a:ext cx="8229600" cy="1828800"/>
          </a:xfrm>
          <a:prstGeom prst="rect">
            <a:avLst/>
          </a:prstGeom>
        </p:spPr>
        <p:txBody>
          <a:bodyPr>
            <a:normAutofit/>
          </a:bodyPr>
          <a:lstStyle/>
          <a:p>
            <a:pPr marL="342900" lvl="2" indent="-342900"/>
            <a:r>
              <a:rPr lang="en-US" dirty="0" smtClean="0"/>
              <a:t>How does the software start?</a:t>
            </a:r>
          </a:p>
          <a:p>
            <a:pPr marL="800100" lvl="3" indent="-342900"/>
            <a:r>
              <a:rPr lang="en-US" dirty="0" smtClean="0"/>
              <a:t>An inertia switch latches on impact</a:t>
            </a:r>
          </a:p>
          <a:p>
            <a:pPr marL="1257300" lvl="4" indent="-342900"/>
            <a:r>
              <a:rPr lang="en-US" dirty="0" smtClean="0">
                <a:solidFill>
                  <a:prstClr val="white"/>
                </a:solidFill>
              </a:rPr>
              <a:t>This closes a circuit to the microcontroller, turning it on</a:t>
            </a:r>
          </a:p>
          <a:p>
            <a:pPr marL="800100" lvl="3" indent="-342900"/>
            <a:r>
              <a:rPr lang="en-US" dirty="0" smtClean="0">
                <a:solidFill>
                  <a:prstClr val="white"/>
                </a:solidFill>
              </a:rPr>
              <a:t>The microcontroller then starts </a:t>
            </a:r>
            <a:r>
              <a:rPr lang="en-US" dirty="0">
                <a:solidFill>
                  <a:prstClr val="white"/>
                </a:solidFill>
              </a:rPr>
              <a:t>the Initiation </a:t>
            </a:r>
            <a:r>
              <a:rPr lang="en-US" dirty="0" smtClean="0">
                <a:solidFill>
                  <a:prstClr val="white"/>
                </a:solidFill>
              </a:rPr>
              <a:t>Sequence</a:t>
            </a:r>
          </a:p>
        </p:txBody>
      </p:sp>
      <p:sp>
        <p:nvSpPr>
          <p:cNvPr id="103" name="Flowchart: Process 102"/>
          <p:cNvSpPr/>
          <p:nvPr/>
        </p:nvSpPr>
        <p:spPr>
          <a:xfrm>
            <a:off x="3352800" y="3810000"/>
            <a:ext cx="1191370" cy="7620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Inertia </a:t>
            </a:r>
            <a:r>
              <a:rPr lang="en-US" sz="1200" dirty="0">
                <a:solidFill>
                  <a:prstClr val="white"/>
                </a:solidFill>
              </a:rPr>
              <a:t>switch </a:t>
            </a:r>
            <a:r>
              <a:rPr lang="en-US" sz="1200" dirty="0" smtClean="0">
                <a:solidFill>
                  <a:prstClr val="white"/>
                </a:solidFill>
              </a:rPr>
              <a:t>completes circuit to </a:t>
            </a:r>
            <a:r>
              <a:rPr lang="en-US" sz="1200" dirty="0">
                <a:solidFill>
                  <a:prstClr val="white"/>
                </a:solidFill>
              </a:rPr>
              <a:t>microcontroller</a:t>
            </a:r>
          </a:p>
        </p:txBody>
      </p:sp>
      <p:cxnSp>
        <p:nvCxnSpPr>
          <p:cNvPr id="121" name="Straight Arrow Connector 120"/>
          <p:cNvCxnSpPr>
            <a:stCxn id="103" idx="3"/>
            <a:endCxn id="92" idx="1"/>
          </p:cNvCxnSpPr>
          <p:nvPr/>
        </p:nvCxnSpPr>
        <p:spPr>
          <a:xfrm>
            <a:off x="4544170" y="4191000"/>
            <a:ext cx="35881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Flowchart: Preparation 20"/>
          <p:cNvSpPr/>
          <p:nvPr/>
        </p:nvSpPr>
        <p:spPr>
          <a:xfrm>
            <a:off x="1350031" y="3825320"/>
            <a:ext cx="1702059" cy="72032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Inertia switch </a:t>
            </a:r>
            <a:r>
              <a:rPr lang="en-US" sz="1200" dirty="0">
                <a:solidFill>
                  <a:prstClr val="white"/>
                </a:solidFill>
              </a:rPr>
              <a:t>closes on impact</a:t>
            </a:r>
          </a:p>
        </p:txBody>
      </p:sp>
      <p:grpSp>
        <p:nvGrpSpPr>
          <p:cNvPr id="3" name="Group 5"/>
          <p:cNvGrpSpPr/>
          <p:nvPr/>
        </p:nvGrpSpPr>
        <p:grpSpPr>
          <a:xfrm>
            <a:off x="381000" y="5452200"/>
            <a:ext cx="8382000" cy="720000"/>
            <a:chOff x="381000" y="5376000"/>
            <a:chExt cx="8382000" cy="720000"/>
          </a:xfrm>
        </p:grpSpPr>
        <p:sp>
          <p:nvSpPr>
            <p:cNvPr id="56" name="Flowchart: Process 55"/>
            <p:cNvSpPr/>
            <p:nvPr/>
          </p:nvSpPr>
          <p:spPr>
            <a:xfrm>
              <a:off x="381000" y="5376000"/>
              <a:ext cx="1463318"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Start Software: Triggered By Impact</a:t>
              </a:r>
            </a:p>
          </p:txBody>
        </p:sp>
        <p:sp>
          <p:nvSpPr>
            <p:cNvPr id="57" name="Flowchart: Process 56"/>
            <p:cNvSpPr/>
            <p:nvPr/>
          </p:nvSpPr>
          <p:spPr>
            <a:xfrm>
              <a:off x="2043752" y="5376000"/>
              <a:ext cx="999339"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Penetrate Ice</a:t>
              </a:r>
            </a:p>
          </p:txBody>
        </p:sp>
        <p:sp>
          <p:nvSpPr>
            <p:cNvPr id="58" name="Flowchart: Process 57"/>
            <p:cNvSpPr/>
            <p:nvPr/>
          </p:nvSpPr>
          <p:spPr>
            <a:xfrm>
              <a:off x="3289108" y="5376000"/>
              <a:ext cx="1206692"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Deploy Temperature Sensor</a:t>
              </a:r>
            </a:p>
          </p:txBody>
        </p:sp>
        <p:sp>
          <p:nvSpPr>
            <p:cNvPr id="59" name="Flowchart: Process 58"/>
            <p:cNvSpPr/>
            <p:nvPr/>
          </p:nvSpPr>
          <p:spPr>
            <a:xfrm>
              <a:off x="4727812" y="5376000"/>
              <a:ext cx="1071348" cy="720000"/>
            </a:xfrm>
            <a:prstGeom prst="flowChartProcess">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prstClr val="white"/>
                  </a:solidFill>
                </a:rPr>
                <a:t>Do Health and Safety Check</a:t>
              </a:r>
            </a:p>
          </p:txBody>
        </p:sp>
        <p:cxnSp>
          <p:nvCxnSpPr>
            <p:cNvPr id="60" name="Straight Arrow Connector 59"/>
            <p:cNvCxnSpPr>
              <a:stCxn id="56" idx="3"/>
              <a:endCxn id="57" idx="1"/>
            </p:cNvCxnSpPr>
            <p:nvPr/>
          </p:nvCxnSpPr>
          <p:spPr>
            <a:xfrm>
              <a:off x="1844318" y="5736000"/>
              <a:ext cx="1994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7" idx="3"/>
              <a:endCxn id="58" idx="1"/>
            </p:cNvCxnSpPr>
            <p:nvPr/>
          </p:nvCxnSpPr>
          <p:spPr>
            <a:xfrm>
              <a:off x="3043091" y="5736000"/>
              <a:ext cx="24601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8" idx="3"/>
              <a:endCxn id="59" idx="1"/>
            </p:cNvCxnSpPr>
            <p:nvPr/>
          </p:nvCxnSpPr>
          <p:spPr>
            <a:xfrm>
              <a:off x="4495800" y="5736000"/>
              <a:ext cx="2320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9" idx="3"/>
              <a:endCxn id="65" idx="1"/>
            </p:cNvCxnSpPr>
            <p:nvPr/>
          </p:nvCxnSpPr>
          <p:spPr>
            <a:xfrm>
              <a:off x="5799160" y="5736000"/>
              <a:ext cx="22825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Flowchart: Process 64"/>
            <p:cNvSpPr/>
            <p:nvPr/>
          </p:nvSpPr>
          <p:spPr>
            <a:xfrm>
              <a:off x="6027418" y="5376000"/>
              <a:ext cx="740734"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Take data</a:t>
              </a:r>
            </a:p>
          </p:txBody>
        </p:sp>
        <p:sp>
          <p:nvSpPr>
            <p:cNvPr id="66" name="Flowchart: Process 65"/>
            <p:cNvSpPr/>
            <p:nvPr/>
          </p:nvSpPr>
          <p:spPr>
            <a:xfrm>
              <a:off x="6999384" y="5376000"/>
              <a:ext cx="696816"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Store data</a:t>
              </a:r>
            </a:p>
          </p:txBody>
        </p:sp>
        <p:sp>
          <p:nvSpPr>
            <p:cNvPr id="67" name="Flowchart: Process 66"/>
            <p:cNvSpPr/>
            <p:nvPr/>
          </p:nvSpPr>
          <p:spPr>
            <a:xfrm>
              <a:off x="7924800" y="5376000"/>
              <a:ext cx="838200"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Transmit data</a:t>
              </a:r>
            </a:p>
          </p:txBody>
        </p:sp>
        <p:cxnSp>
          <p:nvCxnSpPr>
            <p:cNvPr id="68" name="Straight Arrow Connector 67"/>
            <p:cNvCxnSpPr>
              <a:stCxn id="65" idx="3"/>
              <a:endCxn id="66" idx="1"/>
            </p:cNvCxnSpPr>
            <p:nvPr/>
          </p:nvCxnSpPr>
          <p:spPr>
            <a:xfrm>
              <a:off x="6768152" y="5736000"/>
              <a:ext cx="2312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6" idx="3"/>
              <a:endCxn id="67" idx="1"/>
            </p:cNvCxnSpPr>
            <p:nvPr/>
          </p:nvCxnSpPr>
          <p:spPr>
            <a:xfrm>
              <a:off x="7696200" y="5736000"/>
              <a:ext cx="228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92" name="Flowchart: Process 91"/>
          <p:cNvSpPr/>
          <p:nvPr/>
        </p:nvSpPr>
        <p:spPr>
          <a:xfrm>
            <a:off x="4902984" y="3873886"/>
            <a:ext cx="1191370" cy="6342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Microcontroller  turns on</a:t>
            </a:r>
          </a:p>
        </p:txBody>
      </p:sp>
      <p:sp>
        <p:nvSpPr>
          <p:cNvPr id="96" name="Flowchart: Predefined Process 95"/>
          <p:cNvSpPr/>
          <p:nvPr/>
        </p:nvSpPr>
        <p:spPr>
          <a:xfrm>
            <a:off x="6508603" y="3798353"/>
            <a:ext cx="1416197" cy="779777"/>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Initiation Sequence  is started</a:t>
            </a:r>
          </a:p>
        </p:txBody>
      </p:sp>
      <p:cxnSp>
        <p:nvCxnSpPr>
          <p:cNvPr id="100" name="Straight Arrow Connector 99"/>
          <p:cNvCxnSpPr>
            <a:stCxn id="92" idx="3"/>
            <a:endCxn id="96" idx="1"/>
          </p:cNvCxnSpPr>
          <p:nvPr/>
        </p:nvCxnSpPr>
        <p:spPr>
          <a:xfrm flipV="1">
            <a:off x="6094354" y="4188242"/>
            <a:ext cx="414249" cy="27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21" idx="3"/>
            <a:endCxn id="103" idx="1"/>
          </p:cNvCxnSpPr>
          <p:nvPr/>
        </p:nvCxnSpPr>
        <p:spPr>
          <a:xfrm>
            <a:off x="3052090" y="4185484"/>
            <a:ext cx="300710" cy="55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http://www.inertiaswitch.com/products/17_ful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668" t="25893" r="5849" b="26488"/>
          <a:stretch/>
        </p:blipFill>
        <p:spPr bwMode="auto">
          <a:xfrm>
            <a:off x="6208563" y="1621969"/>
            <a:ext cx="2278458" cy="89263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2"/>
          </p:nvPr>
        </p:nvSpPr>
        <p:spPr/>
        <p:txBody>
          <a:bodyPr/>
          <a:lstStyle/>
          <a:p>
            <a:fld id="{14DCC225-ECF6-3F40-AFC6-5F91B96514B8}"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18</a:t>
            </a:fld>
            <a:endParaRPr lang="en-US"/>
          </a:p>
        </p:txBody>
      </p:sp>
    </p:spTree>
    <p:extLst>
      <p:ext uri="{BB962C8B-B14F-4D97-AF65-F5344CB8AC3E}">
        <p14:creationId xmlns:p14="http://schemas.microsoft.com/office/powerpoint/2010/main" val="7899568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Binding</a:t>
            </a:r>
            <a:endParaRPr lang="en-US" dirty="0"/>
          </a:p>
        </p:txBody>
      </p:sp>
      <p:sp>
        <p:nvSpPr>
          <p:cNvPr id="3" name="Content Placeholder 2"/>
          <p:cNvSpPr>
            <a:spLocks noGrp="1"/>
          </p:cNvSpPr>
          <p:nvPr>
            <p:ph sz="half" idx="4294967295"/>
          </p:nvPr>
        </p:nvSpPr>
        <p:spPr>
          <a:xfrm>
            <a:off x="0" y="1371600"/>
            <a:ext cx="4495800" cy="5029200"/>
          </a:xfrm>
          <a:prstGeom prst="rect">
            <a:avLst/>
          </a:prstGeom>
        </p:spPr>
        <p:txBody>
          <a:bodyPr>
            <a:normAutofit fontScale="85000" lnSpcReduction="10000"/>
          </a:bodyPr>
          <a:lstStyle/>
          <a:p>
            <a:r>
              <a:rPr lang="en-US" dirty="0" smtClean="0"/>
              <a:t>Two areas of concern</a:t>
            </a:r>
          </a:p>
          <a:p>
            <a:pPr lvl="1"/>
            <a:r>
              <a:rPr lang="en-US" dirty="0" smtClean="0"/>
              <a:t>Traveler </a:t>
            </a:r>
          </a:p>
          <a:p>
            <a:pPr lvl="2"/>
            <a:r>
              <a:rPr lang="en-US" dirty="0" smtClean="0"/>
              <a:t>3-1 ratio of length-width needed </a:t>
            </a:r>
          </a:p>
          <a:p>
            <a:pPr lvl="2"/>
            <a:r>
              <a:rPr lang="en-US" dirty="0" smtClean="0"/>
              <a:t>4-1 in system</a:t>
            </a:r>
          </a:p>
          <a:p>
            <a:pPr lvl="1"/>
            <a:r>
              <a:rPr lang="en-US" dirty="0" smtClean="0"/>
              <a:t>Deployment </a:t>
            </a:r>
          </a:p>
          <a:p>
            <a:pPr lvl="2"/>
            <a:r>
              <a:rPr lang="en-US" dirty="0" smtClean="0"/>
              <a:t>Moment creates friction </a:t>
            </a:r>
          </a:p>
          <a:p>
            <a:pPr lvl="2"/>
            <a:r>
              <a:rPr lang="en-US" dirty="0" smtClean="0"/>
              <a:t>Coefficient friction 0.2 (wax paper)</a:t>
            </a:r>
          </a:p>
          <a:p>
            <a:pPr lvl="2"/>
            <a:r>
              <a:rPr lang="en-US" dirty="0" smtClean="0"/>
              <a:t>Friction &gt; gravity at 5 cm left </a:t>
            </a:r>
          </a:p>
          <a:p>
            <a:pPr lvl="2"/>
            <a:r>
              <a:rPr lang="en-US" dirty="0" smtClean="0"/>
              <a:t>Other half  helps down to 1cm </a:t>
            </a:r>
          </a:p>
          <a:p>
            <a:pPr lvl="2"/>
            <a:r>
              <a:rPr lang="en-US" dirty="0" smtClean="0"/>
              <a:t>Sliding tube 0.03 inches smaller</a:t>
            </a:r>
          </a:p>
          <a:p>
            <a:pPr lvl="2"/>
            <a:r>
              <a:rPr lang="en-US" dirty="0" smtClean="0"/>
              <a:t>Slight rotation release </a:t>
            </a:r>
          </a:p>
          <a:p>
            <a:pPr lvl="2"/>
            <a:endParaRPr lang="en-US" dirty="0" smtClean="0"/>
          </a:p>
          <a:p>
            <a:pPr lvl="2"/>
            <a:endParaRPr lang="en-US" dirty="0" smtClean="0"/>
          </a:p>
          <a:p>
            <a:pPr lvl="2"/>
            <a:endParaRPr lang="en-US" dirty="0" smtClean="0"/>
          </a:p>
          <a:p>
            <a:pPr lvl="2"/>
            <a:endParaRPr lang="en-US" dirty="0" smtClean="0"/>
          </a:p>
        </p:txBody>
      </p:sp>
      <p:pic>
        <p:nvPicPr>
          <p:cNvPr id="1027" name="Picture 3"/>
          <p:cNvPicPr>
            <a:picLocks noChangeAspect="1" noChangeArrowheads="1"/>
          </p:cNvPicPr>
          <p:nvPr/>
        </p:nvPicPr>
        <p:blipFill>
          <a:blip r:embed="rId2" cstate="print"/>
          <a:srcRect/>
          <a:stretch>
            <a:fillRect/>
          </a:stretch>
        </p:blipFill>
        <p:spPr bwMode="auto">
          <a:xfrm>
            <a:off x="5638800" y="1520137"/>
            <a:ext cx="2438517" cy="2442263"/>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a:off x="4495800" y="3657600"/>
            <a:ext cx="2792331" cy="2514600"/>
          </a:xfrm>
          <a:prstGeom prst="rect">
            <a:avLst/>
          </a:prstGeom>
          <a:noFill/>
          <a:ln w="9525">
            <a:noFill/>
            <a:miter lim="800000"/>
            <a:headEnd/>
            <a:tailEnd/>
          </a:ln>
        </p:spPr>
      </p:pic>
      <p:pic>
        <p:nvPicPr>
          <p:cNvPr id="8" name="Picture 7"/>
          <p:cNvPicPr>
            <a:picLocks noChangeAspect="1" noChangeArrowheads="1"/>
          </p:cNvPicPr>
          <p:nvPr/>
        </p:nvPicPr>
        <p:blipFill>
          <a:blip r:embed="rId4" cstate="print"/>
          <a:srcRect/>
          <a:stretch>
            <a:fillRect/>
          </a:stretch>
        </p:blipFill>
        <p:spPr bwMode="auto">
          <a:xfrm>
            <a:off x="4038600" y="1473656"/>
            <a:ext cx="1447800" cy="1535617"/>
          </a:xfrm>
          <a:prstGeom prst="rect">
            <a:avLst/>
          </a:prstGeom>
          <a:noFill/>
          <a:ln w="9525">
            <a:noFill/>
            <a:miter lim="800000"/>
            <a:headEnd/>
            <a:tailEnd/>
          </a:ln>
        </p:spPr>
      </p:pic>
      <p:cxnSp>
        <p:nvCxnSpPr>
          <p:cNvPr id="9" name="Straight Arrow Connector 8"/>
          <p:cNvCxnSpPr/>
          <p:nvPr/>
        </p:nvCxnSpPr>
        <p:spPr>
          <a:xfrm flipV="1">
            <a:off x="2743200" y="2741268"/>
            <a:ext cx="2209800" cy="2638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381500" y="5029200"/>
            <a:ext cx="1790700" cy="2638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2"/>
          </p:nvPr>
        </p:nvSpPr>
        <p:spPr/>
        <p:txBody>
          <a:bodyPr/>
          <a:lstStyle/>
          <a:p>
            <a:fld id="{3A14A225-1C9D-E54D-ADF9-55D3510AB270}"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19</a:t>
            </a:fld>
            <a:endParaRPr lang="en-US"/>
          </a:p>
        </p:txBody>
      </p:sp>
    </p:spTree>
    <p:extLst>
      <p:ext uri="{BB962C8B-B14F-4D97-AF65-F5344CB8AC3E}">
        <p14:creationId xmlns:p14="http://schemas.microsoft.com/office/powerpoint/2010/main" val="3748490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System and Project Overview</a:t>
            </a:r>
            <a:endParaRPr lang="en-US" dirty="0"/>
          </a:p>
          <a:p>
            <a:r>
              <a:rPr lang="en-US" dirty="0" smtClean="0"/>
              <a:t>CONOPS – Technical Elements</a:t>
            </a:r>
          </a:p>
          <a:p>
            <a:pPr lvl="1"/>
            <a:r>
              <a:rPr lang="en-US" dirty="0" smtClean="0"/>
              <a:t>Landing </a:t>
            </a:r>
            <a:endParaRPr lang="en-US" dirty="0"/>
          </a:p>
          <a:p>
            <a:pPr lvl="1"/>
            <a:r>
              <a:rPr lang="en-US" dirty="0"/>
              <a:t>Ice Penetration </a:t>
            </a:r>
          </a:p>
          <a:p>
            <a:pPr lvl="1"/>
            <a:r>
              <a:rPr lang="en-US" dirty="0" smtClean="0"/>
              <a:t>Data </a:t>
            </a:r>
            <a:r>
              <a:rPr lang="en-US" dirty="0"/>
              <a:t>Collection </a:t>
            </a:r>
          </a:p>
          <a:p>
            <a:pPr lvl="1"/>
            <a:r>
              <a:rPr lang="en-US" dirty="0"/>
              <a:t>Data Transmission </a:t>
            </a:r>
          </a:p>
          <a:p>
            <a:r>
              <a:rPr lang="en-US" dirty="0"/>
              <a:t>Manufacturing Plan</a:t>
            </a:r>
          </a:p>
          <a:p>
            <a:r>
              <a:rPr lang="en-US" dirty="0"/>
              <a:t>Testing Plan</a:t>
            </a:r>
          </a:p>
          <a:p>
            <a:r>
              <a:rPr lang="en-US" dirty="0"/>
              <a:t>Program Management Plan</a:t>
            </a:r>
          </a:p>
          <a:p>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pPr/>
              <a:t>2</a:t>
            </a:fld>
            <a:endParaRPr lang="en-US"/>
          </a:p>
        </p:txBody>
      </p:sp>
      <p:sp>
        <p:nvSpPr>
          <p:cNvPr id="5" name="Date Placeholder 4"/>
          <p:cNvSpPr>
            <a:spLocks noGrp="1"/>
          </p:cNvSpPr>
          <p:nvPr>
            <p:ph type="dt" sz="half" idx="2"/>
          </p:nvPr>
        </p:nvSpPr>
        <p:spPr/>
        <p:txBody>
          <a:bodyPr/>
          <a:lstStyle/>
          <a:p>
            <a:fld id="{46E6BA12-6050-4543-AFB7-CAF3AD416FB7}" type="datetime1">
              <a:rPr lang="en-US" smtClean="0"/>
              <a:pPr/>
              <a:t>12/7/12</a:t>
            </a:fld>
            <a:endParaRPr lang="en-US"/>
          </a:p>
        </p:txBody>
      </p:sp>
    </p:spTree>
    <p:extLst>
      <p:ext uri="{BB962C8B-B14F-4D97-AF65-F5344CB8AC3E}">
        <p14:creationId xmlns:p14="http://schemas.microsoft.com/office/powerpoint/2010/main" val="6008023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53972" y="1828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Landing </a:t>
            </a:r>
            <a:endParaRPr lang="en-US" sz="2400" dirty="0">
              <a:solidFill>
                <a:srgbClr val="BFBFBF"/>
              </a:solidFill>
            </a:endParaRPr>
          </a:p>
        </p:txBody>
      </p:sp>
      <p:sp>
        <p:nvSpPr>
          <p:cNvPr id="11" name="Rounded Rectangle 10"/>
          <p:cNvSpPr/>
          <p:nvPr/>
        </p:nvSpPr>
        <p:spPr>
          <a:xfrm>
            <a:off x="253972" y="5257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Data Transmission</a:t>
            </a:r>
            <a:endParaRPr lang="en-US" sz="2400" dirty="0">
              <a:solidFill>
                <a:srgbClr val="BFBFBF"/>
              </a:solidFill>
            </a:endParaRPr>
          </a:p>
        </p:txBody>
      </p:sp>
      <p:sp>
        <p:nvSpPr>
          <p:cNvPr id="12" name="Rounded Rectangle 11"/>
          <p:cNvSpPr/>
          <p:nvPr/>
        </p:nvSpPr>
        <p:spPr>
          <a:xfrm>
            <a:off x="253972" y="2971800"/>
            <a:ext cx="3479827" cy="800629"/>
          </a:xfrm>
          <a:prstGeom prst="roundRect">
            <a:avLst/>
          </a:prstGeom>
          <a:solidFill>
            <a:srgbClr val="FD965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b="1" dirty="0" smtClean="0">
                <a:solidFill>
                  <a:srgbClr val="FFFFFF"/>
                </a:solidFill>
              </a:rPr>
              <a:t>Penetration</a:t>
            </a:r>
            <a:endParaRPr lang="en-US" sz="3200" b="1" dirty="0">
              <a:solidFill>
                <a:srgbClr val="FFFFFF"/>
              </a:solidFill>
            </a:endParaRPr>
          </a:p>
        </p:txBody>
      </p:sp>
      <p:sp>
        <p:nvSpPr>
          <p:cNvPr id="13" name="Rounded Rectangle 12"/>
          <p:cNvSpPr/>
          <p:nvPr/>
        </p:nvSpPr>
        <p:spPr>
          <a:xfrm>
            <a:off x="253972" y="4114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Data Collection</a:t>
            </a:r>
            <a:endParaRPr lang="en-US" sz="2400" dirty="0">
              <a:solidFill>
                <a:srgbClr val="BFBFBF"/>
              </a:solidFill>
            </a:endParaRPr>
          </a:p>
        </p:txBody>
      </p:sp>
      <p:sp>
        <p:nvSpPr>
          <p:cNvPr id="14" name="Rounded Rectangle 13"/>
          <p:cNvSpPr/>
          <p:nvPr/>
        </p:nvSpPr>
        <p:spPr>
          <a:xfrm>
            <a:off x="1752600" y="533400"/>
            <a:ext cx="5444093" cy="800629"/>
          </a:xfrm>
          <a:prstGeom prst="roundRect">
            <a:avLst/>
          </a:prstGeom>
          <a:solidFill>
            <a:schemeClr val="accent6"/>
          </a:solidFill>
          <a:ln>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800" b="1" dirty="0" smtClean="0">
                <a:solidFill>
                  <a:srgbClr val="FFFFFF"/>
                </a:solidFill>
              </a:rPr>
              <a:t>Ice SPEAR</a:t>
            </a:r>
            <a:endParaRPr lang="en-US" sz="4800" b="1" dirty="0">
              <a:solidFill>
                <a:srgbClr val="FFFFFF"/>
              </a:solidFill>
            </a:endParaRPr>
          </a:p>
        </p:txBody>
      </p:sp>
      <p:cxnSp>
        <p:nvCxnSpPr>
          <p:cNvPr id="16" name="Straight Arrow Connector 15"/>
          <p:cNvCxnSpPr>
            <a:stCxn id="8" idx="2"/>
            <a:endCxn id="12" idx="0"/>
          </p:cNvCxnSpPr>
          <p:nvPr/>
        </p:nvCxnSpPr>
        <p:spPr>
          <a:xfrm rot="5400000">
            <a:off x="1822701" y="2800614"/>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5400000">
            <a:off x="1821906" y="3942821"/>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824289" y="5085821"/>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 name="Group 9"/>
          <p:cNvGrpSpPr/>
          <p:nvPr/>
        </p:nvGrpSpPr>
        <p:grpSpPr>
          <a:xfrm>
            <a:off x="4136055" y="3505200"/>
            <a:ext cx="4707808" cy="2209800"/>
            <a:chOff x="3238654" y="2971800"/>
            <a:chExt cx="5333846" cy="2667000"/>
          </a:xfrm>
        </p:grpSpPr>
        <p:sp>
          <p:nvSpPr>
            <p:cNvPr id="15" name="Rectangle 14"/>
            <p:cNvSpPr/>
            <p:nvPr/>
          </p:nvSpPr>
          <p:spPr>
            <a:xfrm>
              <a:off x="3238654" y="2971800"/>
              <a:ext cx="5333846" cy="914400"/>
            </a:xfrm>
            <a:prstGeom prst="rect">
              <a:avLst/>
            </a:prstGeom>
            <a:solidFill>
              <a:schemeClr val="tx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Sea Ice</a:t>
              </a:r>
              <a:endParaRPr lang="en-US" dirty="0">
                <a:solidFill>
                  <a:srgbClr val="000000"/>
                </a:solidFill>
              </a:endParaRPr>
            </a:p>
          </p:txBody>
        </p:sp>
        <p:sp>
          <p:nvSpPr>
            <p:cNvPr id="17" name="Rectangle 16"/>
            <p:cNvSpPr/>
            <p:nvPr/>
          </p:nvSpPr>
          <p:spPr>
            <a:xfrm>
              <a:off x="3238654" y="3886200"/>
              <a:ext cx="5333846" cy="1752600"/>
            </a:xfrm>
            <a:prstGeom prst="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Sea Water			</a:t>
              </a:r>
              <a:endParaRPr lang="en-US" dirty="0">
                <a:solidFill>
                  <a:srgbClr val="000000"/>
                </a:solidFill>
              </a:endParaRPr>
            </a:p>
          </p:txBody>
        </p:sp>
      </p:grpSp>
      <p:cxnSp>
        <p:nvCxnSpPr>
          <p:cNvPr id="27" name="Straight Connector 26"/>
          <p:cNvCxnSpPr/>
          <p:nvPr/>
        </p:nvCxnSpPr>
        <p:spPr>
          <a:xfrm>
            <a:off x="5517504" y="3709766"/>
            <a:ext cx="55464" cy="15051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28" name="Picture 27"/>
          <p:cNvPicPr/>
          <p:nvPr/>
        </p:nvPicPr>
        <p:blipFill>
          <a:blip r:embed="rId2" cstate="print">
            <a:extLst>
              <a:ext uri="{BEBA8EAE-BF5A-486C-A8C5-ECC9F3942E4B}">
                <a14:imgProps xmlns:a14="http://schemas.microsoft.com/office/drawing/2010/main">
                  <a14:imgLayer r:embed="rId3">
                    <a14:imgEffect>
                      <a14:backgroundRemoval t="9769" b="93316" l="9779" r="89905"/>
                    </a14:imgEffect>
                  </a14:imgLayer>
                </a14:imgProps>
              </a:ext>
            </a:extLst>
          </a:blip>
          <a:srcRect/>
          <a:stretch>
            <a:fillRect/>
          </a:stretch>
        </p:blipFill>
        <p:spPr bwMode="auto">
          <a:xfrm rot="1114669">
            <a:off x="5297719" y="3668688"/>
            <a:ext cx="685529" cy="841069"/>
          </a:xfrm>
          <a:prstGeom prst="rect">
            <a:avLst/>
          </a:prstGeom>
          <a:noFill/>
          <a:ln w="9525">
            <a:noFill/>
            <a:miter lim="800000"/>
            <a:headEnd/>
            <a:tailEnd/>
          </a:ln>
        </p:spPr>
      </p:pic>
      <p:pic>
        <p:nvPicPr>
          <p:cNvPr id="29" name="Picture 28"/>
          <p:cNvPicPr/>
          <p:nvPr/>
        </p:nvPicPr>
        <p:blipFill>
          <a:blip r:embed="rId4" cstate="print">
            <a:extLst>
              <a:ext uri="{BEBA8EAE-BF5A-486C-A8C5-ECC9F3942E4B}">
                <a14:imgProps xmlns:a14="http://schemas.microsoft.com/office/drawing/2010/main">
                  <a14:imgLayer r:embed="rId5">
                    <a14:imgEffect>
                      <a14:backgroundRemoval t="1857" b="97878" l="3315" r="100000">
                        <a14:foregroundMark x1="96133" y1="9549" x2="96133" y2="9549"/>
                      </a14:backgroundRemoval>
                    </a14:imgEffect>
                  </a14:imgLayer>
                </a14:imgProps>
              </a:ext>
            </a:extLst>
          </a:blip>
          <a:srcRect/>
          <a:stretch>
            <a:fillRect/>
          </a:stretch>
        </p:blipFill>
        <p:spPr bwMode="auto">
          <a:xfrm rot="213688">
            <a:off x="4191000" y="2008162"/>
            <a:ext cx="1752600" cy="1823477"/>
          </a:xfrm>
          <a:prstGeom prst="rect">
            <a:avLst/>
          </a:prstGeom>
          <a:noFill/>
          <a:ln w="9525">
            <a:noFill/>
            <a:miter lim="800000"/>
            <a:headEnd/>
            <a:tailEnd/>
          </a:ln>
        </p:spPr>
      </p:pic>
      <p:cxnSp>
        <p:nvCxnSpPr>
          <p:cNvPr id="30" name="Straight Connector 29"/>
          <p:cNvCxnSpPr/>
          <p:nvPr/>
        </p:nvCxnSpPr>
        <p:spPr>
          <a:xfrm>
            <a:off x="7503888" y="3428999"/>
            <a:ext cx="108302" cy="20268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31" name="Picture 30"/>
          <p:cNvPicPr/>
          <p:nvPr/>
        </p:nvPicPr>
        <p:blipFill>
          <a:blip r:embed="rId6" cstate="print">
            <a:extLst>
              <a:ext uri="{BEBA8EAE-BF5A-486C-A8C5-ECC9F3942E4B}">
                <a14:imgProps xmlns:a14="http://schemas.microsoft.com/office/drawing/2010/main">
                  <a14:imgLayer r:embed="rId7">
                    <a14:imgEffect>
                      <a14:backgroundRemoval t="9982" b="100000" l="9967" r="97508"/>
                    </a14:imgEffect>
                  </a14:imgLayer>
                </a14:imgProps>
              </a:ext>
            </a:extLst>
          </a:blip>
          <a:srcRect/>
          <a:stretch>
            <a:fillRect/>
          </a:stretch>
        </p:blipFill>
        <p:spPr bwMode="auto">
          <a:xfrm rot="183082">
            <a:off x="6209484" y="1864849"/>
            <a:ext cx="1867716" cy="1706564"/>
          </a:xfrm>
          <a:prstGeom prst="rect">
            <a:avLst/>
          </a:prstGeom>
          <a:noFill/>
          <a:ln w="9525">
            <a:noFill/>
            <a:miter lim="800000"/>
            <a:headEnd/>
            <a:tailEnd/>
          </a:ln>
        </p:spPr>
      </p:pic>
      <p:cxnSp>
        <p:nvCxnSpPr>
          <p:cNvPr id="32" name="Straight Connector 31"/>
          <p:cNvCxnSpPr/>
          <p:nvPr/>
        </p:nvCxnSpPr>
        <p:spPr>
          <a:xfrm>
            <a:off x="7767216" y="4180632"/>
            <a:ext cx="0" cy="762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33" name="Picture 32"/>
          <p:cNvPicPr/>
          <p:nvPr/>
        </p:nvPicPr>
        <p:blipFill>
          <a:blip r:embed="rId2" cstate="print">
            <a:extLst>
              <a:ext uri="{BEBA8EAE-BF5A-486C-A8C5-ECC9F3942E4B}">
                <a14:imgProps xmlns:a14="http://schemas.microsoft.com/office/drawing/2010/main">
                  <a14:imgLayer r:embed="rId8">
                    <a14:imgEffect>
                      <a14:backgroundRemoval t="9769" b="93316" l="9779" r="89905"/>
                    </a14:imgEffect>
                  </a14:imgLayer>
                </a14:imgProps>
              </a:ext>
            </a:extLst>
          </a:blip>
          <a:srcRect/>
          <a:stretch>
            <a:fillRect/>
          </a:stretch>
        </p:blipFill>
        <p:spPr bwMode="auto">
          <a:xfrm rot="2015823">
            <a:off x="7435180" y="4754512"/>
            <a:ext cx="685529" cy="841069"/>
          </a:xfrm>
          <a:prstGeom prst="rect">
            <a:avLst/>
          </a:prstGeom>
          <a:noFill/>
          <a:ln w="9525">
            <a:noFill/>
            <a:miter lim="800000"/>
            <a:headEnd/>
            <a:tailEnd/>
          </a:ln>
        </p:spPr>
      </p:pic>
      <p:pic>
        <p:nvPicPr>
          <p:cNvPr id="34" name="Picture 33"/>
          <p:cNvPicPr/>
          <p:nvPr/>
        </p:nvPicPr>
        <p:blipFill>
          <a:blip r:embed="rId9" cstate="print">
            <a:extLst>
              <a:ext uri="{BEBA8EAE-BF5A-486C-A8C5-ECC9F3942E4B}">
                <a14:imgProps xmlns:a14="http://schemas.microsoft.com/office/drawing/2010/main">
                  <a14:imgLayer r:embed="rId10">
                    <a14:imgEffect>
                      <a14:backgroundRemoval t="6393" b="93151" l="10000" r="90000"/>
                    </a14:imgEffect>
                  </a14:imgLayer>
                </a14:imgProps>
              </a:ext>
            </a:extLst>
          </a:blip>
          <a:srcRect/>
          <a:stretch>
            <a:fillRect/>
          </a:stretch>
        </p:blipFill>
        <p:spPr bwMode="auto">
          <a:xfrm rot="1196339">
            <a:off x="7319604" y="3519624"/>
            <a:ext cx="689277" cy="755907"/>
          </a:xfrm>
          <a:prstGeom prst="rect">
            <a:avLst/>
          </a:prstGeom>
          <a:noFill/>
          <a:ln w="9525">
            <a:noFill/>
            <a:miter lim="800000"/>
            <a:headEnd/>
            <a:tailEnd/>
          </a:ln>
        </p:spPr>
      </p:pic>
      <p:sp>
        <p:nvSpPr>
          <p:cNvPr id="3" name="Date Placeholder 2"/>
          <p:cNvSpPr>
            <a:spLocks noGrp="1"/>
          </p:cNvSpPr>
          <p:nvPr>
            <p:ph type="dt" sz="half" idx="10"/>
          </p:nvPr>
        </p:nvSpPr>
        <p:spPr/>
        <p:txBody>
          <a:bodyPr/>
          <a:lstStyle/>
          <a:p>
            <a:fld id="{DDD14397-D8AC-634F-83CD-482A84FA7EAA}" type="datetime1">
              <a:rPr lang="en-US" smtClean="0"/>
              <a:pPr/>
              <a:t>12/7/12</a:t>
            </a:fld>
            <a:endParaRPr lang="en-US"/>
          </a:p>
        </p:txBody>
      </p:sp>
      <p:sp>
        <p:nvSpPr>
          <p:cNvPr id="4" name="Slide Number Placeholder 3"/>
          <p:cNvSpPr>
            <a:spLocks noGrp="1"/>
          </p:cNvSpPr>
          <p:nvPr>
            <p:ph type="sldNum" sz="quarter" idx="12"/>
          </p:nvPr>
        </p:nvSpPr>
        <p:spPr/>
        <p:txBody>
          <a:bodyPr/>
          <a:lstStyle/>
          <a:p>
            <a:fld id="{1C521DFC-8C47-4957-AF72-9933438AD240}" type="slidenum">
              <a:rPr lang="en-US" smtClean="0"/>
              <a:pPr/>
              <a:t>20</a:t>
            </a:fld>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C1F5ED-BD72-4CAB-B526-43E94774B14F}" type="slidenum">
              <a:rPr lang="en-US" smtClean="0"/>
              <a:pPr/>
              <a:t>21</a:t>
            </a:fld>
            <a:endParaRPr lang="en-US"/>
          </a:p>
        </p:txBody>
      </p:sp>
      <p:sp>
        <p:nvSpPr>
          <p:cNvPr id="3" name="Date Placeholder 2"/>
          <p:cNvSpPr>
            <a:spLocks noGrp="1"/>
          </p:cNvSpPr>
          <p:nvPr>
            <p:ph type="dt" sz="half" idx="2"/>
          </p:nvPr>
        </p:nvSpPr>
        <p:spPr/>
        <p:txBody>
          <a:bodyPr/>
          <a:lstStyle/>
          <a:p>
            <a:fld id="{F50AD3DF-9BEE-A446-B943-2E04B1390409}" type="datetime1">
              <a:rPr lang="en-US" smtClean="0"/>
              <a:pPr/>
              <a:t>12/7/12</a:t>
            </a:fld>
            <a:endParaRPr lang="en-US"/>
          </a:p>
        </p:txBody>
      </p:sp>
      <p:sp>
        <p:nvSpPr>
          <p:cNvPr id="5" name="Title 1"/>
          <p:cNvSpPr txBox="1">
            <a:spLocks/>
          </p:cNvSpPr>
          <p:nvPr/>
        </p:nvSpPr>
        <p:spPr>
          <a:xfrm>
            <a:off x="800100" y="503133"/>
            <a:ext cx="7543800" cy="8080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b="0" u="none" kern="1200" baseline="0">
                <a:solidFill>
                  <a:schemeClr val="tx1"/>
                </a:solidFill>
                <a:latin typeface="Myriad Pro Light" pitchFamily="34" charset="0"/>
                <a:ea typeface="Verdana" pitchFamily="34" charset="0"/>
                <a:cs typeface="Arial" pitchFamily="34" charset="0"/>
              </a:defRPr>
            </a:lvl1pPr>
          </a:lstStyle>
          <a:p>
            <a:r>
              <a:rPr lang="en-US" smtClean="0"/>
              <a:t>Deployment &amp; Ignition: Software</a:t>
            </a:r>
            <a:endParaRPr lang="en-US" dirty="0"/>
          </a:p>
        </p:txBody>
      </p:sp>
      <p:sp>
        <p:nvSpPr>
          <p:cNvPr id="6" name="Flowchart: Process 43"/>
          <p:cNvSpPr/>
          <p:nvPr/>
        </p:nvSpPr>
        <p:spPr>
          <a:xfrm>
            <a:off x="1323756" y="2490850"/>
            <a:ext cx="762000" cy="11119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Light </a:t>
            </a:r>
            <a:r>
              <a:rPr lang="en-US" sz="1200" dirty="0" smtClean="0">
                <a:solidFill>
                  <a:prstClr val="white"/>
                </a:solidFill>
              </a:rPr>
              <a:t>flares </a:t>
            </a:r>
            <a:r>
              <a:rPr lang="en-US" sz="1200" dirty="0">
                <a:solidFill>
                  <a:prstClr val="white"/>
                </a:solidFill>
              </a:rPr>
              <a:t>with Estes  Rocket </a:t>
            </a:r>
            <a:r>
              <a:rPr lang="en-US" sz="1200" dirty="0" smtClean="0">
                <a:solidFill>
                  <a:prstClr val="white"/>
                </a:solidFill>
              </a:rPr>
              <a:t>Igniters</a:t>
            </a:r>
            <a:endParaRPr lang="en-US" sz="1200" dirty="0">
              <a:solidFill>
                <a:prstClr val="white"/>
              </a:solidFill>
            </a:endParaRPr>
          </a:p>
        </p:txBody>
      </p:sp>
      <p:sp>
        <p:nvSpPr>
          <p:cNvPr id="7" name="Flowchart: Delay 48"/>
          <p:cNvSpPr/>
          <p:nvPr/>
        </p:nvSpPr>
        <p:spPr>
          <a:xfrm>
            <a:off x="8119574" y="3886200"/>
            <a:ext cx="685800" cy="649224"/>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Wait </a:t>
            </a:r>
            <a:r>
              <a:rPr lang="en-US" sz="1200" dirty="0" smtClean="0">
                <a:solidFill>
                  <a:prstClr val="white"/>
                </a:solidFill>
              </a:rPr>
              <a:t>20 </a:t>
            </a:r>
            <a:r>
              <a:rPr lang="en-US" sz="1200" dirty="0">
                <a:solidFill>
                  <a:prstClr val="white"/>
                </a:solidFill>
              </a:rPr>
              <a:t>min</a:t>
            </a:r>
          </a:p>
        </p:txBody>
      </p:sp>
      <p:sp>
        <p:nvSpPr>
          <p:cNvPr id="8" name="Flowchart: Terminator 66"/>
          <p:cNvSpPr/>
          <p:nvPr/>
        </p:nvSpPr>
        <p:spPr>
          <a:xfrm>
            <a:off x="7981192" y="4705459"/>
            <a:ext cx="962564" cy="55234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Return to Initiation Sequence</a:t>
            </a:r>
          </a:p>
        </p:txBody>
      </p:sp>
      <p:cxnSp>
        <p:nvCxnSpPr>
          <p:cNvPr id="9" name="Straight Arrow Connector 8"/>
          <p:cNvCxnSpPr>
            <a:stCxn id="6" idx="3"/>
            <a:endCxn id="27" idx="1"/>
          </p:cNvCxnSpPr>
          <p:nvPr/>
        </p:nvCxnSpPr>
        <p:spPr>
          <a:xfrm flipV="1">
            <a:off x="2085756" y="3039727"/>
            <a:ext cx="152400" cy="711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Flowchart: Preparation 82"/>
          <p:cNvSpPr/>
          <p:nvPr/>
        </p:nvSpPr>
        <p:spPr>
          <a:xfrm>
            <a:off x="0" y="1483425"/>
            <a:ext cx="1552356" cy="651654"/>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Called from Initiation Sequence</a:t>
            </a:r>
          </a:p>
        </p:txBody>
      </p:sp>
      <p:sp>
        <p:nvSpPr>
          <p:cNvPr id="11" name="Flowchart: Predefined Process 45"/>
          <p:cNvSpPr/>
          <p:nvPr/>
        </p:nvSpPr>
        <p:spPr>
          <a:xfrm>
            <a:off x="7876956" y="2295600"/>
            <a:ext cx="1193193" cy="1338651"/>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Deploy penetrator by melting through nylon cord </a:t>
            </a:r>
          </a:p>
        </p:txBody>
      </p:sp>
      <p:grpSp>
        <p:nvGrpSpPr>
          <p:cNvPr id="12" name="Group 11"/>
          <p:cNvGrpSpPr/>
          <p:nvPr/>
        </p:nvGrpSpPr>
        <p:grpSpPr>
          <a:xfrm>
            <a:off x="381000" y="5452200"/>
            <a:ext cx="8382000" cy="720000"/>
            <a:chOff x="381000" y="5376000"/>
            <a:chExt cx="8382000" cy="720000"/>
          </a:xfrm>
        </p:grpSpPr>
        <p:sp>
          <p:nvSpPr>
            <p:cNvPr id="13" name="Flowchart: Process 55"/>
            <p:cNvSpPr/>
            <p:nvPr/>
          </p:nvSpPr>
          <p:spPr>
            <a:xfrm>
              <a:off x="381000" y="5376000"/>
              <a:ext cx="1463318"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Start Software: Triggered By Impact</a:t>
              </a:r>
            </a:p>
          </p:txBody>
        </p:sp>
        <p:sp>
          <p:nvSpPr>
            <p:cNvPr id="14" name="Flowchart: Process 56"/>
            <p:cNvSpPr/>
            <p:nvPr/>
          </p:nvSpPr>
          <p:spPr>
            <a:xfrm>
              <a:off x="2043752" y="5376000"/>
              <a:ext cx="999339"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Penetrate Ice</a:t>
              </a:r>
            </a:p>
          </p:txBody>
        </p:sp>
        <p:sp>
          <p:nvSpPr>
            <p:cNvPr id="15" name="Flowchart: Process 57"/>
            <p:cNvSpPr/>
            <p:nvPr/>
          </p:nvSpPr>
          <p:spPr>
            <a:xfrm>
              <a:off x="3289108" y="5376000"/>
              <a:ext cx="1206692"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Deploy Temperature Sensor</a:t>
              </a:r>
            </a:p>
          </p:txBody>
        </p:sp>
        <p:sp>
          <p:nvSpPr>
            <p:cNvPr id="16" name="Flowchart: Process 58"/>
            <p:cNvSpPr/>
            <p:nvPr/>
          </p:nvSpPr>
          <p:spPr>
            <a:xfrm>
              <a:off x="4727812" y="5376000"/>
              <a:ext cx="1071348" cy="720000"/>
            </a:xfrm>
            <a:prstGeom prst="flowChartProcess">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prstClr val="white"/>
                  </a:solidFill>
                </a:rPr>
                <a:t>Do Health and Safety Check</a:t>
              </a:r>
            </a:p>
          </p:txBody>
        </p:sp>
        <p:cxnSp>
          <p:nvCxnSpPr>
            <p:cNvPr id="17" name="Straight Arrow Connector 16"/>
            <p:cNvCxnSpPr>
              <a:stCxn id="13" idx="3"/>
              <a:endCxn id="14" idx="1"/>
            </p:cNvCxnSpPr>
            <p:nvPr/>
          </p:nvCxnSpPr>
          <p:spPr>
            <a:xfrm>
              <a:off x="1844318" y="5736000"/>
              <a:ext cx="1994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3"/>
              <a:endCxn id="15" idx="1"/>
            </p:cNvCxnSpPr>
            <p:nvPr/>
          </p:nvCxnSpPr>
          <p:spPr>
            <a:xfrm>
              <a:off x="3043091" y="5736000"/>
              <a:ext cx="24601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3"/>
              <a:endCxn id="16" idx="1"/>
            </p:cNvCxnSpPr>
            <p:nvPr/>
          </p:nvCxnSpPr>
          <p:spPr>
            <a:xfrm>
              <a:off x="4495800" y="5736000"/>
              <a:ext cx="2320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3"/>
              <a:endCxn id="21" idx="1"/>
            </p:cNvCxnSpPr>
            <p:nvPr/>
          </p:nvCxnSpPr>
          <p:spPr>
            <a:xfrm>
              <a:off x="5799160" y="5736000"/>
              <a:ext cx="22825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Flowchart: Process 64"/>
            <p:cNvSpPr/>
            <p:nvPr/>
          </p:nvSpPr>
          <p:spPr>
            <a:xfrm>
              <a:off x="6027418" y="5376000"/>
              <a:ext cx="740734"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Take data</a:t>
              </a:r>
            </a:p>
          </p:txBody>
        </p:sp>
        <p:sp>
          <p:nvSpPr>
            <p:cNvPr id="22" name="Flowchart: Process 65"/>
            <p:cNvSpPr/>
            <p:nvPr/>
          </p:nvSpPr>
          <p:spPr>
            <a:xfrm>
              <a:off x="6999384" y="5376000"/>
              <a:ext cx="696816"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Store data</a:t>
              </a:r>
            </a:p>
          </p:txBody>
        </p:sp>
        <p:sp>
          <p:nvSpPr>
            <p:cNvPr id="23" name="Flowchart: Process 66"/>
            <p:cNvSpPr/>
            <p:nvPr/>
          </p:nvSpPr>
          <p:spPr>
            <a:xfrm>
              <a:off x="7924800" y="5376000"/>
              <a:ext cx="838200"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Transmit data</a:t>
              </a:r>
            </a:p>
          </p:txBody>
        </p:sp>
        <p:cxnSp>
          <p:nvCxnSpPr>
            <p:cNvPr id="24" name="Straight Arrow Connector 23"/>
            <p:cNvCxnSpPr>
              <a:stCxn id="21" idx="3"/>
              <a:endCxn id="22" idx="1"/>
            </p:cNvCxnSpPr>
            <p:nvPr/>
          </p:nvCxnSpPr>
          <p:spPr>
            <a:xfrm>
              <a:off x="6768152" y="5736000"/>
              <a:ext cx="2312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3"/>
              <a:endCxn id="23" idx="1"/>
            </p:cNvCxnSpPr>
            <p:nvPr/>
          </p:nvCxnSpPr>
          <p:spPr>
            <a:xfrm>
              <a:off x="7696200" y="5736000"/>
              <a:ext cx="228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6" name="Flowchart: Process 25"/>
          <p:cNvSpPr/>
          <p:nvPr/>
        </p:nvSpPr>
        <p:spPr>
          <a:xfrm>
            <a:off x="228600" y="2456121"/>
            <a:ext cx="942756" cy="11672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prstClr val="white"/>
                </a:solidFill>
              </a:rPr>
              <a:t>Turn on HSTH-44000 temperature sensor</a:t>
            </a:r>
            <a:endParaRPr lang="en-US" sz="1100" dirty="0">
              <a:solidFill>
                <a:prstClr val="white"/>
              </a:solidFill>
            </a:endParaRPr>
          </a:p>
        </p:txBody>
      </p:sp>
      <p:sp>
        <p:nvSpPr>
          <p:cNvPr id="27" name="Flowchart: Process 26"/>
          <p:cNvSpPr/>
          <p:nvPr/>
        </p:nvSpPr>
        <p:spPr>
          <a:xfrm>
            <a:off x="2238156" y="2582001"/>
            <a:ext cx="990600" cy="91545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Query HSTH-44000 </a:t>
            </a:r>
            <a:r>
              <a:rPr lang="en-US" sz="1200" dirty="0" smtClean="0">
                <a:solidFill>
                  <a:prstClr val="white"/>
                </a:solidFill>
              </a:rPr>
              <a:t>temperature sensor</a:t>
            </a:r>
            <a:endParaRPr lang="en-US" sz="1200" dirty="0">
              <a:solidFill>
                <a:prstClr val="white"/>
              </a:solidFill>
            </a:endParaRPr>
          </a:p>
        </p:txBody>
      </p:sp>
      <p:cxnSp>
        <p:nvCxnSpPr>
          <p:cNvPr id="28" name="Straight Arrow Connector 27"/>
          <p:cNvCxnSpPr>
            <a:stCxn id="27" idx="3"/>
            <a:endCxn id="36" idx="1"/>
          </p:cNvCxnSpPr>
          <p:nvPr/>
        </p:nvCxnSpPr>
        <p:spPr>
          <a:xfrm>
            <a:off x="3228756" y="3039727"/>
            <a:ext cx="188743" cy="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3"/>
            <a:endCxn id="6" idx="1"/>
          </p:cNvCxnSpPr>
          <p:nvPr/>
        </p:nvCxnSpPr>
        <p:spPr>
          <a:xfrm>
            <a:off x="1171356" y="3039728"/>
            <a:ext cx="152400" cy="71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2"/>
            <a:endCxn id="26" idx="0"/>
          </p:cNvCxnSpPr>
          <p:nvPr/>
        </p:nvCxnSpPr>
        <p:spPr>
          <a:xfrm flipH="1">
            <a:off x="699978" y="2135079"/>
            <a:ext cx="76200" cy="32104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Flowchart: Decision 38"/>
          <p:cNvSpPr/>
          <p:nvPr/>
        </p:nvSpPr>
        <p:spPr>
          <a:xfrm>
            <a:off x="6200556" y="2626425"/>
            <a:ext cx="1516287" cy="83207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Is </a:t>
            </a:r>
            <a:r>
              <a:rPr lang="en-US" sz="1200" dirty="0" smtClean="0">
                <a:solidFill>
                  <a:prstClr val="white"/>
                </a:solidFill>
              </a:rPr>
              <a:t>temp.  &gt; 50 °C</a:t>
            </a:r>
            <a:endParaRPr lang="en-US" sz="1200" dirty="0">
              <a:solidFill>
                <a:prstClr val="white"/>
              </a:solidFill>
            </a:endParaRPr>
          </a:p>
        </p:txBody>
      </p:sp>
      <p:sp>
        <p:nvSpPr>
          <p:cNvPr id="32" name="TextBox 31"/>
          <p:cNvSpPr txBox="1"/>
          <p:nvPr/>
        </p:nvSpPr>
        <p:spPr>
          <a:xfrm>
            <a:off x="6984839" y="3558238"/>
            <a:ext cx="661614" cy="276999"/>
          </a:xfrm>
          <a:prstGeom prst="rect">
            <a:avLst/>
          </a:prstGeom>
          <a:noFill/>
        </p:spPr>
        <p:txBody>
          <a:bodyPr wrap="square" rtlCol="0">
            <a:spAutoFit/>
          </a:bodyPr>
          <a:lstStyle/>
          <a:p>
            <a:r>
              <a:rPr lang="en-US" sz="1200" dirty="0">
                <a:solidFill>
                  <a:prstClr val="white"/>
                </a:solidFill>
              </a:rPr>
              <a:t>No</a:t>
            </a:r>
          </a:p>
        </p:txBody>
      </p:sp>
      <p:cxnSp>
        <p:nvCxnSpPr>
          <p:cNvPr id="33" name="Straight Arrow Connector 32"/>
          <p:cNvCxnSpPr>
            <a:stCxn id="31" idx="3"/>
          </p:cNvCxnSpPr>
          <p:nvPr/>
        </p:nvCxnSpPr>
        <p:spPr>
          <a:xfrm>
            <a:off x="7716843" y="3042464"/>
            <a:ext cx="188854" cy="32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495956" y="2717690"/>
            <a:ext cx="661614" cy="276999"/>
          </a:xfrm>
          <a:prstGeom prst="rect">
            <a:avLst/>
          </a:prstGeom>
          <a:noFill/>
        </p:spPr>
        <p:txBody>
          <a:bodyPr wrap="square" rtlCol="0">
            <a:spAutoFit/>
          </a:bodyPr>
          <a:lstStyle/>
          <a:p>
            <a:r>
              <a:rPr lang="en-US" sz="1200" dirty="0">
                <a:solidFill>
                  <a:prstClr val="white"/>
                </a:solidFill>
              </a:rPr>
              <a:t>Yes</a:t>
            </a:r>
          </a:p>
        </p:txBody>
      </p:sp>
      <p:cxnSp>
        <p:nvCxnSpPr>
          <p:cNvPr id="35" name="Straight Arrow Connector 34"/>
          <p:cNvCxnSpPr>
            <a:stCxn id="31" idx="2"/>
          </p:cNvCxnSpPr>
          <p:nvPr/>
        </p:nvCxnSpPr>
        <p:spPr>
          <a:xfrm flipH="1">
            <a:off x="6951540" y="3458502"/>
            <a:ext cx="7160" cy="67611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Flowchart: Process 35"/>
          <p:cNvSpPr/>
          <p:nvPr/>
        </p:nvSpPr>
        <p:spPr>
          <a:xfrm>
            <a:off x="3417499" y="2641308"/>
            <a:ext cx="679221" cy="7976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Convert analog to digital</a:t>
            </a:r>
            <a:endParaRPr lang="en-US" sz="1200" dirty="0">
              <a:solidFill>
                <a:prstClr val="white"/>
              </a:solidFill>
            </a:endParaRPr>
          </a:p>
        </p:txBody>
      </p:sp>
      <p:sp>
        <p:nvSpPr>
          <p:cNvPr id="37" name="Flowchart: Process 36"/>
          <p:cNvSpPr/>
          <p:nvPr/>
        </p:nvSpPr>
        <p:spPr>
          <a:xfrm>
            <a:off x="4280414" y="2577104"/>
            <a:ext cx="766537" cy="9260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Send data through low pass filter</a:t>
            </a:r>
            <a:endParaRPr lang="en-US" sz="1200" dirty="0">
              <a:solidFill>
                <a:prstClr val="white"/>
              </a:solidFill>
            </a:endParaRPr>
          </a:p>
        </p:txBody>
      </p:sp>
      <p:sp>
        <p:nvSpPr>
          <p:cNvPr id="38" name="Flowchart: Process 37"/>
          <p:cNvSpPr/>
          <p:nvPr/>
        </p:nvSpPr>
        <p:spPr>
          <a:xfrm>
            <a:off x="5205419" y="2409700"/>
            <a:ext cx="766537" cy="12640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Send data through low pass, anti-aliasing filter</a:t>
            </a:r>
            <a:endParaRPr lang="en-US" sz="1200" dirty="0">
              <a:solidFill>
                <a:prstClr val="white"/>
              </a:solidFill>
            </a:endParaRPr>
          </a:p>
        </p:txBody>
      </p:sp>
      <p:cxnSp>
        <p:nvCxnSpPr>
          <p:cNvPr id="39" name="Straight Arrow Connector 38"/>
          <p:cNvCxnSpPr>
            <a:stCxn id="36" idx="3"/>
            <a:endCxn id="37" idx="1"/>
          </p:cNvCxnSpPr>
          <p:nvPr/>
        </p:nvCxnSpPr>
        <p:spPr>
          <a:xfrm flipV="1">
            <a:off x="4096720" y="3040114"/>
            <a:ext cx="183694"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3"/>
            <a:endCxn id="38" idx="1"/>
          </p:cNvCxnSpPr>
          <p:nvPr/>
        </p:nvCxnSpPr>
        <p:spPr>
          <a:xfrm>
            <a:off x="5046951" y="3040114"/>
            <a:ext cx="158468" cy="16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704756" y="4134612"/>
            <a:ext cx="524678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6" idx="2"/>
          </p:cNvCxnSpPr>
          <p:nvPr/>
        </p:nvCxnSpPr>
        <p:spPr>
          <a:xfrm flipH="1">
            <a:off x="1697596" y="3602832"/>
            <a:ext cx="7160" cy="53178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8" idx="3"/>
            <a:endCxn id="31" idx="1"/>
          </p:cNvCxnSpPr>
          <p:nvPr/>
        </p:nvCxnSpPr>
        <p:spPr>
          <a:xfrm>
            <a:off x="5971956" y="3041729"/>
            <a:ext cx="228600" cy="7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2"/>
            <a:endCxn id="7" idx="0"/>
          </p:cNvCxnSpPr>
          <p:nvPr/>
        </p:nvCxnSpPr>
        <p:spPr>
          <a:xfrm flipH="1">
            <a:off x="8462474" y="3634251"/>
            <a:ext cx="11079" cy="2519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2"/>
            <a:endCxn id="8" idx="0"/>
          </p:cNvCxnSpPr>
          <p:nvPr/>
        </p:nvCxnSpPr>
        <p:spPr>
          <a:xfrm>
            <a:off x="8462474" y="4535424"/>
            <a:ext cx="0" cy="1700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7122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Penetrator Design</a:t>
            </a:r>
            <a:endParaRPr lang="en-US" dirty="0"/>
          </a:p>
        </p:txBody>
      </p:sp>
      <p:sp>
        <p:nvSpPr>
          <p:cNvPr id="26" name="Content Placeholder 6"/>
          <p:cNvSpPr>
            <a:spLocks noGrp="1"/>
          </p:cNvSpPr>
          <p:nvPr>
            <p:ph sz="half" idx="4294967295"/>
          </p:nvPr>
        </p:nvSpPr>
        <p:spPr>
          <a:xfrm>
            <a:off x="3147160" y="1447800"/>
            <a:ext cx="4167187" cy="4892675"/>
          </a:xfrm>
          <a:prstGeom prst="rect">
            <a:avLst/>
          </a:prstGeom>
        </p:spPr>
        <p:txBody>
          <a:bodyPr>
            <a:normAutofit fontScale="92500" lnSpcReduction="20000"/>
          </a:bodyPr>
          <a:lstStyle/>
          <a:p>
            <a:r>
              <a:rPr lang="en-US" dirty="0" smtClean="0"/>
              <a:t>All Brass</a:t>
            </a:r>
          </a:p>
          <a:p>
            <a:r>
              <a:rPr lang="en-US" dirty="0" smtClean="0"/>
              <a:t>Houses 6, 20 min flares</a:t>
            </a:r>
          </a:p>
          <a:p>
            <a:r>
              <a:rPr lang="en-US" dirty="0" smtClean="0"/>
              <a:t>System Length: 32 cm</a:t>
            </a:r>
          </a:p>
          <a:p>
            <a:r>
              <a:rPr lang="en-US" dirty="0" smtClean="0"/>
              <a:t>System Diameter: 7.62 cm</a:t>
            </a:r>
          </a:p>
          <a:p>
            <a:r>
              <a:rPr lang="en-US" dirty="0" smtClean="0"/>
              <a:t>Internal hexagon-folded-sheet</a:t>
            </a:r>
          </a:p>
          <a:p>
            <a:pPr lvl="1"/>
            <a:r>
              <a:rPr lang="en-US" dirty="0" smtClean="0"/>
              <a:t>Holds flares </a:t>
            </a:r>
          </a:p>
          <a:p>
            <a:pPr lvl="1"/>
            <a:r>
              <a:rPr lang="en-US" dirty="0" smtClean="0"/>
              <a:t>Allows for gas to collect next to cylinder through vents</a:t>
            </a:r>
          </a:p>
          <a:p>
            <a:r>
              <a:rPr lang="en-US" dirty="0" smtClean="0"/>
              <a:t>Gas escapes through the tip</a:t>
            </a:r>
          </a:p>
          <a:p>
            <a:pPr lvl="1"/>
            <a:endParaRPr lang="en-US" dirty="0" smtClean="0"/>
          </a:p>
          <a:p>
            <a:endParaRPr lang="en-US" dirty="0" smtClean="0"/>
          </a:p>
          <a:p>
            <a:endParaRPr lang="en-US" dirty="0" smtClean="0"/>
          </a:p>
          <a:p>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7546975" y="420724"/>
            <a:ext cx="1295400" cy="6183276"/>
          </a:xfrm>
          <a:prstGeom prst="rect">
            <a:avLst/>
          </a:prstGeom>
          <a:noFill/>
          <a:ln w="9525">
            <a:noFill/>
            <a:miter lim="800000"/>
            <a:headEnd/>
            <a:tailEnd/>
          </a:ln>
        </p:spPr>
      </p:pic>
      <p:pic>
        <p:nvPicPr>
          <p:cNvPr id="15" name="Picture 4"/>
          <p:cNvPicPr>
            <a:picLocks noChangeAspect="1" noChangeArrowheads="1"/>
          </p:cNvPicPr>
          <p:nvPr/>
        </p:nvPicPr>
        <p:blipFill>
          <a:blip r:embed="rId4" cstate="print"/>
          <a:srcRect/>
          <a:stretch>
            <a:fillRect/>
          </a:stretch>
        </p:blipFill>
        <p:spPr bwMode="auto">
          <a:xfrm>
            <a:off x="222250" y="2270125"/>
            <a:ext cx="2497369" cy="4333875"/>
          </a:xfrm>
          <a:prstGeom prst="rect">
            <a:avLst/>
          </a:prstGeom>
          <a:noFill/>
          <a:ln w="9525">
            <a:noFill/>
            <a:miter lim="800000"/>
            <a:headEnd/>
            <a:tailEnd/>
          </a:ln>
        </p:spPr>
      </p:pic>
      <p:cxnSp>
        <p:nvCxnSpPr>
          <p:cNvPr id="17" name="Straight Arrow Connector 16"/>
          <p:cNvCxnSpPr/>
          <p:nvPr/>
        </p:nvCxnSpPr>
        <p:spPr>
          <a:xfrm rot="10800000" flipV="1">
            <a:off x="1570585" y="2133600"/>
            <a:ext cx="1549637" cy="1066800"/>
          </a:xfrm>
          <a:prstGeom prst="straightConnector1">
            <a:avLst/>
          </a:prstGeom>
          <a:ln w="38100" cmpd="sng">
            <a:solidFill>
              <a:srgbClr val="EF39C8"/>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27844" y="2343469"/>
            <a:ext cx="539593" cy="369332"/>
          </a:xfrm>
          <a:prstGeom prst="rect">
            <a:avLst/>
          </a:prstGeom>
          <a:noFill/>
        </p:spPr>
        <p:txBody>
          <a:bodyPr wrap="none" rtlCol="0">
            <a:spAutoFit/>
          </a:bodyPr>
          <a:lstStyle/>
          <a:p>
            <a:r>
              <a:rPr lang="en-US" dirty="0" smtClean="0">
                <a:solidFill>
                  <a:srgbClr val="FFFFFF"/>
                </a:solidFill>
              </a:rPr>
              <a:t>Cap</a:t>
            </a:r>
            <a:endParaRPr lang="en-US" dirty="0">
              <a:solidFill>
                <a:srgbClr val="FFFFFF"/>
              </a:solidFill>
            </a:endParaRPr>
          </a:p>
        </p:txBody>
      </p:sp>
      <p:cxnSp>
        <p:nvCxnSpPr>
          <p:cNvPr id="19" name="Straight Arrow Connector 18"/>
          <p:cNvCxnSpPr/>
          <p:nvPr/>
        </p:nvCxnSpPr>
        <p:spPr>
          <a:xfrm>
            <a:off x="437226" y="2699433"/>
            <a:ext cx="771622" cy="1588"/>
          </a:xfrm>
          <a:prstGeom prst="straightConnector1">
            <a:avLst/>
          </a:prstGeom>
          <a:ln w="38100" cmpd="sng">
            <a:solidFill>
              <a:srgbClr val="EF39C8"/>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80652" y="5286375"/>
            <a:ext cx="471403" cy="369332"/>
          </a:xfrm>
          <a:prstGeom prst="rect">
            <a:avLst/>
          </a:prstGeom>
          <a:noFill/>
        </p:spPr>
        <p:txBody>
          <a:bodyPr wrap="none" rtlCol="0">
            <a:spAutoFit/>
          </a:bodyPr>
          <a:lstStyle/>
          <a:p>
            <a:r>
              <a:rPr lang="en-US" dirty="0" smtClean="0">
                <a:solidFill>
                  <a:srgbClr val="FFFFFF"/>
                </a:solidFill>
              </a:rPr>
              <a:t>Tip</a:t>
            </a:r>
            <a:endParaRPr lang="en-US" dirty="0">
              <a:solidFill>
                <a:srgbClr val="FFFFFF"/>
              </a:solidFill>
            </a:endParaRPr>
          </a:p>
        </p:txBody>
      </p:sp>
      <p:cxnSp>
        <p:nvCxnSpPr>
          <p:cNvPr id="21" name="Straight Arrow Connector 20"/>
          <p:cNvCxnSpPr/>
          <p:nvPr/>
        </p:nvCxnSpPr>
        <p:spPr>
          <a:xfrm>
            <a:off x="752055" y="5655707"/>
            <a:ext cx="456791" cy="441797"/>
          </a:xfrm>
          <a:prstGeom prst="straightConnector1">
            <a:avLst/>
          </a:prstGeom>
          <a:ln w="38100" cmpd="sng">
            <a:solidFill>
              <a:srgbClr val="EF39C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flipH="1" flipV="1">
            <a:off x="1175421" y="2120399"/>
            <a:ext cx="788737" cy="1588"/>
          </a:xfrm>
          <a:prstGeom prst="straightConnector1">
            <a:avLst/>
          </a:prstGeom>
          <a:ln>
            <a:solidFill>
              <a:srgbClr val="58FF38"/>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1389" y="1395109"/>
            <a:ext cx="1951789" cy="646331"/>
          </a:xfrm>
          <a:prstGeom prst="rect">
            <a:avLst/>
          </a:prstGeom>
          <a:noFill/>
        </p:spPr>
        <p:txBody>
          <a:bodyPr wrap="square" rtlCol="0">
            <a:spAutoFit/>
          </a:bodyPr>
          <a:lstStyle/>
          <a:p>
            <a:r>
              <a:rPr lang="en-US" dirty="0" smtClean="0"/>
              <a:t>Cable to remaining systems</a:t>
            </a:r>
            <a:endParaRPr lang="en-US" dirty="0"/>
          </a:p>
        </p:txBody>
      </p:sp>
      <p:sp>
        <p:nvSpPr>
          <p:cNvPr id="25" name="Donut 24"/>
          <p:cNvSpPr/>
          <p:nvPr/>
        </p:nvSpPr>
        <p:spPr>
          <a:xfrm>
            <a:off x="8232775" y="6046704"/>
            <a:ext cx="533400" cy="609600"/>
          </a:xfrm>
          <a:prstGeom prst="donut">
            <a:avLst>
              <a:gd name="adj" fmla="val 6647"/>
            </a:avLst>
          </a:prstGeom>
          <a:solidFill>
            <a:srgbClr val="FF0000"/>
          </a:solidFill>
          <a:ln w="285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29" name="Straight Arrow Connector 28"/>
          <p:cNvCxnSpPr/>
          <p:nvPr/>
        </p:nvCxnSpPr>
        <p:spPr>
          <a:xfrm rot="10800000" flipV="1">
            <a:off x="1483047" y="1782720"/>
            <a:ext cx="1549859" cy="974810"/>
          </a:xfrm>
          <a:prstGeom prst="straightConnector1">
            <a:avLst/>
          </a:prstGeom>
          <a:ln w="38100" cmpd="sng">
            <a:solidFill>
              <a:srgbClr val="EF39C8"/>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ight Brace 30"/>
          <p:cNvSpPr/>
          <p:nvPr/>
        </p:nvSpPr>
        <p:spPr>
          <a:xfrm>
            <a:off x="2095500" y="2712801"/>
            <a:ext cx="257678" cy="3384703"/>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32" name="TextBox 31"/>
          <p:cNvSpPr txBox="1"/>
          <p:nvPr/>
        </p:nvSpPr>
        <p:spPr>
          <a:xfrm>
            <a:off x="2257977" y="4048124"/>
            <a:ext cx="592369" cy="646331"/>
          </a:xfrm>
          <a:prstGeom prst="rect">
            <a:avLst/>
          </a:prstGeom>
          <a:noFill/>
        </p:spPr>
        <p:txBody>
          <a:bodyPr wrap="square" rtlCol="0">
            <a:spAutoFit/>
          </a:bodyPr>
          <a:lstStyle/>
          <a:p>
            <a:r>
              <a:rPr lang="en-US" dirty="0" smtClean="0">
                <a:solidFill>
                  <a:srgbClr val="FFFFFF"/>
                </a:solidFill>
              </a:rPr>
              <a:t>32</a:t>
            </a:r>
          </a:p>
          <a:p>
            <a:r>
              <a:rPr lang="en-US" dirty="0" smtClean="0">
                <a:solidFill>
                  <a:srgbClr val="FFFFFF"/>
                </a:solidFill>
              </a:rPr>
              <a:t>cm</a:t>
            </a:r>
            <a:endParaRPr lang="en-US" dirty="0">
              <a:solidFill>
                <a:srgbClr val="FFFFFF"/>
              </a:solidFill>
            </a:endParaRPr>
          </a:p>
        </p:txBody>
      </p:sp>
      <p:sp>
        <p:nvSpPr>
          <p:cNvPr id="3" name="Date Placeholder 2"/>
          <p:cNvSpPr>
            <a:spLocks noGrp="1"/>
          </p:cNvSpPr>
          <p:nvPr>
            <p:ph type="dt" sz="half" idx="2"/>
          </p:nvPr>
        </p:nvSpPr>
        <p:spPr/>
        <p:txBody>
          <a:bodyPr/>
          <a:lstStyle/>
          <a:p>
            <a:fld id="{BA2F77B3-513E-D741-9FA1-5E2B62DF381A}" type="datetime1">
              <a:rPr lang="en-US" smtClean="0"/>
              <a:pPr/>
              <a:t>12/7/12</a:t>
            </a:fld>
            <a:endParaRPr lang="en-US"/>
          </a:p>
        </p:txBody>
      </p:sp>
      <p:sp>
        <p:nvSpPr>
          <p:cNvPr id="4" name="Slide Number Placeholder 3"/>
          <p:cNvSpPr>
            <a:spLocks noGrp="1"/>
          </p:cNvSpPr>
          <p:nvPr>
            <p:ph type="sldNum" sz="quarter" idx="12"/>
          </p:nvPr>
        </p:nvSpPr>
        <p:spPr/>
        <p:txBody>
          <a:bodyPr/>
          <a:lstStyle/>
          <a:p>
            <a:fld id="{7BC1F5ED-BD72-4CAB-B526-43E94774B14F}" type="slidenum">
              <a:rPr lang="en-US" smtClean="0"/>
              <a:pPr/>
              <a:t>22</a:t>
            </a:fld>
            <a:endParaRPr lang="en-US"/>
          </a:p>
        </p:txBody>
      </p:sp>
    </p:spTree>
    <p:extLst>
      <p:ext uri="{BB962C8B-B14F-4D97-AF65-F5344CB8AC3E}">
        <p14:creationId xmlns:p14="http://schemas.microsoft.com/office/powerpoint/2010/main" val="26156861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217152" y="2279969"/>
            <a:ext cx="2496312" cy="4334256"/>
          </a:xfrm>
          <a:prstGeom prst="rect">
            <a:avLst/>
          </a:prstGeom>
          <a:solidFill>
            <a:srgbClr val="003069"/>
          </a:solidFill>
          <a:ln>
            <a:solidFill>
              <a:srgbClr val="0030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p:cNvPicPr/>
          <p:nvPr/>
        </p:nvPicPr>
        <p:blipFill>
          <a:blip r:embed="rId3" cstate="print"/>
          <a:srcRect t="8085"/>
          <a:stretch>
            <a:fillRect/>
          </a:stretch>
        </p:blipFill>
        <p:spPr bwMode="auto">
          <a:xfrm>
            <a:off x="228600" y="2261562"/>
            <a:ext cx="2268964" cy="434243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Final Penetrator Design</a:t>
            </a:r>
            <a:endParaRPr lang="en-US" dirty="0"/>
          </a:p>
        </p:txBody>
      </p:sp>
      <p:pic>
        <p:nvPicPr>
          <p:cNvPr id="14" name="Picture 2"/>
          <p:cNvPicPr>
            <a:picLocks noChangeAspect="1" noChangeArrowheads="1"/>
          </p:cNvPicPr>
          <p:nvPr/>
        </p:nvPicPr>
        <p:blipFill>
          <a:blip r:embed="rId4" cstate="print"/>
          <a:srcRect/>
          <a:stretch>
            <a:fillRect/>
          </a:stretch>
        </p:blipFill>
        <p:spPr bwMode="auto">
          <a:xfrm>
            <a:off x="7546975" y="420724"/>
            <a:ext cx="1295400" cy="6183276"/>
          </a:xfrm>
          <a:prstGeom prst="rect">
            <a:avLst/>
          </a:prstGeom>
          <a:noFill/>
          <a:ln w="9525">
            <a:noFill/>
            <a:miter lim="800000"/>
            <a:headEnd/>
            <a:tailEnd/>
          </a:ln>
        </p:spPr>
      </p:pic>
      <p:sp>
        <p:nvSpPr>
          <p:cNvPr id="18" name="TextBox 17"/>
          <p:cNvSpPr txBox="1"/>
          <p:nvPr/>
        </p:nvSpPr>
        <p:spPr>
          <a:xfrm>
            <a:off x="327844" y="2343469"/>
            <a:ext cx="539593" cy="369332"/>
          </a:xfrm>
          <a:prstGeom prst="rect">
            <a:avLst/>
          </a:prstGeom>
          <a:noFill/>
        </p:spPr>
        <p:txBody>
          <a:bodyPr wrap="none" rtlCol="0">
            <a:spAutoFit/>
          </a:bodyPr>
          <a:lstStyle/>
          <a:p>
            <a:r>
              <a:rPr lang="en-US" dirty="0" smtClean="0">
                <a:solidFill>
                  <a:srgbClr val="FFFFFF"/>
                </a:solidFill>
              </a:rPr>
              <a:t>Cap</a:t>
            </a:r>
            <a:endParaRPr lang="en-US" dirty="0">
              <a:solidFill>
                <a:srgbClr val="FFFFFF"/>
              </a:solidFill>
            </a:endParaRPr>
          </a:p>
        </p:txBody>
      </p:sp>
      <p:cxnSp>
        <p:nvCxnSpPr>
          <p:cNvPr id="19" name="Straight Arrow Connector 18"/>
          <p:cNvCxnSpPr/>
          <p:nvPr/>
        </p:nvCxnSpPr>
        <p:spPr>
          <a:xfrm>
            <a:off x="437226" y="2699433"/>
            <a:ext cx="771622" cy="1588"/>
          </a:xfrm>
          <a:prstGeom prst="straightConnector1">
            <a:avLst/>
          </a:prstGeom>
          <a:ln w="38100" cmpd="sng">
            <a:solidFill>
              <a:srgbClr val="EF39C8"/>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80652" y="5286375"/>
            <a:ext cx="471403" cy="369332"/>
          </a:xfrm>
          <a:prstGeom prst="rect">
            <a:avLst/>
          </a:prstGeom>
          <a:noFill/>
        </p:spPr>
        <p:txBody>
          <a:bodyPr wrap="none" rtlCol="0">
            <a:spAutoFit/>
          </a:bodyPr>
          <a:lstStyle/>
          <a:p>
            <a:r>
              <a:rPr lang="en-US" dirty="0" smtClean="0">
                <a:solidFill>
                  <a:srgbClr val="FFFFFF"/>
                </a:solidFill>
              </a:rPr>
              <a:t>Tip</a:t>
            </a:r>
            <a:endParaRPr lang="en-US" dirty="0">
              <a:solidFill>
                <a:srgbClr val="FFFFFF"/>
              </a:solidFill>
            </a:endParaRPr>
          </a:p>
        </p:txBody>
      </p:sp>
      <p:cxnSp>
        <p:nvCxnSpPr>
          <p:cNvPr id="21" name="Straight Arrow Connector 20"/>
          <p:cNvCxnSpPr/>
          <p:nvPr/>
        </p:nvCxnSpPr>
        <p:spPr>
          <a:xfrm>
            <a:off x="752055" y="5655707"/>
            <a:ext cx="456791" cy="441797"/>
          </a:xfrm>
          <a:prstGeom prst="straightConnector1">
            <a:avLst/>
          </a:prstGeom>
          <a:ln w="38100" cmpd="sng">
            <a:solidFill>
              <a:srgbClr val="EF39C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flipH="1" flipV="1">
            <a:off x="1205038" y="2195635"/>
            <a:ext cx="788737" cy="1588"/>
          </a:xfrm>
          <a:prstGeom prst="straightConnector1">
            <a:avLst/>
          </a:prstGeom>
          <a:ln>
            <a:solidFill>
              <a:srgbClr val="58FF38"/>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1389" y="1395109"/>
            <a:ext cx="1951789" cy="646331"/>
          </a:xfrm>
          <a:prstGeom prst="rect">
            <a:avLst/>
          </a:prstGeom>
          <a:noFill/>
        </p:spPr>
        <p:txBody>
          <a:bodyPr wrap="square" rtlCol="0">
            <a:spAutoFit/>
          </a:bodyPr>
          <a:lstStyle/>
          <a:p>
            <a:r>
              <a:rPr lang="en-US" dirty="0" smtClean="0"/>
              <a:t>Cable to remaining systems</a:t>
            </a:r>
            <a:endParaRPr lang="en-US" dirty="0"/>
          </a:p>
        </p:txBody>
      </p:sp>
      <p:sp>
        <p:nvSpPr>
          <p:cNvPr id="25" name="Donut 24"/>
          <p:cNvSpPr/>
          <p:nvPr/>
        </p:nvSpPr>
        <p:spPr>
          <a:xfrm>
            <a:off x="8232775" y="6046704"/>
            <a:ext cx="533400" cy="609600"/>
          </a:xfrm>
          <a:prstGeom prst="donut">
            <a:avLst>
              <a:gd name="adj" fmla="val 6647"/>
            </a:avLst>
          </a:prstGeom>
          <a:solidFill>
            <a:srgbClr val="FF0000"/>
          </a:solidFill>
          <a:ln w="285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1" name="Right Brace 30"/>
          <p:cNvSpPr/>
          <p:nvPr/>
        </p:nvSpPr>
        <p:spPr>
          <a:xfrm>
            <a:off x="2095500" y="2712801"/>
            <a:ext cx="257678" cy="3384703"/>
          </a:xfrm>
          <a:prstGeom prst="rightBrac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TextBox 31"/>
          <p:cNvSpPr txBox="1"/>
          <p:nvPr/>
        </p:nvSpPr>
        <p:spPr>
          <a:xfrm>
            <a:off x="2254250" y="4048124"/>
            <a:ext cx="592369" cy="646331"/>
          </a:xfrm>
          <a:prstGeom prst="rect">
            <a:avLst/>
          </a:prstGeom>
          <a:noFill/>
        </p:spPr>
        <p:txBody>
          <a:bodyPr wrap="square" rtlCol="0">
            <a:spAutoFit/>
          </a:bodyPr>
          <a:lstStyle/>
          <a:p>
            <a:r>
              <a:rPr lang="en-US" dirty="0" smtClean="0">
                <a:solidFill>
                  <a:srgbClr val="FFFFFF"/>
                </a:solidFill>
              </a:rPr>
              <a:t>32</a:t>
            </a:r>
          </a:p>
          <a:p>
            <a:r>
              <a:rPr lang="en-US" dirty="0" smtClean="0">
                <a:solidFill>
                  <a:srgbClr val="FFFFFF"/>
                </a:solidFill>
              </a:rPr>
              <a:t>cm</a:t>
            </a:r>
            <a:endParaRPr lang="en-US" dirty="0">
              <a:solidFill>
                <a:srgbClr val="FFFFFF"/>
              </a:solidFill>
            </a:endParaRPr>
          </a:p>
        </p:txBody>
      </p:sp>
      <p:cxnSp>
        <p:nvCxnSpPr>
          <p:cNvPr id="30" name="Straight Arrow Connector 29"/>
          <p:cNvCxnSpPr>
            <a:stCxn id="35" idx="2"/>
          </p:cNvCxnSpPr>
          <p:nvPr/>
        </p:nvCxnSpPr>
        <p:spPr>
          <a:xfrm rot="16200000" flipH="1">
            <a:off x="944560" y="6049960"/>
            <a:ext cx="838200" cy="15880"/>
          </a:xfrm>
          <a:prstGeom prst="straightConnector1">
            <a:avLst/>
          </a:prstGeom>
          <a:ln w="38100" cmpd="sng">
            <a:solidFill>
              <a:schemeClr val="tx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093819" y="5238690"/>
            <a:ext cx="523801" cy="400110"/>
          </a:xfrm>
          <a:prstGeom prst="rect">
            <a:avLst/>
          </a:prstGeom>
          <a:noFill/>
        </p:spPr>
        <p:txBody>
          <a:bodyPr wrap="none" rtlCol="0">
            <a:spAutoFit/>
          </a:bodyPr>
          <a:lstStyle/>
          <a:p>
            <a:r>
              <a:rPr lang="en-US" sz="2000" dirty="0" smtClean="0">
                <a:solidFill>
                  <a:srgbClr val="000000"/>
                </a:solidFill>
              </a:rPr>
              <a:t>gas</a:t>
            </a:r>
            <a:endParaRPr lang="en-US" sz="2000" dirty="0">
              <a:solidFill>
                <a:srgbClr val="000000"/>
              </a:solidFill>
            </a:endParaRPr>
          </a:p>
        </p:txBody>
      </p:sp>
      <p:cxnSp>
        <p:nvCxnSpPr>
          <p:cNvPr id="36" name="Straight Arrow Connector 35"/>
          <p:cNvCxnSpPr/>
          <p:nvPr/>
        </p:nvCxnSpPr>
        <p:spPr>
          <a:xfrm flipH="1">
            <a:off x="1905003" y="3276600"/>
            <a:ext cx="1242158" cy="167907"/>
          </a:xfrm>
          <a:prstGeom prst="straightConnector1">
            <a:avLst/>
          </a:prstGeom>
          <a:ln w="38100" cmpd="sng">
            <a:solidFill>
              <a:srgbClr val="EF39C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600200" y="5486400"/>
            <a:ext cx="1546960" cy="694290"/>
          </a:xfrm>
          <a:prstGeom prst="straightConnector1">
            <a:avLst/>
          </a:prstGeom>
          <a:ln w="38100" cmpd="sng">
            <a:solidFill>
              <a:srgbClr val="EF39C8"/>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Content Placeholder 6"/>
          <p:cNvSpPr txBox="1">
            <a:spLocks/>
          </p:cNvSpPr>
          <p:nvPr/>
        </p:nvSpPr>
        <p:spPr>
          <a:xfrm>
            <a:off x="3147160" y="1447800"/>
            <a:ext cx="4167187" cy="4892675"/>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All Brass</a:t>
            </a:r>
          </a:p>
          <a:p>
            <a:r>
              <a:rPr lang="en-US" dirty="0" smtClean="0"/>
              <a:t>Houses 6, 20 min flares</a:t>
            </a:r>
          </a:p>
          <a:p>
            <a:r>
              <a:rPr lang="en-US" dirty="0" smtClean="0"/>
              <a:t>System Length: 32 cm</a:t>
            </a:r>
          </a:p>
          <a:p>
            <a:r>
              <a:rPr lang="en-US" dirty="0" smtClean="0"/>
              <a:t>System Diameter: 7.62 cm</a:t>
            </a:r>
          </a:p>
          <a:p>
            <a:r>
              <a:rPr lang="en-US" dirty="0" smtClean="0"/>
              <a:t>Internal hexagon-folded-sheet</a:t>
            </a:r>
          </a:p>
          <a:p>
            <a:pPr lvl="1"/>
            <a:r>
              <a:rPr lang="en-US" dirty="0" smtClean="0"/>
              <a:t>Holds flares </a:t>
            </a:r>
          </a:p>
          <a:p>
            <a:pPr lvl="1"/>
            <a:r>
              <a:rPr lang="en-US" dirty="0" smtClean="0"/>
              <a:t>Allows for gas to collect next to cylinder through vents</a:t>
            </a:r>
          </a:p>
          <a:p>
            <a:r>
              <a:rPr lang="en-US" dirty="0" smtClean="0"/>
              <a:t>Gas escapes through the tip</a:t>
            </a:r>
          </a:p>
          <a:p>
            <a:pPr lvl="1"/>
            <a:endParaRPr lang="en-US" dirty="0" smtClean="0"/>
          </a:p>
          <a:p>
            <a:endParaRPr lang="en-US" dirty="0" smtClean="0"/>
          </a:p>
          <a:p>
            <a:endParaRPr lang="en-US" dirty="0" smtClean="0"/>
          </a:p>
          <a:p>
            <a:endParaRPr lang="en-US" dirty="0"/>
          </a:p>
        </p:txBody>
      </p:sp>
      <p:sp>
        <p:nvSpPr>
          <p:cNvPr id="3" name="Date Placeholder 2"/>
          <p:cNvSpPr>
            <a:spLocks noGrp="1"/>
          </p:cNvSpPr>
          <p:nvPr>
            <p:ph type="dt" sz="half" idx="2"/>
          </p:nvPr>
        </p:nvSpPr>
        <p:spPr/>
        <p:txBody>
          <a:bodyPr/>
          <a:lstStyle/>
          <a:p>
            <a:fld id="{B5ABF24C-74A9-DE48-A6F5-AED983886049}" type="datetime1">
              <a:rPr lang="en-US" smtClean="0"/>
              <a:pPr/>
              <a:t>12/7/12</a:t>
            </a:fld>
            <a:endParaRPr lang="en-US"/>
          </a:p>
        </p:txBody>
      </p:sp>
      <p:sp>
        <p:nvSpPr>
          <p:cNvPr id="4" name="Slide Number Placeholder 3"/>
          <p:cNvSpPr>
            <a:spLocks noGrp="1"/>
          </p:cNvSpPr>
          <p:nvPr>
            <p:ph type="sldNum" sz="quarter" idx="12"/>
          </p:nvPr>
        </p:nvSpPr>
        <p:spPr/>
        <p:txBody>
          <a:bodyPr/>
          <a:lstStyle/>
          <a:p>
            <a:fld id="{7BC1F5ED-BD72-4CAB-B526-43E94774B14F}" type="slidenum">
              <a:rPr lang="en-US" smtClean="0"/>
              <a:pPr/>
              <a:t>23</a:t>
            </a:fld>
            <a:endParaRPr lang="en-US"/>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Penetrator Design</a:t>
            </a:r>
            <a:endParaRPr lang="en-US" dirty="0"/>
          </a:p>
        </p:txBody>
      </p:sp>
      <p:sp>
        <p:nvSpPr>
          <p:cNvPr id="8" name="Content Placeholder 7"/>
          <p:cNvSpPr>
            <a:spLocks noGrp="1"/>
          </p:cNvSpPr>
          <p:nvPr>
            <p:ph sz="half" idx="4294967295"/>
          </p:nvPr>
        </p:nvSpPr>
        <p:spPr>
          <a:xfrm>
            <a:off x="1460508" y="1295400"/>
            <a:ext cx="6159500" cy="5175250"/>
          </a:xfrm>
          <a:prstGeom prst="rect">
            <a:avLst/>
          </a:prstGeom>
        </p:spPr>
        <p:txBody>
          <a:bodyPr>
            <a:normAutofit lnSpcReduction="10000"/>
          </a:bodyPr>
          <a:lstStyle/>
          <a:p>
            <a:pPr algn="ctr">
              <a:buNone/>
            </a:pPr>
            <a:r>
              <a:rPr lang="en-US" sz="2600" b="1" dirty="0" smtClean="0"/>
              <a:t>Pulled Apart View</a:t>
            </a:r>
          </a:p>
          <a:p>
            <a:r>
              <a:rPr lang="en-US" sz="2600" dirty="0" smtClean="0"/>
              <a:t>Cap </a:t>
            </a:r>
            <a:r>
              <a:rPr lang="en-US" sz="1900" dirty="0" smtClean="0"/>
              <a:t>(7.62 cm d x 1 cm)</a:t>
            </a:r>
          </a:p>
          <a:p>
            <a:r>
              <a:rPr lang="en-US" sz="2600" dirty="0" smtClean="0"/>
              <a:t>Center rod  </a:t>
            </a:r>
            <a:r>
              <a:rPr lang="en-US" sz="1900" dirty="0" smtClean="0"/>
              <a:t>(0.635 cm d x 32 cm)</a:t>
            </a:r>
          </a:p>
          <a:p>
            <a:pPr lvl="1"/>
            <a:r>
              <a:rPr lang="en-US" sz="2600" dirty="0" smtClean="0"/>
              <a:t>screws cap and tip to seal system together</a:t>
            </a:r>
          </a:p>
          <a:p>
            <a:pPr lvl="1"/>
            <a:r>
              <a:rPr lang="en-US" sz="2600" dirty="0" smtClean="0"/>
              <a:t>Needs to be opened for reuse</a:t>
            </a:r>
          </a:p>
          <a:p>
            <a:r>
              <a:rPr lang="en-US" sz="2600" dirty="0" smtClean="0"/>
              <a:t>6 Flares </a:t>
            </a:r>
            <a:r>
              <a:rPr lang="en-US" sz="1900" dirty="0" smtClean="0"/>
              <a:t>(2.29 cm d x 28 cm)</a:t>
            </a:r>
          </a:p>
          <a:p>
            <a:r>
              <a:rPr lang="en-US" sz="2600" dirty="0" smtClean="0"/>
              <a:t>Hex-folded-sheet </a:t>
            </a:r>
            <a:r>
              <a:rPr lang="en-US" sz="1900" dirty="0" smtClean="0"/>
              <a:t>( 3.7 cm side x 28 cm)</a:t>
            </a:r>
          </a:p>
          <a:p>
            <a:r>
              <a:rPr lang="en-US" sz="2600" dirty="0" smtClean="0"/>
              <a:t>Mesh in between tip and cylinder </a:t>
            </a:r>
          </a:p>
          <a:p>
            <a:pPr lvl="1"/>
            <a:r>
              <a:rPr lang="en-US" sz="2600" dirty="0" smtClean="0"/>
              <a:t>Ash and snuff mitigation</a:t>
            </a:r>
          </a:p>
          <a:p>
            <a:pPr lvl="1"/>
            <a:r>
              <a:rPr lang="en-US" sz="2600" dirty="0" smtClean="0"/>
              <a:t>Holds flares and hex-folded-sheet</a:t>
            </a:r>
          </a:p>
          <a:p>
            <a:r>
              <a:rPr lang="en-US" sz="2600" dirty="0" smtClean="0"/>
              <a:t>Tip </a:t>
            </a:r>
            <a:r>
              <a:rPr lang="en-US" sz="1900" dirty="0" smtClean="0"/>
              <a:t>(7.62 cm d x 2 cm)</a:t>
            </a:r>
          </a:p>
          <a:p>
            <a:endParaRPr lang="en-US" dirty="0"/>
          </a:p>
        </p:txBody>
      </p:sp>
      <p:pic>
        <p:nvPicPr>
          <p:cNvPr id="5" name="Picture 4"/>
          <p:cNvPicPr/>
          <p:nvPr/>
        </p:nvPicPr>
        <p:blipFill>
          <a:blip r:embed="rId3" cstate="print"/>
          <a:stretch>
            <a:fillRect/>
          </a:stretch>
        </p:blipFill>
        <p:spPr>
          <a:xfrm rot="5400000">
            <a:off x="5513703" y="2948307"/>
            <a:ext cx="5743580" cy="1072515"/>
          </a:xfrm>
          <a:prstGeom prst="rect">
            <a:avLst/>
          </a:prstGeom>
        </p:spPr>
      </p:pic>
      <p:pic>
        <p:nvPicPr>
          <p:cNvPr id="6" name="Picture 5"/>
          <p:cNvPicPr/>
          <p:nvPr/>
        </p:nvPicPr>
        <p:blipFill>
          <a:blip r:embed="rId4" cstate="print"/>
          <a:stretch>
            <a:fillRect/>
          </a:stretch>
        </p:blipFill>
        <p:spPr>
          <a:xfrm rot="5400000">
            <a:off x="-2145191" y="3095468"/>
            <a:ext cx="5736275" cy="785495"/>
          </a:xfrm>
          <a:prstGeom prst="rect">
            <a:avLst/>
          </a:prstGeom>
        </p:spPr>
      </p:pic>
      <p:cxnSp>
        <p:nvCxnSpPr>
          <p:cNvPr id="21" name="Straight Arrow Connector 20"/>
          <p:cNvCxnSpPr/>
          <p:nvPr/>
        </p:nvCxnSpPr>
        <p:spPr>
          <a:xfrm rot="16200000" flipV="1">
            <a:off x="415933" y="1330332"/>
            <a:ext cx="1374768" cy="841367"/>
          </a:xfrm>
          <a:prstGeom prst="straightConnector1">
            <a:avLst/>
          </a:prstGeom>
          <a:ln w="38100" cmpd="sng">
            <a:solidFill>
              <a:srgbClr val="EF39C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889002" y="5105399"/>
            <a:ext cx="634999" cy="1066803"/>
          </a:xfrm>
          <a:prstGeom prst="straightConnector1">
            <a:avLst/>
          </a:prstGeom>
          <a:ln w="38100" cmpd="sng">
            <a:solidFill>
              <a:srgbClr val="EF39C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714378" y="3886200"/>
            <a:ext cx="809622" cy="685800"/>
          </a:xfrm>
          <a:prstGeom prst="straightConnector1">
            <a:avLst/>
          </a:prstGeom>
          <a:ln w="38100" cmpd="sng">
            <a:solidFill>
              <a:srgbClr val="EF39C8"/>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2"/>
          </p:nvPr>
        </p:nvSpPr>
        <p:spPr/>
        <p:txBody>
          <a:bodyPr/>
          <a:lstStyle/>
          <a:p>
            <a:fld id="{96B04012-6F4D-414B-84C9-8C7ADC68F423}" type="datetime1">
              <a:rPr lang="en-US" smtClean="0"/>
              <a:pPr/>
              <a:t>12/7/12</a:t>
            </a:fld>
            <a:endParaRPr lang="en-US"/>
          </a:p>
        </p:txBody>
      </p:sp>
      <p:sp>
        <p:nvSpPr>
          <p:cNvPr id="4" name="Slide Number Placeholder 3"/>
          <p:cNvSpPr>
            <a:spLocks noGrp="1"/>
          </p:cNvSpPr>
          <p:nvPr>
            <p:ph type="sldNum" sz="quarter" idx="12"/>
          </p:nvPr>
        </p:nvSpPr>
        <p:spPr/>
        <p:txBody>
          <a:bodyPr/>
          <a:lstStyle/>
          <a:p>
            <a:fld id="{7BC1F5ED-BD72-4CAB-B526-43E94774B14F}" type="slidenum">
              <a:rPr lang="en-US" smtClean="0"/>
              <a:pPr/>
              <a:t>24</a:t>
            </a:fld>
            <a:endParaRPr lang="en-US"/>
          </a:p>
        </p:txBody>
      </p:sp>
    </p:spTree>
    <p:extLst>
      <p:ext uri="{BB962C8B-B14F-4D97-AF65-F5344CB8AC3E}">
        <p14:creationId xmlns:p14="http://schemas.microsoft.com/office/powerpoint/2010/main" val="940216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4173644" y="1386840"/>
            <a:ext cx="4817956" cy="4861560"/>
          </a:xfrm>
          <a:prstGeom prst="round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smtClean="0"/>
              <a:t>Flare Characterization Test</a:t>
            </a:r>
            <a:endParaRPr lang="en-US" dirty="0"/>
          </a:p>
        </p:txBody>
      </p:sp>
      <p:sp>
        <p:nvSpPr>
          <p:cNvPr id="8" name="Content Placeholder 7"/>
          <p:cNvSpPr>
            <a:spLocks noGrp="1"/>
          </p:cNvSpPr>
          <p:nvPr>
            <p:ph sz="half" idx="4294967295"/>
          </p:nvPr>
        </p:nvSpPr>
        <p:spPr>
          <a:xfrm>
            <a:off x="0" y="1747838"/>
            <a:ext cx="3776663" cy="4576762"/>
          </a:xfrm>
          <a:prstGeom prst="rect">
            <a:avLst/>
          </a:prstGeom>
        </p:spPr>
        <p:txBody>
          <a:bodyPr>
            <a:normAutofit fontScale="70000" lnSpcReduction="20000"/>
          </a:bodyPr>
          <a:lstStyle/>
          <a:p>
            <a:r>
              <a:rPr lang="en-US" dirty="0" smtClean="0"/>
              <a:t>4 Different Tests</a:t>
            </a:r>
          </a:p>
          <a:p>
            <a:pPr lvl="1"/>
            <a:r>
              <a:rPr lang="en-US" dirty="0" smtClean="0"/>
              <a:t>1. Flare in tight metal tube</a:t>
            </a:r>
          </a:p>
          <a:p>
            <a:pPr lvl="1"/>
            <a:r>
              <a:rPr lang="en-US" dirty="0" smtClean="0"/>
              <a:t>2. Flare in spacious metal tube – no redirection</a:t>
            </a:r>
          </a:p>
          <a:p>
            <a:pPr lvl="1"/>
            <a:r>
              <a:rPr lang="en-US" dirty="0" smtClean="0"/>
              <a:t>3. Flare in gas redirection configuration + mesh</a:t>
            </a:r>
          </a:p>
          <a:p>
            <a:pPr lvl="1"/>
            <a:r>
              <a:rPr lang="en-US" dirty="0" smtClean="0"/>
              <a:t>4. Flare in water </a:t>
            </a:r>
          </a:p>
          <a:p>
            <a:pPr lvl="2"/>
            <a:r>
              <a:rPr lang="en-US" dirty="0" smtClean="0"/>
              <a:t>Inconclusive results</a:t>
            </a:r>
          </a:p>
          <a:p>
            <a:r>
              <a:rPr lang="en-US" dirty="0" smtClean="0"/>
              <a:t>Additional Tests</a:t>
            </a:r>
          </a:p>
          <a:p>
            <a:pPr lvl="1"/>
            <a:r>
              <a:rPr lang="en-US" dirty="0" smtClean="0"/>
              <a:t>Starting flares with Estes rocket motor starters</a:t>
            </a:r>
          </a:p>
          <a:p>
            <a:pPr lvl="1"/>
            <a:r>
              <a:rPr lang="en-US" dirty="0" smtClean="0"/>
              <a:t>Cutting flare</a:t>
            </a:r>
          </a:p>
        </p:txBody>
      </p:sp>
      <p:sp>
        <p:nvSpPr>
          <p:cNvPr id="12" name="Rounded Rectangle 11"/>
          <p:cNvSpPr/>
          <p:nvPr/>
        </p:nvSpPr>
        <p:spPr>
          <a:xfrm>
            <a:off x="5482470" y="1880179"/>
            <a:ext cx="2638778" cy="3951111"/>
          </a:xfrm>
          <a:prstGeom prst="roundRect">
            <a:avLst/>
          </a:prstGeom>
          <a:solidFill>
            <a:schemeClr val="tx1">
              <a:lumMod val="6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Rounded Rectangle 12"/>
          <p:cNvSpPr/>
          <p:nvPr/>
        </p:nvSpPr>
        <p:spPr>
          <a:xfrm>
            <a:off x="5722360" y="1626186"/>
            <a:ext cx="2187221" cy="4021659"/>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Can 15"/>
          <p:cNvSpPr/>
          <p:nvPr/>
        </p:nvSpPr>
        <p:spPr>
          <a:xfrm>
            <a:off x="6992359" y="1570478"/>
            <a:ext cx="45719" cy="40640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Can 16"/>
          <p:cNvSpPr/>
          <p:nvPr/>
        </p:nvSpPr>
        <p:spPr>
          <a:xfrm>
            <a:off x="6477000" y="2416182"/>
            <a:ext cx="493889" cy="1559129"/>
          </a:xfrm>
          <a:prstGeom prst="can">
            <a:avLst/>
          </a:prstGeom>
          <a:solidFill>
            <a:schemeClr val="tx1">
              <a:lumMod val="75000"/>
              <a:alpha val="34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175460" y="3815638"/>
            <a:ext cx="888999"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rPr>
              <a:t>Metal tubes</a:t>
            </a:r>
            <a:endParaRPr lang="en-US" dirty="0">
              <a:solidFill>
                <a:srgbClr val="000000"/>
              </a:solidFill>
            </a:endParaRPr>
          </a:p>
        </p:txBody>
      </p:sp>
      <p:cxnSp>
        <p:nvCxnSpPr>
          <p:cNvPr id="19" name="Straight Arrow Connector 18"/>
          <p:cNvCxnSpPr/>
          <p:nvPr/>
        </p:nvCxnSpPr>
        <p:spPr>
          <a:xfrm flipV="1">
            <a:off x="4233135" y="2785514"/>
            <a:ext cx="1715002" cy="59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152927" y="2429550"/>
            <a:ext cx="1249335"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rPr>
              <a:t>Water level</a:t>
            </a:r>
            <a:endParaRPr lang="en-US" dirty="0">
              <a:solidFill>
                <a:srgbClr val="000000"/>
              </a:solidFill>
            </a:endParaRPr>
          </a:p>
        </p:txBody>
      </p:sp>
      <p:cxnSp>
        <p:nvCxnSpPr>
          <p:cNvPr id="21" name="Straight Arrow Connector 20"/>
          <p:cNvCxnSpPr/>
          <p:nvPr/>
        </p:nvCxnSpPr>
        <p:spPr>
          <a:xfrm rot="10800000" flipV="1">
            <a:off x="7054749" y="3406408"/>
            <a:ext cx="176017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121248" y="2783926"/>
            <a:ext cx="1031796"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rPr>
              <a:t>Clamp + Stand</a:t>
            </a:r>
            <a:endParaRPr lang="en-US" dirty="0">
              <a:solidFill>
                <a:srgbClr val="000000"/>
              </a:solidFill>
            </a:endParaRPr>
          </a:p>
        </p:txBody>
      </p:sp>
      <p:sp>
        <p:nvSpPr>
          <p:cNvPr id="23" name="Can 22"/>
          <p:cNvSpPr/>
          <p:nvPr/>
        </p:nvSpPr>
        <p:spPr>
          <a:xfrm>
            <a:off x="6585366" y="2179516"/>
            <a:ext cx="254000" cy="1382889"/>
          </a:xfrm>
          <a:prstGeom prst="can">
            <a:avLst/>
          </a:prstGeom>
          <a:solidFill>
            <a:schemeClr val="tx1">
              <a:lumMod val="65000"/>
            </a:schemeClr>
          </a:solidFill>
          <a:ln>
            <a:solidFill>
              <a:schemeClr val="bg1">
                <a:lumMod val="50000"/>
              </a:schemeClr>
            </a:solidFill>
          </a:ln>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p:cNvSpPr/>
          <p:nvPr/>
        </p:nvSpPr>
        <p:spPr>
          <a:xfrm>
            <a:off x="6538574" y="2791480"/>
            <a:ext cx="493889" cy="1693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Rounded Rectangle 24"/>
          <p:cNvSpPr/>
          <p:nvPr/>
        </p:nvSpPr>
        <p:spPr>
          <a:xfrm flipV="1">
            <a:off x="6349385" y="5607741"/>
            <a:ext cx="809005"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5722359" y="2515178"/>
            <a:ext cx="2215444" cy="268748"/>
          </a:xfrm>
          <a:custGeom>
            <a:avLst/>
            <a:gdLst>
              <a:gd name="connsiteX0" fmla="*/ 0 w 2215444"/>
              <a:gd name="connsiteY0" fmla="*/ 141111 h 268748"/>
              <a:gd name="connsiteX1" fmla="*/ 225778 w 2215444"/>
              <a:gd name="connsiteY1" fmla="*/ 112889 h 268748"/>
              <a:gd name="connsiteX2" fmla="*/ 268111 w 2215444"/>
              <a:gd name="connsiteY2" fmla="*/ 84667 h 268748"/>
              <a:gd name="connsiteX3" fmla="*/ 352778 w 2215444"/>
              <a:gd name="connsiteY3" fmla="*/ 56445 h 268748"/>
              <a:gd name="connsiteX4" fmla="*/ 508000 w 2215444"/>
              <a:gd name="connsiteY4" fmla="*/ 42334 h 268748"/>
              <a:gd name="connsiteX5" fmla="*/ 592667 w 2215444"/>
              <a:gd name="connsiteY5" fmla="*/ 70556 h 268748"/>
              <a:gd name="connsiteX6" fmla="*/ 635000 w 2215444"/>
              <a:gd name="connsiteY6" fmla="*/ 98778 h 268748"/>
              <a:gd name="connsiteX7" fmla="*/ 719667 w 2215444"/>
              <a:gd name="connsiteY7" fmla="*/ 127000 h 268748"/>
              <a:gd name="connsiteX8" fmla="*/ 903111 w 2215444"/>
              <a:gd name="connsiteY8" fmla="*/ 112889 h 268748"/>
              <a:gd name="connsiteX9" fmla="*/ 945444 w 2215444"/>
              <a:gd name="connsiteY9" fmla="*/ 98778 h 268748"/>
              <a:gd name="connsiteX10" fmla="*/ 1001889 w 2215444"/>
              <a:gd name="connsiteY10" fmla="*/ 84667 h 268748"/>
              <a:gd name="connsiteX11" fmla="*/ 1128889 w 2215444"/>
              <a:gd name="connsiteY11" fmla="*/ 42334 h 268748"/>
              <a:gd name="connsiteX12" fmla="*/ 1255889 w 2215444"/>
              <a:gd name="connsiteY12" fmla="*/ 14111 h 268748"/>
              <a:gd name="connsiteX13" fmla="*/ 1298222 w 2215444"/>
              <a:gd name="connsiteY13" fmla="*/ 0 h 268748"/>
              <a:gd name="connsiteX14" fmla="*/ 1552222 w 2215444"/>
              <a:gd name="connsiteY14" fmla="*/ 28223 h 268748"/>
              <a:gd name="connsiteX15" fmla="*/ 1622778 w 2215444"/>
              <a:gd name="connsiteY15" fmla="*/ 84667 h 268748"/>
              <a:gd name="connsiteX16" fmla="*/ 1651000 w 2215444"/>
              <a:gd name="connsiteY16" fmla="*/ 127000 h 268748"/>
              <a:gd name="connsiteX17" fmla="*/ 1679222 w 2215444"/>
              <a:gd name="connsiteY17" fmla="*/ 155223 h 268748"/>
              <a:gd name="connsiteX18" fmla="*/ 1693333 w 2215444"/>
              <a:gd name="connsiteY18" fmla="*/ 197556 h 268748"/>
              <a:gd name="connsiteX19" fmla="*/ 1778000 w 2215444"/>
              <a:gd name="connsiteY19" fmla="*/ 225778 h 268748"/>
              <a:gd name="connsiteX20" fmla="*/ 1876778 w 2215444"/>
              <a:gd name="connsiteY20" fmla="*/ 254000 h 268748"/>
              <a:gd name="connsiteX21" fmla="*/ 1975555 w 2215444"/>
              <a:gd name="connsiteY21" fmla="*/ 197556 h 268748"/>
              <a:gd name="connsiteX22" fmla="*/ 2102555 w 2215444"/>
              <a:gd name="connsiteY22" fmla="*/ 155223 h 268748"/>
              <a:gd name="connsiteX23" fmla="*/ 2144889 w 2215444"/>
              <a:gd name="connsiteY23" fmla="*/ 141111 h 268748"/>
              <a:gd name="connsiteX24" fmla="*/ 2201333 w 2215444"/>
              <a:gd name="connsiteY24" fmla="*/ 14111 h 268748"/>
              <a:gd name="connsiteX25" fmla="*/ 2215444 w 2215444"/>
              <a:gd name="connsiteY25" fmla="*/ 14111 h 26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15444" h="268748">
                <a:moveTo>
                  <a:pt x="0" y="141111"/>
                </a:moveTo>
                <a:cubicBezTo>
                  <a:pt x="35011" y="138418"/>
                  <a:pt x="164860" y="143347"/>
                  <a:pt x="225778" y="112889"/>
                </a:cubicBezTo>
                <a:cubicBezTo>
                  <a:pt x="240947" y="105305"/>
                  <a:pt x="252613" y="91555"/>
                  <a:pt x="268111" y="84667"/>
                </a:cubicBezTo>
                <a:cubicBezTo>
                  <a:pt x="295296" y="72585"/>
                  <a:pt x="352778" y="56445"/>
                  <a:pt x="352778" y="56445"/>
                </a:cubicBezTo>
                <a:cubicBezTo>
                  <a:pt x="420785" y="11107"/>
                  <a:pt x="391430" y="17355"/>
                  <a:pt x="508000" y="42334"/>
                </a:cubicBezTo>
                <a:cubicBezTo>
                  <a:pt x="537089" y="48567"/>
                  <a:pt x="592667" y="70556"/>
                  <a:pt x="592667" y="70556"/>
                </a:cubicBezTo>
                <a:cubicBezTo>
                  <a:pt x="606778" y="79963"/>
                  <a:pt x="619502" y="91890"/>
                  <a:pt x="635000" y="98778"/>
                </a:cubicBezTo>
                <a:cubicBezTo>
                  <a:pt x="662185" y="110860"/>
                  <a:pt x="719667" y="127000"/>
                  <a:pt x="719667" y="127000"/>
                </a:cubicBezTo>
                <a:cubicBezTo>
                  <a:pt x="780815" y="122296"/>
                  <a:pt x="842256" y="120496"/>
                  <a:pt x="903111" y="112889"/>
                </a:cubicBezTo>
                <a:cubicBezTo>
                  <a:pt x="917870" y="111044"/>
                  <a:pt x="931142" y="102864"/>
                  <a:pt x="945444" y="98778"/>
                </a:cubicBezTo>
                <a:cubicBezTo>
                  <a:pt x="964092" y="93450"/>
                  <a:pt x="983074" y="89371"/>
                  <a:pt x="1001889" y="84667"/>
                </a:cubicBezTo>
                <a:cubicBezTo>
                  <a:pt x="1069907" y="39322"/>
                  <a:pt x="1024325" y="61346"/>
                  <a:pt x="1128889" y="42334"/>
                </a:cubicBezTo>
                <a:cubicBezTo>
                  <a:pt x="1168909" y="35058"/>
                  <a:pt x="1216246" y="25438"/>
                  <a:pt x="1255889" y="14111"/>
                </a:cubicBezTo>
                <a:cubicBezTo>
                  <a:pt x="1270191" y="10025"/>
                  <a:pt x="1284111" y="4704"/>
                  <a:pt x="1298222" y="0"/>
                </a:cubicBezTo>
                <a:cubicBezTo>
                  <a:pt x="1310606" y="1032"/>
                  <a:pt x="1505372" y="12606"/>
                  <a:pt x="1552222" y="28223"/>
                </a:cubicBezTo>
                <a:cubicBezTo>
                  <a:pt x="1572223" y="34890"/>
                  <a:pt x="1608766" y="67152"/>
                  <a:pt x="1622778" y="84667"/>
                </a:cubicBezTo>
                <a:cubicBezTo>
                  <a:pt x="1633373" y="97910"/>
                  <a:pt x="1640406" y="113757"/>
                  <a:pt x="1651000" y="127000"/>
                </a:cubicBezTo>
                <a:cubicBezTo>
                  <a:pt x="1659311" y="137389"/>
                  <a:pt x="1669815" y="145815"/>
                  <a:pt x="1679222" y="155223"/>
                </a:cubicBezTo>
                <a:cubicBezTo>
                  <a:pt x="1683926" y="169334"/>
                  <a:pt x="1681229" y="188911"/>
                  <a:pt x="1693333" y="197556"/>
                </a:cubicBezTo>
                <a:cubicBezTo>
                  <a:pt x="1717541" y="214847"/>
                  <a:pt x="1749139" y="218563"/>
                  <a:pt x="1778000" y="225778"/>
                </a:cubicBezTo>
                <a:cubicBezTo>
                  <a:pt x="1848874" y="243497"/>
                  <a:pt x="1816045" y="233756"/>
                  <a:pt x="1876778" y="254000"/>
                </a:cubicBezTo>
                <a:cubicBezTo>
                  <a:pt x="1979245" y="219844"/>
                  <a:pt x="1847409" y="268748"/>
                  <a:pt x="1975555" y="197556"/>
                </a:cubicBezTo>
                <a:cubicBezTo>
                  <a:pt x="2027070" y="168937"/>
                  <a:pt x="2049902" y="170267"/>
                  <a:pt x="2102555" y="155223"/>
                </a:cubicBezTo>
                <a:cubicBezTo>
                  <a:pt x="2116857" y="151137"/>
                  <a:pt x="2130778" y="145815"/>
                  <a:pt x="2144889" y="141111"/>
                </a:cubicBezTo>
                <a:cubicBezTo>
                  <a:pt x="2158861" y="99194"/>
                  <a:pt x="2167791" y="47654"/>
                  <a:pt x="2201333" y="14111"/>
                </a:cubicBezTo>
                <a:cubicBezTo>
                  <a:pt x="2204659" y="10785"/>
                  <a:pt x="2210740" y="14111"/>
                  <a:pt x="2215444" y="1411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28" name="Rectangle 27"/>
          <p:cNvSpPr/>
          <p:nvPr/>
        </p:nvSpPr>
        <p:spPr>
          <a:xfrm>
            <a:off x="6544189" y="2273092"/>
            <a:ext cx="493889" cy="1693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0" name="Straight Arrow Connector 29"/>
          <p:cNvCxnSpPr/>
          <p:nvPr/>
        </p:nvCxnSpPr>
        <p:spPr>
          <a:xfrm>
            <a:off x="4772526" y="3430257"/>
            <a:ext cx="181284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152927" y="2974181"/>
            <a:ext cx="1249335" cy="923330"/>
          </a:xfrm>
          <a:prstGeom prst="rect">
            <a:avLst/>
          </a:prstGeom>
          <a:noFill/>
        </p:spPr>
        <p:txBody>
          <a:bodyPr wrap="square" rtlCol="0">
            <a:spAutoFit/>
          </a:bodyPr>
          <a:lstStyle/>
          <a:p>
            <a:r>
              <a:rPr lang="en-US" dirty="0" smtClean="0">
                <a:solidFill>
                  <a:schemeClr val="bg1"/>
                </a:solidFill>
              </a:rPr>
              <a:t>Flare inside tube</a:t>
            </a:r>
          </a:p>
          <a:p>
            <a:r>
              <a:rPr lang="en-US" dirty="0" smtClean="0">
                <a:solidFill>
                  <a:schemeClr val="bg1"/>
                </a:solidFill>
              </a:rPr>
              <a:t>+ Mesh </a:t>
            </a:r>
            <a:endParaRPr lang="en-US" dirty="0">
              <a:solidFill>
                <a:schemeClr val="bg1"/>
              </a:solidFill>
            </a:endParaRPr>
          </a:p>
        </p:txBody>
      </p:sp>
      <p:cxnSp>
        <p:nvCxnSpPr>
          <p:cNvPr id="33" name="Straight Arrow Connector 32"/>
          <p:cNvCxnSpPr/>
          <p:nvPr/>
        </p:nvCxnSpPr>
        <p:spPr>
          <a:xfrm rot="10800000">
            <a:off x="6839366" y="3867522"/>
            <a:ext cx="197555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729477" y="5941497"/>
            <a:ext cx="2219778" cy="369332"/>
          </a:xfrm>
          <a:prstGeom prst="rect">
            <a:avLst/>
          </a:prstGeom>
          <a:noFill/>
        </p:spPr>
        <p:txBody>
          <a:bodyPr wrap="none" rtlCol="0">
            <a:spAutoFit/>
          </a:bodyPr>
          <a:lstStyle/>
          <a:p>
            <a:r>
              <a:rPr lang="en-US" dirty="0" smtClean="0">
                <a:solidFill>
                  <a:srgbClr val="000000"/>
                </a:solidFill>
              </a:rPr>
              <a:t>Test # 3 Configuration </a:t>
            </a:r>
            <a:endParaRPr lang="en-US" dirty="0">
              <a:solidFill>
                <a:srgbClr val="000000"/>
              </a:solidFill>
            </a:endParaRPr>
          </a:p>
        </p:txBody>
      </p:sp>
      <p:sp>
        <p:nvSpPr>
          <p:cNvPr id="2" name="Date Placeholder 1"/>
          <p:cNvSpPr>
            <a:spLocks noGrp="1"/>
          </p:cNvSpPr>
          <p:nvPr>
            <p:ph type="dt" sz="half" idx="2"/>
          </p:nvPr>
        </p:nvSpPr>
        <p:spPr/>
        <p:txBody>
          <a:bodyPr/>
          <a:lstStyle/>
          <a:p>
            <a:fld id="{9FBD9675-FAEC-4842-B961-C608E91DD6D0}" type="datetime1">
              <a:rPr lang="en-US" smtClean="0"/>
              <a:pPr/>
              <a:t>12/7/12</a:t>
            </a:fld>
            <a:endParaRPr lang="en-US"/>
          </a:p>
        </p:txBody>
      </p:sp>
      <p:sp>
        <p:nvSpPr>
          <p:cNvPr id="3" name="Slide Number Placeholder 2"/>
          <p:cNvSpPr>
            <a:spLocks noGrp="1"/>
          </p:cNvSpPr>
          <p:nvPr>
            <p:ph type="sldNum" sz="quarter" idx="12"/>
          </p:nvPr>
        </p:nvSpPr>
        <p:spPr/>
        <p:txBody>
          <a:bodyPr/>
          <a:lstStyle/>
          <a:p>
            <a:fld id="{7BC1F5ED-BD72-4CAB-B526-43E94774B14F}" type="slidenum">
              <a:rPr lang="en-US" smtClean="0"/>
              <a:pPr/>
              <a:t>25</a:t>
            </a:fld>
            <a:endParaRPr lang="en-US"/>
          </a:p>
        </p:txBody>
      </p:sp>
    </p:spTree>
    <p:extLst>
      <p:ext uri="{BB962C8B-B14F-4D97-AF65-F5344CB8AC3E}">
        <p14:creationId xmlns:p14="http://schemas.microsoft.com/office/powerpoint/2010/main" val="1139096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Flare Test: Results</a:t>
            </a:r>
            <a:endParaRPr lang="en-US" dirty="0"/>
          </a:p>
        </p:txBody>
      </p:sp>
      <p:sp>
        <p:nvSpPr>
          <p:cNvPr id="15" name="Content Placeholder 14"/>
          <p:cNvSpPr>
            <a:spLocks noGrp="1"/>
          </p:cNvSpPr>
          <p:nvPr>
            <p:ph sz="quarter" idx="4294967295"/>
          </p:nvPr>
        </p:nvSpPr>
        <p:spPr>
          <a:xfrm>
            <a:off x="5543550" y="1417638"/>
            <a:ext cx="3600450" cy="5173662"/>
          </a:xfrm>
          <a:prstGeom prst="rect">
            <a:avLst/>
          </a:prstGeom>
        </p:spPr>
        <p:txBody>
          <a:bodyPr>
            <a:normAutofit fontScale="77500" lnSpcReduction="20000"/>
          </a:bodyPr>
          <a:lstStyle/>
          <a:p>
            <a:r>
              <a:rPr lang="en-US" dirty="0" smtClean="0"/>
              <a:t>Test 1: Initial Test</a:t>
            </a:r>
          </a:p>
          <a:p>
            <a:pPr lvl="1"/>
            <a:r>
              <a:rPr lang="en-US" dirty="0" smtClean="0"/>
              <a:t>Tight spaces snuffed flare from contact </a:t>
            </a:r>
          </a:p>
          <a:p>
            <a:pPr lvl="1"/>
            <a:r>
              <a:rPr lang="en-US" dirty="0" smtClean="0"/>
              <a:t>Shortened duration</a:t>
            </a:r>
          </a:p>
          <a:p>
            <a:r>
              <a:rPr lang="en-US" dirty="0" smtClean="0"/>
              <a:t>Test 2: No Redirection</a:t>
            </a:r>
          </a:p>
          <a:p>
            <a:pPr lvl="1"/>
            <a:r>
              <a:rPr lang="en-US" dirty="0" smtClean="0"/>
              <a:t>Produced low </a:t>
            </a:r>
            <a:r>
              <a:rPr lang="en-US" dirty="0" err="1" smtClean="0"/>
              <a:t>q</a:t>
            </a:r>
            <a:r>
              <a:rPr lang="en-US" dirty="0" smtClean="0"/>
              <a:t> = 539 W</a:t>
            </a:r>
          </a:p>
          <a:p>
            <a:r>
              <a:rPr lang="en-US" dirty="0" smtClean="0">
                <a:solidFill>
                  <a:srgbClr val="7F7F7F"/>
                </a:solidFill>
              </a:rPr>
              <a:t>Test 3: Gas Redirection</a:t>
            </a:r>
          </a:p>
          <a:p>
            <a:pPr lvl="1"/>
            <a:r>
              <a:rPr lang="en-US" dirty="0" smtClean="0">
                <a:solidFill>
                  <a:srgbClr val="7F7F7F"/>
                </a:solidFill>
              </a:rPr>
              <a:t>Mesh prevented snuffing</a:t>
            </a:r>
          </a:p>
          <a:p>
            <a:pPr lvl="1"/>
            <a:r>
              <a:rPr lang="en-US" dirty="0" smtClean="0">
                <a:solidFill>
                  <a:srgbClr val="7F7F7F"/>
                </a:solidFill>
              </a:rPr>
              <a:t>Higher </a:t>
            </a:r>
            <a:r>
              <a:rPr lang="en-US" dirty="0" err="1" smtClean="0">
                <a:solidFill>
                  <a:srgbClr val="7F7F7F"/>
                </a:solidFill>
              </a:rPr>
              <a:t>q</a:t>
            </a:r>
            <a:r>
              <a:rPr lang="en-US" dirty="0" smtClean="0">
                <a:solidFill>
                  <a:srgbClr val="7F7F7F"/>
                </a:solidFill>
              </a:rPr>
              <a:t> = 889 W</a:t>
            </a:r>
          </a:p>
          <a:p>
            <a:r>
              <a:rPr lang="en-US" dirty="0" smtClean="0">
                <a:solidFill>
                  <a:srgbClr val="7F7F7F"/>
                </a:solidFill>
              </a:rPr>
              <a:t>Also Learned</a:t>
            </a:r>
          </a:p>
          <a:p>
            <a:pPr lvl="1"/>
            <a:r>
              <a:rPr lang="en-US" dirty="0" smtClean="0">
                <a:solidFill>
                  <a:srgbClr val="7F7F7F"/>
                </a:solidFill>
              </a:rPr>
              <a:t>Cutting back end works</a:t>
            </a:r>
          </a:p>
          <a:p>
            <a:pPr lvl="1"/>
            <a:r>
              <a:rPr lang="en-US" dirty="0" smtClean="0">
                <a:solidFill>
                  <a:srgbClr val="7F7F7F"/>
                </a:solidFill>
              </a:rPr>
              <a:t>Estes Starters work</a:t>
            </a:r>
          </a:p>
          <a:p>
            <a:pPr lvl="1"/>
            <a:r>
              <a:rPr lang="en-US" dirty="0" smtClean="0">
                <a:solidFill>
                  <a:srgbClr val="7F7F7F"/>
                </a:solidFill>
              </a:rPr>
              <a:t>Flares burned longer than expected</a:t>
            </a:r>
          </a:p>
        </p:txBody>
      </p:sp>
      <p:pic>
        <p:nvPicPr>
          <p:cNvPr id="18" name="Picture 17"/>
          <p:cNvPicPr>
            <a:picLocks noChangeAspect="1"/>
          </p:cNvPicPr>
          <p:nvPr/>
        </p:nvPicPr>
        <p:blipFill>
          <a:blip r:embed="rId3" cstate="print"/>
          <a:stretch>
            <a:fillRect/>
          </a:stretch>
        </p:blipFill>
        <p:spPr>
          <a:xfrm>
            <a:off x="0" y="1427218"/>
            <a:ext cx="5543439" cy="4157579"/>
          </a:xfrm>
          <a:prstGeom prst="rect">
            <a:avLst/>
          </a:prstGeom>
        </p:spPr>
      </p:pic>
      <p:sp>
        <p:nvSpPr>
          <p:cNvPr id="2" name="Date Placeholder 1"/>
          <p:cNvSpPr>
            <a:spLocks noGrp="1"/>
          </p:cNvSpPr>
          <p:nvPr>
            <p:ph type="dt" sz="half" idx="2"/>
          </p:nvPr>
        </p:nvSpPr>
        <p:spPr/>
        <p:txBody>
          <a:bodyPr/>
          <a:lstStyle/>
          <a:p>
            <a:fld id="{FCB75128-CBCC-F84E-9336-237BC0834619}" type="datetime1">
              <a:rPr lang="en-US" smtClean="0"/>
              <a:pPr/>
              <a:t>12/7/12</a:t>
            </a:fld>
            <a:endParaRPr lang="en-US"/>
          </a:p>
        </p:txBody>
      </p:sp>
      <p:sp>
        <p:nvSpPr>
          <p:cNvPr id="3" name="Slide Number Placeholder 2"/>
          <p:cNvSpPr>
            <a:spLocks noGrp="1"/>
          </p:cNvSpPr>
          <p:nvPr>
            <p:ph type="sldNum" sz="quarter" idx="12"/>
          </p:nvPr>
        </p:nvSpPr>
        <p:spPr/>
        <p:txBody>
          <a:bodyPr/>
          <a:lstStyle/>
          <a:p>
            <a:fld id="{7BC1F5ED-BD72-4CAB-B526-43E94774B14F}" type="slidenum">
              <a:rPr lang="en-US" smtClean="0"/>
              <a:pPr/>
              <a:t>26</a:t>
            </a:fld>
            <a:endParaRPr lang="en-US"/>
          </a:p>
        </p:txBody>
      </p:sp>
    </p:spTree>
    <p:extLst>
      <p:ext uri="{BB962C8B-B14F-4D97-AF65-F5344CB8AC3E}">
        <p14:creationId xmlns:p14="http://schemas.microsoft.com/office/powerpoint/2010/main" val="103730285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Flare Test: Results</a:t>
            </a:r>
            <a:endParaRPr lang="en-US" dirty="0"/>
          </a:p>
        </p:txBody>
      </p:sp>
      <p:sp>
        <p:nvSpPr>
          <p:cNvPr id="15" name="Content Placeholder 14"/>
          <p:cNvSpPr>
            <a:spLocks noGrp="1"/>
          </p:cNvSpPr>
          <p:nvPr>
            <p:ph sz="quarter" idx="4294967295"/>
          </p:nvPr>
        </p:nvSpPr>
        <p:spPr>
          <a:xfrm>
            <a:off x="5543550" y="1417638"/>
            <a:ext cx="3600450" cy="5173662"/>
          </a:xfrm>
          <a:prstGeom prst="rect">
            <a:avLst/>
          </a:prstGeom>
        </p:spPr>
        <p:txBody>
          <a:bodyPr>
            <a:normAutofit fontScale="77500" lnSpcReduction="20000"/>
          </a:bodyPr>
          <a:lstStyle/>
          <a:p>
            <a:r>
              <a:rPr lang="en-US" dirty="0" smtClean="0">
                <a:solidFill>
                  <a:schemeClr val="tx1">
                    <a:lumMod val="50000"/>
                  </a:schemeClr>
                </a:solidFill>
              </a:rPr>
              <a:t>Test 1: Initial Test</a:t>
            </a:r>
          </a:p>
          <a:p>
            <a:pPr lvl="1"/>
            <a:r>
              <a:rPr lang="en-US" dirty="0" smtClean="0">
                <a:solidFill>
                  <a:schemeClr val="tx1">
                    <a:lumMod val="50000"/>
                  </a:schemeClr>
                </a:solidFill>
              </a:rPr>
              <a:t>Tight spaces snuffed flare from contact </a:t>
            </a:r>
          </a:p>
          <a:p>
            <a:pPr lvl="1"/>
            <a:r>
              <a:rPr lang="en-US" dirty="0" smtClean="0">
                <a:solidFill>
                  <a:schemeClr val="tx1">
                    <a:lumMod val="50000"/>
                  </a:schemeClr>
                </a:solidFill>
              </a:rPr>
              <a:t>Shortened duration</a:t>
            </a:r>
          </a:p>
          <a:p>
            <a:r>
              <a:rPr lang="en-US" dirty="0" smtClean="0">
                <a:solidFill>
                  <a:schemeClr val="tx1">
                    <a:lumMod val="50000"/>
                  </a:schemeClr>
                </a:solidFill>
              </a:rPr>
              <a:t>Test 2: No Redirection</a:t>
            </a:r>
          </a:p>
          <a:p>
            <a:pPr lvl="1"/>
            <a:r>
              <a:rPr lang="en-US" dirty="0" smtClean="0">
                <a:solidFill>
                  <a:schemeClr val="tx1">
                    <a:lumMod val="50000"/>
                  </a:schemeClr>
                </a:solidFill>
              </a:rPr>
              <a:t>Produced low </a:t>
            </a:r>
            <a:r>
              <a:rPr lang="en-US" dirty="0" err="1" smtClean="0">
                <a:solidFill>
                  <a:schemeClr val="tx1">
                    <a:lumMod val="50000"/>
                  </a:schemeClr>
                </a:solidFill>
              </a:rPr>
              <a:t>q</a:t>
            </a:r>
            <a:r>
              <a:rPr lang="en-US" dirty="0" smtClean="0">
                <a:solidFill>
                  <a:schemeClr val="tx1">
                    <a:lumMod val="50000"/>
                  </a:schemeClr>
                </a:solidFill>
              </a:rPr>
              <a:t> = 539 W</a:t>
            </a:r>
          </a:p>
          <a:p>
            <a:r>
              <a:rPr lang="en-US" sz="2839" dirty="0" smtClean="0"/>
              <a:t>Test 3: Gas Redirection</a:t>
            </a:r>
          </a:p>
          <a:p>
            <a:pPr lvl="1"/>
            <a:r>
              <a:rPr lang="en-US" sz="2839" dirty="0" smtClean="0"/>
              <a:t>Mesh prevented snuffing</a:t>
            </a:r>
          </a:p>
          <a:p>
            <a:pPr lvl="1"/>
            <a:r>
              <a:rPr lang="en-US" sz="2839" dirty="0" smtClean="0"/>
              <a:t>Higher </a:t>
            </a:r>
            <a:r>
              <a:rPr lang="en-US" sz="2839" dirty="0" err="1" smtClean="0"/>
              <a:t>q</a:t>
            </a:r>
            <a:r>
              <a:rPr lang="en-US" sz="2839" dirty="0" smtClean="0"/>
              <a:t> = 889 W</a:t>
            </a:r>
          </a:p>
          <a:p>
            <a:r>
              <a:rPr lang="en-US" dirty="0" smtClean="0"/>
              <a:t>Also Learned</a:t>
            </a:r>
          </a:p>
          <a:p>
            <a:pPr lvl="1"/>
            <a:r>
              <a:rPr lang="en-US" dirty="0" smtClean="0"/>
              <a:t>Cutting back end works</a:t>
            </a:r>
          </a:p>
          <a:p>
            <a:pPr lvl="1"/>
            <a:r>
              <a:rPr lang="en-US" dirty="0" smtClean="0"/>
              <a:t>Estes Starters work</a:t>
            </a:r>
          </a:p>
          <a:p>
            <a:pPr lvl="1"/>
            <a:r>
              <a:rPr lang="en-US" dirty="0" smtClean="0"/>
              <a:t>Flares burned longer than expected</a:t>
            </a:r>
          </a:p>
        </p:txBody>
      </p:sp>
      <p:pic>
        <p:nvPicPr>
          <p:cNvPr id="18" name="Picture 17"/>
          <p:cNvPicPr>
            <a:picLocks noChangeAspect="1"/>
          </p:cNvPicPr>
          <p:nvPr/>
        </p:nvPicPr>
        <p:blipFill>
          <a:blip r:embed="rId3" cstate="print"/>
          <a:stretch>
            <a:fillRect/>
          </a:stretch>
        </p:blipFill>
        <p:spPr>
          <a:xfrm>
            <a:off x="0" y="1427218"/>
            <a:ext cx="5543439" cy="4157579"/>
          </a:xfrm>
          <a:prstGeom prst="rect">
            <a:avLst/>
          </a:prstGeom>
        </p:spPr>
      </p:pic>
      <p:sp>
        <p:nvSpPr>
          <p:cNvPr id="7" name="TextBox 6"/>
          <p:cNvSpPr txBox="1"/>
          <p:nvPr/>
        </p:nvSpPr>
        <p:spPr>
          <a:xfrm>
            <a:off x="3208421" y="3315368"/>
            <a:ext cx="2230448" cy="461665"/>
          </a:xfrm>
          <a:prstGeom prst="rect">
            <a:avLst/>
          </a:prstGeom>
          <a:noFill/>
        </p:spPr>
        <p:txBody>
          <a:bodyPr wrap="none" rtlCol="0">
            <a:spAutoFit/>
          </a:bodyPr>
          <a:lstStyle/>
          <a:p>
            <a:r>
              <a:rPr lang="en-US" sz="2400" dirty="0" smtClean="0">
                <a:solidFill>
                  <a:srgbClr val="000000"/>
                </a:solidFill>
              </a:rPr>
              <a:t>40% More Heat!</a:t>
            </a:r>
            <a:endParaRPr lang="en-US" sz="2400" dirty="0">
              <a:solidFill>
                <a:srgbClr val="000000"/>
              </a:solidFill>
            </a:endParaRPr>
          </a:p>
        </p:txBody>
      </p:sp>
      <p:sp>
        <p:nvSpPr>
          <p:cNvPr id="10" name="Right Brace 9"/>
          <p:cNvSpPr/>
          <p:nvPr/>
        </p:nvSpPr>
        <p:spPr>
          <a:xfrm>
            <a:off x="2927684" y="3048000"/>
            <a:ext cx="280737" cy="909053"/>
          </a:xfrm>
          <a:prstGeom prst="rightBrace">
            <a:avLst/>
          </a:prstGeom>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Date Placeholder 1"/>
          <p:cNvSpPr>
            <a:spLocks noGrp="1"/>
          </p:cNvSpPr>
          <p:nvPr>
            <p:ph type="dt" sz="half" idx="2"/>
          </p:nvPr>
        </p:nvSpPr>
        <p:spPr/>
        <p:txBody>
          <a:bodyPr/>
          <a:lstStyle/>
          <a:p>
            <a:fld id="{C0B4C14F-CCB8-1C40-9CA9-B45709FA6B26}" type="datetime1">
              <a:rPr lang="en-US" smtClean="0"/>
              <a:pPr/>
              <a:t>12/7/12</a:t>
            </a:fld>
            <a:endParaRPr lang="en-US"/>
          </a:p>
        </p:txBody>
      </p:sp>
      <p:sp>
        <p:nvSpPr>
          <p:cNvPr id="3" name="Slide Number Placeholder 2"/>
          <p:cNvSpPr>
            <a:spLocks noGrp="1"/>
          </p:cNvSpPr>
          <p:nvPr>
            <p:ph type="sldNum" sz="quarter" idx="12"/>
          </p:nvPr>
        </p:nvSpPr>
        <p:spPr/>
        <p:txBody>
          <a:bodyPr/>
          <a:lstStyle/>
          <a:p>
            <a:fld id="{7BC1F5ED-BD72-4CAB-B526-43E94774B14F}" type="slidenum">
              <a:rPr lang="en-US" smtClean="0"/>
              <a:pPr/>
              <a:t>27</a:t>
            </a:fld>
            <a:endParaRPr lang="en-US"/>
          </a:p>
        </p:txBody>
      </p:sp>
    </p:spTree>
    <p:extLst>
      <p:ext uri="{BB962C8B-B14F-4D97-AF65-F5344CB8AC3E}">
        <p14:creationId xmlns:p14="http://schemas.microsoft.com/office/powerpoint/2010/main" val="3978473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Flare Thermal Model</a:t>
            </a:r>
            <a:endParaRPr lang="en-US" dirty="0"/>
          </a:p>
        </p:txBody>
      </p:sp>
      <p:sp>
        <p:nvSpPr>
          <p:cNvPr id="4" name="Rectangle 3"/>
          <p:cNvSpPr/>
          <p:nvPr/>
        </p:nvSpPr>
        <p:spPr>
          <a:xfrm>
            <a:off x="457200" y="2362200"/>
            <a:ext cx="3820695" cy="3903579"/>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57200" y="5543886"/>
            <a:ext cx="3820695" cy="708526"/>
          </a:xfrm>
          <a:prstGeom prst="round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57200" y="3685676"/>
            <a:ext cx="3820695" cy="1858210"/>
          </a:xfrm>
          <a:prstGeom prst="roundRect">
            <a:avLst/>
          </a:prstGeom>
          <a:solidFill>
            <a:schemeClr val="tx1">
              <a:lumMod val="9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 name="TextBox 9"/>
          <p:cNvSpPr txBox="1"/>
          <p:nvPr/>
        </p:nvSpPr>
        <p:spPr>
          <a:xfrm>
            <a:off x="3354715" y="3706001"/>
            <a:ext cx="455285" cy="369332"/>
          </a:xfrm>
          <a:prstGeom prst="rect">
            <a:avLst/>
          </a:prstGeom>
          <a:noFill/>
        </p:spPr>
        <p:txBody>
          <a:bodyPr wrap="none" rtlCol="0">
            <a:spAutoFit/>
          </a:bodyPr>
          <a:lstStyle/>
          <a:p>
            <a:r>
              <a:rPr lang="en-US" dirty="0" smtClean="0">
                <a:solidFill>
                  <a:schemeClr val="bg1"/>
                </a:solidFill>
              </a:rPr>
              <a:t>Ice</a:t>
            </a:r>
            <a:endParaRPr lang="en-US" dirty="0">
              <a:solidFill>
                <a:schemeClr val="bg1"/>
              </a:solidFill>
            </a:endParaRPr>
          </a:p>
        </p:txBody>
      </p:sp>
      <p:sp>
        <p:nvSpPr>
          <p:cNvPr id="11" name="TextBox 10"/>
          <p:cNvSpPr txBox="1"/>
          <p:nvPr/>
        </p:nvSpPr>
        <p:spPr>
          <a:xfrm>
            <a:off x="3131427" y="5543886"/>
            <a:ext cx="761747" cy="369332"/>
          </a:xfrm>
          <a:prstGeom prst="rect">
            <a:avLst/>
          </a:prstGeom>
          <a:noFill/>
        </p:spPr>
        <p:txBody>
          <a:bodyPr wrap="none" rtlCol="0">
            <a:spAutoFit/>
          </a:bodyPr>
          <a:lstStyle/>
          <a:p>
            <a:r>
              <a:rPr lang="en-US" dirty="0" smtClean="0">
                <a:solidFill>
                  <a:schemeClr val="bg1"/>
                </a:solidFill>
              </a:rPr>
              <a:t>Water</a:t>
            </a:r>
            <a:endParaRPr lang="en-US" dirty="0">
              <a:solidFill>
                <a:schemeClr val="bg1"/>
              </a:solidFill>
            </a:endParaRPr>
          </a:p>
        </p:txBody>
      </p:sp>
      <p:sp>
        <p:nvSpPr>
          <p:cNvPr id="22" name="TextBox 21"/>
          <p:cNvSpPr txBox="1"/>
          <p:nvPr/>
        </p:nvSpPr>
        <p:spPr>
          <a:xfrm>
            <a:off x="667914" y="4256945"/>
            <a:ext cx="1163900" cy="369332"/>
          </a:xfrm>
          <a:prstGeom prst="rect">
            <a:avLst/>
          </a:prstGeom>
          <a:noFill/>
        </p:spPr>
        <p:txBody>
          <a:bodyPr wrap="none" rtlCol="0">
            <a:spAutoFit/>
          </a:bodyPr>
          <a:lstStyle/>
          <a:p>
            <a:r>
              <a:rPr lang="en-US" dirty="0" smtClean="0">
                <a:ln>
                  <a:solidFill>
                    <a:srgbClr val="FF0000"/>
                  </a:solidFill>
                </a:ln>
                <a:solidFill>
                  <a:schemeClr val="accent1">
                    <a:lumMod val="75000"/>
                  </a:schemeClr>
                </a:solidFill>
              </a:rPr>
              <a:t>Heat Flow</a:t>
            </a:r>
            <a:endParaRPr lang="en-US" dirty="0">
              <a:ln>
                <a:solidFill>
                  <a:srgbClr val="FF0000"/>
                </a:solidFill>
              </a:ln>
              <a:solidFill>
                <a:schemeClr val="accent1">
                  <a:lumMod val="75000"/>
                </a:schemeClr>
              </a:solidFill>
            </a:endParaRPr>
          </a:p>
        </p:txBody>
      </p:sp>
      <p:cxnSp>
        <p:nvCxnSpPr>
          <p:cNvPr id="27" name="Straight Arrow Connector 26"/>
          <p:cNvCxnSpPr/>
          <p:nvPr/>
        </p:nvCxnSpPr>
        <p:spPr>
          <a:xfrm flipH="1">
            <a:off x="2900948" y="2918347"/>
            <a:ext cx="1951791" cy="946141"/>
          </a:xfrm>
          <a:prstGeom prst="straightConnector1">
            <a:avLst/>
          </a:prstGeom>
          <a:ln>
            <a:solidFill>
              <a:srgbClr val="FA40C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rot="1431236">
            <a:off x="2095772" y="3120786"/>
            <a:ext cx="695157" cy="1336842"/>
          </a:xfrm>
          <a:prstGeom prst="round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rot="1431236">
            <a:off x="2017075" y="3953321"/>
            <a:ext cx="521208" cy="387677"/>
          </a:xfrm>
          <a:prstGeom prst="ellipse">
            <a:avLst/>
          </a:prstGeom>
          <a:solidFill>
            <a:schemeClr val="tx1">
              <a:lumMod val="75000"/>
            </a:schemeClr>
          </a:solidFill>
          <a:ln>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an 6"/>
          <p:cNvSpPr/>
          <p:nvPr/>
        </p:nvSpPr>
        <p:spPr>
          <a:xfrm rot="1431236">
            <a:off x="2273865" y="2898015"/>
            <a:ext cx="521368" cy="1336842"/>
          </a:xfrm>
          <a:prstGeom prst="can">
            <a:avLst/>
          </a:prstGeom>
          <a:solidFill>
            <a:schemeClr val="tx1">
              <a:lumMod val="75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Curved Connector 12"/>
          <p:cNvCxnSpPr>
            <a:stCxn id="9" idx="2"/>
          </p:cNvCxnSpPr>
          <p:nvPr/>
        </p:nvCxnSpPr>
        <p:spPr>
          <a:xfrm rot="12231236" flipV="1">
            <a:off x="1548794" y="3938156"/>
            <a:ext cx="454543" cy="274046"/>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p:nvPr/>
        </p:nvCxnSpPr>
        <p:spPr>
          <a:xfrm rot="1431236">
            <a:off x="2382680" y="4389624"/>
            <a:ext cx="334355" cy="267367"/>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hape 16"/>
          <p:cNvCxnSpPr>
            <a:stCxn id="9" idx="4"/>
          </p:cNvCxnSpPr>
          <p:nvPr/>
        </p:nvCxnSpPr>
        <p:spPr>
          <a:xfrm rot="6831236">
            <a:off x="1958082" y="4220917"/>
            <a:ext cx="173791" cy="26060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urved Connector 18"/>
          <p:cNvCxnSpPr/>
          <p:nvPr/>
        </p:nvCxnSpPr>
        <p:spPr>
          <a:xfrm rot="1431236">
            <a:off x="2534309" y="4173409"/>
            <a:ext cx="524569" cy="187158"/>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p:nvPr/>
        </p:nvCxnSpPr>
        <p:spPr>
          <a:xfrm rot="12231236" flipV="1">
            <a:off x="1478385" y="3729445"/>
            <a:ext cx="628332" cy="187158"/>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rot="17631236">
            <a:off x="1897981" y="3478073"/>
            <a:ext cx="1187795" cy="369332"/>
          </a:xfrm>
          <a:prstGeom prst="rect">
            <a:avLst/>
          </a:prstGeom>
          <a:noFill/>
        </p:spPr>
        <p:txBody>
          <a:bodyPr wrap="none" rtlCol="0">
            <a:spAutoFit/>
          </a:bodyPr>
          <a:lstStyle/>
          <a:p>
            <a:r>
              <a:rPr lang="en-US" dirty="0" smtClean="0">
                <a:solidFill>
                  <a:srgbClr val="000000"/>
                </a:solidFill>
              </a:rPr>
              <a:t>Penetrator</a:t>
            </a:r>
            <a:endParaRPr lang="en-US" dirty="0">
              <a:solidFill>
                <a:srgbClr val="000000"/>
              </a:solidFill>
            </a:endParaRPr>
          </a:p>
        </p:txBody>
      </p:sp>
      <p:sp>
        <p:nvSpPr>
          <p:cNvPr id="29" name="TextBox 28"/>
          <p:cNvSpPr txBox="1"/>
          <p:nvPr/>
        </p:nvSpPr>
        <p:spPr>
          <a:xfrm>
            <a:off x="3368842" y="1840468"/>
            <a:ext cx="2287806" cy="369332"/>
          </a:xfrm>
          <a:prstGeom prst="rect">
            <a:avLst/>
          </a:prstGeom>
          <a:noFill/>
        </p:spPr>
        <p:txBody>
          <a:bodyPr wrap="none" rtlCol="0">
            <a:spAutoFit/>
          </a:bodyPr>
          <a:lstStyle/>
          <a:p>
            <a:r>
              <a:rPr lang="en-US" dirty="0" err="1" smtClean="0"/>
              <a:t>dq/dt</a:t>
            </a:r>
            <a:r>
              <a:rPr lang="en-US" dirty="0" smtClean="0"/>
              <a:t> = dm/</a:t>
            </a:r>
            <a:r>
              <a:rPr lang="en-US" dirty="0" err="1" smtClean="0"/>
              <a:t>dt</a:t>
            </a:r>
            <a:r>
              <a:rPr lang="en-US" dirty="0" smtClean="0"/>
              <a:t> · C</a:t>
            </a:r>
            <a:r>
              <a:rPr lang="en-US" baseline="-25000" dirty="0" smtClean="0"/>
              <a:t>p </a:t>
            </a:r>
            <a:r>
              <a:rPr lang="en-US" dirty="0" smtClean="0"/>
              <a:t>· ΔT</a:t>
            </a:r>
            <a:endParaRPr lang="en-US" dirty="0"/>
          </a:p>
        </p:txBody>
      </p:sp>
      <p:sp>
        <p:nvSpPr>
          <p:cNvPr id="30" name="TextBox 29"/>
          <p:cNvSpPr txBox="1"/>
          <p:nvPr/>
        </p:nvSpPr>
        <p:spPr>
          <a:xfrm>
            <a:off x="1467377" y="1440358"/>
            <a:ext cx="6308513" cy="400110"/>
          </a:xfrm>
          <a:prstGeom prst="rect">
            <a:avLst/>
          </a:prstGeom>
          <a:noFill/>
        </p:spPr>
        <p:txBody>
          <a:bodyPr wrap="none" rtlCol="0">
            <a:spAutoFit/>
          </a:bodyPr>
          <a:lstStyle/>
          <a:p>
            <a:r>
              <a:rPr lang="en-US" sz="2000" dirty="0" smtClean="0"/>
              <a:t>Heat flow = Mass flow · Specific heat · Temperature change</a:t>
            </a:r>
            <a:endParaRPr lang="en-US" sz="2000" dirty="0"/>
          </a:p>
        </p:txBody>
      </p:sp>
      <p:sp>
        <p:nvSpPr>
          <p:cNvPr id="37" name="TextBox 36"/>
          <p:cNvSpPr txBox="1"/>
          <p:nvPr/>
        </p:nvSpPr>
        <p:spPr>
          <a:xfrm>
            <a:off x="4852737" y="2514600"/>
            <a:ext cx="4291263" cy="3970318"/>
          </a:xfrm>
          <a:prstGeom prst="rect">
            <a:avLst/>
          </a:prstGeom>
          <a:noFill/>
        </p:spPr>
        <p:txBody>
          <a:bodyPr wrap="square" rtlCol="0">
            <a:spAutoFit/>
          </a:bodyPr>
          <a:lstStyle/>
          <a:p>
            <a:pPr>
              <a:buFontTx/>
              <a:buChar char="-"/>
            </a:pPr>
            <a:r>
              <a:rPr lang="en-US" sz="2400" b="1" dirty="0">
                <a:solidFill>
                  <a:srgbClr val="D99694"/>
                </a:solidFill>
              </a:rPr>
              <a:t> Heat is evenly distributed across penetrator</a:t>
            </a:r>
          </a:p>
          <a:p>
            <a:pPr>
              <a:buFontTx/>
              <a:buChar char="-"/>
            </a:pPr>
            <a:r>
              <a:rPr lang="en-US" sz="2400" b="1" dirty="0">
                <a:solidFill>
                  <a:schemeClr val="accent2">
                    <a:lumMod val="60000"/>
                    <a:lumOff val="40000"/>
                  </a:schemeClr>
                </a:solidFill>
              </a:rPr>
              <a:t> All heat transferred to ice</a:t>
            </a:r>
          </a:p>
          <a:p>
            <a:pPr>
              <a:buFontTx/>
              <a:buChar char="-"/>
            </a:pPr>
            <a:r>
              <a:rPr lang="en-US" dirty="0">
                <a:solidFill>
                  <a:srgbClr val="63D65E"/>
                </a:solidFill>
              </a:rPr>
              <a:t>Gas redirection configuration in test 3 is worst case scenario</a:t>
            </a:r>
          </a:p>
          <a:p>
            <a:pPr>
              <a:buFontTx/>
              <a:buChar char="-"/>
            </a:pPr>
            <a:r>
              <a:rPr lang="en-US" dirty="0">
                <a:solidFill>
                  <a:srgbClr val="63D65E"/>
                </a:solidFill>
              </a:rPr>
              <a:t> Worst case penetration distance of 37 cm</a:t>
            </a:r>
          </a:p>
          <a:p>
            <a:pPr>
              <a:buFontTx/>
              <a:buChar char="-"/>
            </a:pPr>
            <a:r>
              <a:rPr lang="en-US" dirty="0">
                <a:solidFill>
                  <a:srgbClr val="63D65E"/>
                </a:solidFill>
              </a:rPr>
              <a:t> Constant Specific Heat and worst case ice </a:t>
            </a:r>
            <a:r>
              <a:rPr lang="en-US" dirty="0" smtClean="0">
                <a:solidFill>
                  <a:srgbClr val="63D65E"/>
                </a:solidFill>
              </a:rPr>
              <a:t>properties</a:t>
            </a:r>
            <a:endParaRPr lang="en-US" dirty="0" smtClean="0"/>
          </a:p>
          <a:p>
            <a:pPr>
              <a:buFontTx/>
              <a:buChar char="-"/>
            </a:pPr>
            <a:r>
              <a:rPr lang="en-US" dirty="0" smtClean="0"/>
              <a:t> Metal is in constant contact with ice</a:t>
            </a:r>
          </a:p>
          <a:p>
            <a:pPr>
              <a:buFontTx/>
              <a:buChar char="-"/>
            </a:pPr>
            <a:r>
              <a:rPr lang="en-US" dirty="0" smtClean="0"/>
              <a:t> Ice melts to water but does not boil</a:t>
            </a:r>
            <a:endParaRPr lang="en-US" dirty="0" smtClean="0">
              <a:solidFill>
                <a:srgbClr val="63D65E"/>
              </a:solidFill>
            </a:endParaRPr>
          </a:p>
          <a:p>
            <a:pPr>
              <a:buFontTx/>
              <a:buChar char="-"/>
            </a:pPr>
            <a:r>
              <a:rPr lang="en-US" dirty="0" smtClean="0"/>
              <a:t> Flare produces constant heat flow</a:t>
            </a:r>
          </a:p>
          <a:p>
            <a:pPr>
              <a:buFontTx/>
              <a:buChar char="-"/>
            </a:pPr>
            <a:r>
              <a:rPr lang="en-US" dirty="0" smtClean="0">
                <a:solidFill>
                  <a:srgbClr val="FFFFFF"/>
                </a:solidFill>
              </a:rPr>
              <a:t> Penetrates at constant speed</a:t>
            </a:r>
          </a:p>
          <a:p>
            <a:endParaRPr lang="en-US" dirty="0"/>
          </a:p>
        </p:txBody>
      </p:sp>
      <p:sp>
        <p:nvSpPr>
          <p:cNvPr id="40" name="TextBox 39"/>
          <p:cNvSpPr txBox="1"/>
          <p:nvPr/>
        </p:nvSpPr>
        <p:spPr>
          <a:xfrm>
            <a:off x="5920395" y="2057400"/>
            <a:ext cx="1831000" cy="461665"/>
          </a:xfrm>
          <a:prstGeom prst="rect">
            <a:avLst/>
          </a:prstGeom>
          <a:noFill/>
        </p:spPr>
        <p:txBody>
          <a:bodyPr wrap="none" rtlCol="0">
            <a:spAutoFit/>
          </a:bodyPr>
          <a:lstStyle/>
          <a:p>
            <a:r>
              <a:rPr lang="en-US" sz="2400" b="1" dirty="0" smtClean="0"/>
              <a:t>Assumptions</a:t>
            </a:r>
            <a:endParaRPr lang="en-US" sz="2400" b="1" dirty="0"/>
          </a:p>
        </p:txBody>
      </p:sp>
      <p:cxnSp>
        <p:nvCxnSpPr>
          <p:cNvPr id="43" name="Straight Connector 42"/>
          <p:cNvCxnSpPr>
            <a:stCxn id="8" idx="2"/>
          </p:cNvCxnSpPr>
          <p:nvPr/>
        </p:nvCxnSpPr>
        <p:spPr>
          <a:xfrm rot="5400000">
            <a:off x="1328540" y="4719716"/>
            <a:ext cx="1163683" cy="525312"/>
          </a:xfrm>
          <a:prstGeom prst="line">
            <a:avLst/>
          </a:prstGeom>
          <a:ln>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2082811" y="4400530"/>
            <a:ext cx="2769926" cy="781070"/>
          </a:xfrm>
          <a:prstGeom prst="straightConnector1">
            <a:avLst/>
          </a:prstGeom>
          <a:ln>
            <a:solidFill>
              <a:srgbClr val="FA40C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rot="12231236" flipV="1">
            <a:off x="1611208" y="3471858"/>
            <a:ext cx="628332" cy="187158"/>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urved Connector 32"/>
          <p:cNvCxnSpPr/>
          <p:nvPr/>
        </p:nvCxnSpPr>
        <p:spPr>
          <a:xfrm rot="1431236">
            <a:off x="2638664" y="3876150"/>
            <a:ext cx="524569" cy="187158"/>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Curved Connector 33"/>
          <p:cNvCxnSpPr/>
          <p:nvPr/>
        </p:nvCxnSpPr>
        <p:spPr>
          <a:xfrm rot="10800000">
            <a:off x="1742467" y="3200400"/>
            <a:ext cx="619733" cy="165642"/>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Curved Connector 34"/>
          <p:cNvCxnSpPr/>
          <p:nvPr/>
        </p:nvCxnSpPr>
        <p:spPr>
          <a:xfrm rot="1431236">
            <a:off x="2772258" y="3572716"/>
            <a:ext cx="524569" cy="187158"/>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Curved Connector 37"/>
          <p:cNvCxnSpPr/>
          <p:nvPr/>
        </p:nvCxnSpPr>
        <p:spPr>
          <a:xfrm rot="10800000">
            <a:off x="1890666" y="2918345"/>
            <a:ext cx="564343" cy="183821"/>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p:nvPr/>
        </p:nvCxnSpPr>
        <p:spPr>
          <a:xfrm>
            <a:off x="2981992" y="3295336"/>
            <a:ext cx="393361" cy="189873"/>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hape 47"/>
          <p:cNvCxnSpPr/>
          <p:nvPr/>
        </p:nvCxnSpPr>
        <p:spPr>
          <a:xfrm flipV="1">
            <a:off x="2971800" y="2954950"/>
            <a:ext cx="403555" cy="93050"/>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hape 49"/>
          <p:cNvCxnSpPr/>
          <p:nvPr/>
        </p:nvCxnSpPr>
        <p:spPr>
          <a:xfrm rot="10800000">
            <a:off x="2209801" y="2707533"/>
            <a:ext cx="312054" cy="210813"/>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2" name="Shape 51"/>
          <p:cNvCxnSpPr/>
          <p:nvPr/>
        </p:nvCxnSpPr>
        <p:spPr>
          <a:xfrm rot="16200000" flipV="1">
            <a:off x="2405099" y="2624102"/>
            <a:ext cx="440349" cy="221346"/>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7" name="Shape 56"/>
          <p:cNvCxnSpPr/>
          <p:nvPr/>
        </p:nvCxnSpPr>
        <p:spPr>
          <a:xfrm flipV="1">
            <a:off x="2819400" y="2707533"/>
            <a:ext cx="255711" cy="247579"/>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1572937" y="4215875"/>
            <a:ext cx="1837885" cy="818136"/>
          </a:xfrm>
          <a:prstGeom prst="line">
            <a:avLst/>
          </a:prstGeom>
          <a:ln>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8" idx="1"/>
          </p:cNvCxnSpPr>
          <p:nvPr/>
        </p:nvCxnSpPr>
        <p:spPr>
          <a:xfrm rot="10800000" flipV="1">
            <a:off x="1299590" y="3648643"/>
            <a:ext cx="825873" cy="191395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317653" y="5542298"/>
            <a:ext cx="739747" cy="1588"/>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2"/>
          </p:nvPr>
        </p:nvSpPr>
        <p:spPr/>
        <p:txBody>
          <a:bodyPr/>
          <a:lstStyle/>
          <a:p>
            <a:fld id="{55411EE7-662E-EE4B-84F5-53D3BE0745EC}" type="datetime1">
              <a:rPr lang="en-US" smtClean="0"/>
              <a:pPr/>
              <a:t>12/7/12</a:t>
            </a:fld>
            <a:endParaRPr lang="en-US"/>
          </a:p>
        </p:txBody>
      </p:sp>
      <p:sp>
        <p:nvSpPr>
          <p:cNvPr id="12" name="Slide Number Placeholder 11"/>
          <p:cNvSpPr>
            <a:spLocks noGrp="1"/>
          </p:cNvSpPr>
          <p:nvPr>
            <p:ph type="sldNum" sz="quarter" idx="12"/>
          </p:nvPr>
        </p:nvSpPr>
        <p:spPr/>
        <p:txBody>
          <a:bodyPr/>
          <a:lstStyle/>
          <a:p>
            <a:fld id="{7BC1F5ED-BD72-4CAB-B526-43E94774B14F}" type="slidenum">
              <a:rPr lang="en-US" smtClean="0"/>
              <a:pPr/>
              <a:t>28</a:t>
            </a:fld>
            <a:endParaRPr lang="en-US"/>
          </a:p>
        </p:txBody>
      </p:sp>
    </p:spTree>
    <p:extLst>
      <p:ext uri="{BB962C8B-B14F-4D97-AF65-F5344CB8AC3E}">
        <p14:creationId xmlns:p14="http://schemas.microsoft.com/office/powerpoint/2010/main" val="27885691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00100" y="279924"/>
            <a:ext cx="7543800" cy="808038"/>
          </a:xfrm>
        </p:spPr>
        <p:txBody>
          <a:bodyPr>
            <a:normAutofit/>
          </a:bodyPr>
          <a:lstStyle/>
          <a:p>
            <a:r>
              <a:rPr lang="en-US" sz="3200" dirty="0" smtClean="0"/>
              <a:t>Flare Thermal Model and Design Points</a:t>
            </a:r>
            <a:endParaRPr lang="en-US" sz="3200" dirty="0"/>
          </a:p>
        </p:txBody>
      </p:sp>
      <p:pic>
        <p:nvPicPr>
          <p:cNvPr id="27" name="Picture 26"/>
          <p:cNvPicPr>
            <a:picLocks noChangeAspect="1"/>
          </p:cNvPicPr>
          <p:nvPr/>
        </p:nvPicPr>
        <p:blipFill>
          <a:blip r:embed="rId3" cstate="print"/>
          <a:stretch>
            <a:fillRect/>
          </a:stretch>
        </p:blipFill>
        <p:spPr>
          <a:xfrm>
            <a:off x="1016000" y="1069464"/>
            <a:ext cx="7112000" cy="5334000"/>
          </a:xfrm>
          <a:prstGeom prst="rect">
            <a:avLst/>
          </a:prstGeom>
        </p:spPr>
      </p:pic>
      <p:sp>
        <p:nvSpPr>
          <p:cNvPr id="2" name="Date Placeholder 1"/>
          <p:cNvSpPr>
            <a:spLocks noGrp="1"/>
          </p:cNvSpPr>
          <p:nvPr>
            <p:ph type="dt" sz="half" idx="2"/>
          </p:nvPr>
        </p:nvSpPr>
        <p:spPr/>
        <p:txBody>
          <a:bodyPr/>
          <a:lstStyle/>
          <a:p>
            <a:fld id="{28BB2444-8E50-8F44-98E9-222957DFC5A2}" type="datetime1">
              <a:rPr lang="en-US" smtClean="0"/>
              <a:pPr/>
              <a:t>12/7/12</a:t>
            </a:fld>
            <a:endParaRPr lang="en-US"/>
          </a:p>
        </p:txBody>
      </p:sp>
      <p:sp>
        <p:nvSpPr>
          <p:cNvPr id="3" name="Slide Number Placeholder 2"/>
          <p:cNvSpPr>
            <a:spLocks noGrp="1"/>
          </p:cNvSpPr>
          <p:nvPr>
            <p:ph type="sldNum" sz="quarter" idx="12"/>
          </p:nvPr>
        </p:nvSpPr>
        <p:spPr/>
        <p:txBody>
          <a:bodyPr/>
          <a:lstStyle/>
          <a:p>
            <a:fld id="{7BC1F5ED-BD72-4CAB-B526-43E94774B14F}" type="slidenum">
              <a:rPr lang="en-US" smtClean="0"/>
              <a:pPr/>
              <a:t>29</a:t>
            </a:fld>
            <a:endParaRPr lang="en-US"/>
          </a:p>
        </p:txBody>
      </p:sp>
    </p:spTree>
    <p:extLst>
      <p:ext uri="{BB962C8B-B14F-4D97-AF65-F5344CB8AC3E}">
        <p14:creationId xmlns:p14="http://schemas.microsoft.com/office/powerpoint/2010/main" val="26401656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53972" y="1828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Landing </a:t>
            </a:r>
            <a:endParaRPr lang="en-US" sz="2400" dirty="0">
              <a:solidFill>
                <a:srgbClr val="BFBFBF"/>
              </a:solidFill>
            </a:endParaRPr>
          </a:p>
        </p:txBody>
      </p:sp>
      <p:sp>
        <p:nvSpPr>
          <p:cNvPr id="11" name="Rounded Rectangle 10"/>
          <p:cNvSpPr/>
          <p:nvPr/>
        </p:nvSpPr>
        <p:spPr>
          <a:xfrm>
            <a:off x="253972" y="5257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Data Transmission</a:t>
            </a:r>
            <a:endParaRPr lang="en-US" sz="2400" dirty="0">
              <a:solidFill>
                <a:srgbClr val="BFBFBF"/>
              </a:solidFill>
            </a:endParaRPr>
          </a:p>
        </p:txBody>
      </p:sp>
      <p:sp>
        <p:nvSpPr>
          <p:cNvPr id="12" name="Rounded Rectangle 11"/>
          <p:cNvSpPr/>
          <p:nvPr/>
        </p:nvSpPr>
        <p:spPr>
          <a:xfrm>
            <a:off x="253972" y="2971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Penetration</a:t>
            </a:r>
            <a:endParaRPr lang="en-US" sz="2400" dirty="0">
              <a:solidFill>
                <a:srgbClr val="BFBFBF"/>
              </a:solidFill>
            </a:endParaRPr>
          </a:p>
        </p:txBody>
      </p:sp>
      <p:sp>
        <p:nvSpPr>
          <p:cNvPr id="13" name="Rounded Rectangle 12"/>
          <p:cNvSpPr/>
          <p:nvPr/>
        </p:nvSpPr>
        <p:spPr>
          <a:xfrm>
            <a:off x="253972" y="4114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Data Collection</a:t>
            </a:r>
            <a:endParaRPr lang="en-US" sz="2400" dirty="0">
              <a:solidFill>
                <a:srgbClr val="BFBFBF"/>
              </a:solidFill>
            </a:endParaRPr>
          </a:p>
        </p:txBody>
      </p:sp>
      <p:sp>
        <p:nvSpPr>
          <p:cNvPr id="14" name="Rounded Rectangle 13"/>
          <p:cNvSpPr/>
          <p:nvPr/>
        </p:nvSpPr>
        <p:spPr>
          <a:xfrm>
            <a:off x="1752600" y="533400"/>
            <a:ext cx="5444093" cy="800629"/>
          </a:xfrm>
          <a:prstGeom prst="roundRect">
            <a:avLst/>
          </a:prstGeom>
          <a:solidFill>
            <a:schemeClr val="accent6"/>
          </a:solidFill>
          <a:ln>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800" b="1" dirty="0" smtClean="0">
                <a:solidFill>
                  <a:srgbClr val="FFFFFF"/>
                </a:solidFill>
              </a:rPr>
              <a:t>Ice SPEAR</a:t>
            </a:r>
            <a:endParaRPr lang="en-US" sz="4800" b="1" dirty="0">
              <a:solidFill>
                <a:srgbClr val="FFFFFF"/>
              </a:solidFill>
            </a:endParaRPr>
          </a:p>
        </p:txBody>
      </p:sp>
      <p:cxnSp>
        <p:nvCxnSpPr>
          <p:cNvPr id="16" name="Straight Arrow Connector 15"/>
          <p:cNvCxnSpPr>
            <a:stCxn id="8" idx="2"/>
            <a:endCxn id="12" idx="0"/>
          </p:cNvCxnSpPr>
          <p:nvPr/>
        </p:nvCxnSpPr>
        <p:spPr>
          <a:xfrm rot="5400000">
            <a:off x="1822701" y="2800614"/>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5400000">
            <a:off x="1821906" y="3942821"/>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824289" y="5085821"/>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descr="Patch Concept 2.jpg"/>
          <p:cNvPicPr>
            <a:picLocks noChangeAspect="1"/>
          </p:cNvPicPr>
          <p:nvPr/>
        </p:nvPicPr>
        <p:blipFill rotWithShape="1">
          <a:blip r:embed="rId2" cstate="print">
            <a:extLst>
              <a:ext uri="{28A0092B-C50C-407E-A947-70E740481C1C}">
                <a14:useLocalDpi xmlns:a14="http://schemas.microsoft.com/office/drawing/2010/main" val="0"/>
              </a:ext>
            </a:extLst>
          </a:blip>
          <a:srcRect l="6223" t="10551" r="6232" b="4233"/>
          <a:stretch/>
        </p:blipFill>
        <p:spPr>
          <a:xfrm>
            <a:off x="4268018" y="1621837"/>
            <a:ext cx="4418782" cy="4301184"/>
          </a:xfrm>
          <a:prstGeom prst="ellipse">
            <a:avLst/>
          </a:prstGeom>
        </p:spPr>
      </p:pic>
      <p:sp>
        <p:nvSpPr>
          <p:cNvPr id="2" name="Date Placeholder 1"/>
          <p:cNvSpPr>
            <a:spLocks noGrp="1"/>
          </p:cNvSpPr>
          <p:nvPr>
            <p:ph type="dt" sz="half" idx="10"/>
          </p:nvPr>
        </p:nvSpPr>
        <p:spPr/>
        <p:txBody>
          <a:bodyPr/>
          <a:lstStyle/>
          <a:p>
            <a:fld id="{5079998D-0C45-7249-917E-044FD5F40C5C}" type="datetime1">
              <a:rPr lang="en-US" smtClean="0"/>
              <a:pPr/>
              <a:t>12/7/12</a:t>
            </a:fld>
            <a:endParaRPr lang="en-US"/>
          </a:p>
        </p:txBody>
      </p:sp>
      <p:sp>
        <p:nvSpPr>
          <p:cNvPr id="3" name="Slide Number Placeholder 2"/>
          <p:cNvSpPr>
            <a:spLocks noGrp="1"/>
          </p:cNvSpPr>
          <p:nvPr>
            <p:ph type="sldNum" sz="quarter" idx="12"/>
          </p:nvPr>
        </p:nvSpPr>
        <p:spPr/>
        <p:txBody>
          <a:bodyPr/>
          <a:lstStyle/>
          <a:p>
            <a:fld id="{1C521DFC-8C47-4957-AF72-9933438AD240}" type="slidenum">
              <a:rPr lang="en-US" smtClean="0"/>
              <a:pPr/>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016000" y="1066800"/>
            <a:ext cx="7112000" cy="5334000"/>
          </a:xfrm>
          <a:prstGeom prst="rect">
            <a:avLst/>
          </a:prstGeom>
        </p:spPr>
      </p:pic>
      <p:sp>
        <p:nvSpPr>
          <p:cNvPr id="18" name="TextBox 17"/>
          <p:cNvSpPr txBox="1"/>
          <p:nvPr/>
        </p:nvSpPr>
        <p:spPr>
          <a:xfrm>
            <a:off x="1981203" y="1993648"/>
            <a:ext cx="1935726" cy="369332"/>
          </a:xfrm>
          <a:prstGeom prst="rect">
            <a:avLst/>
          </a:prstGeom>
          <a:noFill/>
        </p:spPr>
        <p:txBody>
          <a:bodyPr wrap="square" rtlCol="0">
            <a:spAutoFit/>
          </a:bodyPr>
          <a:lstStyle/>
          <a:p>
            <a:r>
              <a:rPr lang="en-US" dirty="0" smtClean="0">
                <a:solidFill>
                  <a:srgbClr val="000000"/>
                </a:solidFill>
              </a:rPr>
              <a:t>Max time of flare</a:t>
            </a:r>
            <a:endParaRPr lang="en-US" dirty="0">
              <a:solidFill>
                <a:srgbClr val="000000"/>
              </a:solidFill>
            </a:endParaRPr>
          </a:p>
        </p:txBody>
      </p:sp>
      <p:sp>
        <p:nvSpPr>
          <p:cNvPr id="7" name="Title 4"/>
          <p:cNvSpPr txBox="1">
            <a:spLocks/>
          </p:cNvSpPr>
          <p:nvPr/>
        </p:nvSpPr>
        <p:spPr>
          <a:xfrm>
            <a:off x="800100" y="279924"/>
            <a:ext cx="7543800" cy="8080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b="0" u="none" kern="1200" baseline="0">
                <a:solidFill>
                  <a:schemeClr val="tx1"/>
                </a:solidFill>
                <a:latin typeface="Myriad Pro Light" pitchFamily="34" charset="0"/>
                <a:ea typeface="Verdana" pitchFamily="34" charset="0"/>
                <a:cs typeface="Arial" pitchFamily="34" charset="0"/>
              </a:defRPr>
            </a:lvl1pPr>
          </a:lstStyle>
          <a:p>
            <a:r>
              <a:rPr lang="en-US" sz="3200" dirty="0" smtClean="0"/>
              <a:t>Flare Thermal Model and Design Points</a:t>
            </a:r>
            <a:endParaRPr lang="en-US" sz="3200" dirty="0"/>
          </a:p>
        </p:txBody>
      </p:sp>
      <p:sp>
        <p:nvSpPr>
          <p:cNvPr id="2" name="Date Placeholder 1"/>
          <p:cNvSpPr>
            <a:spLocks noGrp="1"/>
          </p:cNvSpPr>
          <p:nvPr>
            <p:ph type="dt" sz="half" idx="2"/>
          </p:nvPr>
        </p:nvSpPr>
        <p:spPr/>
        <p:txBody>
          <a:bodyPr/>
          <a:lstStyle/>
          <a:p>
            <a:fld id="{8BC7CDE2-ADE2-8648-A0BC-69B13540665C}" type="datetime1">
              <a:rPr lang="en-US" smtClean="0"/>
              <a:pPr/>
              <a:t>12/7/12</a:t>
            </a:fld>
            <a:endParaRPr lang="en-US"/>
          </a:p>
        </p:txBody>
      </p:sp>
      <p:sp>
        <p:nvSpPr>
          <p:cNvPr id="3" name="Slide Number Placeholder 2"/>
          <p:cNvSpPr>
            <a:spLocks noGrp="1"/>
          </p:cNvSpPr>
          <p:nvPr>
            <p:ph type="sldNum" sz="quarter" idx="12"/>
          </p:nvPr>
        </p:nvSpPr>
        <p:spPr/>
        <p:txBody>
          <a:bodyPr/>
          <a:lstStyle/>
          <a:p>
            <a:fld id="{7BC1F5ED-BD72-4CAB-B526-43E94774B14F}" type="slidenum">
              <a:rPr lang="en-US" smtClean="0"/>
              <a:pPr/>
              <a:t>30</a:t>
            </a:fld>
            <a:endParaRPr lang="en-US"/>
          </a:p>
        </p:txBody>
      </p:sp>
    </p:spTree>
    <p:extLst>
      <p:ext uri="{BB962C8B-B14F-4D97-AF65-F5344CB8AC3E}">
        <p14:creationId xmlns:p14="http://schemas.microsoft.com/office/powerpoint/2010/main" val="221707234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stretch>
            <a:fillRect/>
          </a:stretch>
        </p:blipFill>
        <p:spPr>
          <a:xfrm>
            <a:off x="1016000" y="1069464"/>
            <a:ext cx="7112000" cy="5334000"/>
          </a:xfrm>
          <a:prstGeom prst="rect">
            <a:avLst/>
          </a:prstGeom>
        </p:spPr>
      </p:pic>
      <p:sp>
        <p:nvSpPr>
          <p:cNvPr id="18" name="TextBox 17"/>
          <p:cNvSpPr txBox="1"/>
          <p:nvPr/>
        </p:nvSpPr>
        <p:spPr>
          <a:xfrm>
            <a:off x="1981203" y="1993648"/>
            <a:ext cx="1935726" cy="369332"/>
          </a:xfrm>
          <a:prstGeom prst="rect">
            <a:avLst/>
          </a:prstGeom>
          <a:noFill/>
        </p:spPr>
        <p:txBody>
          <a:bodyPr wrap="square" rtlCol="0">
            <a:spAutoFit/>
          </a:bodyPr>
          <a:lstStyle/>
          <a:p>
            <a:r>
              <a:rPr lang="en-US" dirty="0" smtClean="0">
                <a:solidFill>
                  <a:srgbClr val="000000"/>
                </a:solidFill>
              </a:rPr>
              <a:t>Max time of flare</a:t>
            </a:r>
            <a:endParaRPr lang="en-US" dirty="0">
              <a:solidFill>
                <a:srgbClr val="000000"/>
              </a:solidFill>
            </a:endParaRPr>
          </a:p>
        </p:txBody>
      </p:sp>
      <p:sp>
        <p:nvSpPr>
          <p:cNvPr id="20" name="TextBox 19"/>
          <p:cNvSpPr txBox="1"/>
          <p:nvPr/>
        </p:nvSpPr>
        <p:spPr>
          <a:xfrm rot="16200000">
            <a:off x="3458832" y="3769888"/>
            <a:ext cx="3327503" cy="369332"/>
          </a:xfrm>
          <a:prstGeom prst="rect">
            <a:avLst/>
          </a:prstGeom>
          <a:noFill/>
        </p:spPr>
        <p:txBody>
          <a:bodyPr wrap="none" rtlCol="0">
            <a:spAutoFit/>
          </a:bodyPr>
          <a:lstStyle/>
          <a:p>
            <a:r>
              <a:rPr lang="en-US" dirty="0" smtClean="0">
                <a:solidFill>
                  <a:srgbClr val="000000"/>
                </a:solidFill>
              </a:rPr>
              <a:t>Diameter of penetrator = 7.62 cm</a:t>
            </a:r>
            <a:endParaRPr lang="en-US" dirty="0">
              <a:solidFill>
                <a:srgbClr val="000000"/>
              </a:solidFill>
            </a:endParaRPr>
          </a:p>
        </p:txBody>
      </p:sp>
      <p:sp>
        <p:nvSpPr>
          <p:cNvPr id="7" name="Title 4"/>
          <p:cNvSpPr>
            <a:spLocks noGrp="1"/>
          </p:cNvSpPr>
          <p:nvPr>
            <p:ph type="title"/>
          </p:nvPr>
        </p:nvSpPr>
        <p:spPr>
          <a:xfrm>
            <a:off x="800100" y="279924"/>
            <a:ext cx="7543800" cy="808038"/>
          </a:xfrm>
        </p:spPr>
        <p:txBody>
          <a:bodyPr>
            <a:normAutofit/>
          </a:bodyPr>
          <a:lstStyle/>
          <a:p>
            <a:r>
              <a:rPr lang="en-US" sz="3200" dirty="0" smtClean="0"/>
              <a:t>Flare Thermal Model and Design Points</a:t>
            </a:r>
            <a:endParaRPr lang="en-US" sz="3200" dirty="0"/>
          </a:p>
        </p:txBody>
      </p:sp>
      <p:sp>
        <p:nvSpPr>
          <p:cNvPr id="2" name="Date Placeholder 1"/>
          <p:cNvSpPr>
            <a:spLocks noGrp="1"/>
          </p:cNvSpPr>
          <p:nvPr>
            <p:ph type="dt" sz="half" idx="2"/>
          </p:nvPr>
        </p:nvSpPr>
        <p:spPr/>
        <p:txBody>
          <a:bodyPr/>
          <a:lstStyle/>
          <a:p>
            <a:fld id="{116DDD24-0041-3D4E-AEBB-FE7FCDA866D6}" type="datetime1">
              <a:rPr lang="en-US" smtClean="0"/>
              <a:pPr/>
              <a:t>12/7/12</a:t>
            </a:fld>
            <a:endParaRPr lang="en-US"/>
          </a:p>
        </p:txBody>
      </p:sp>
      <p:sp>
        <p:nvSpPr>
          <p:cNvPr id="3" name="Slide Number Placeholder 2"/>
          <p:cNvSpPr>
            <a:spLocks noGrp="1"/>
          </p:cNvSpPr>
          <p:nvPr>
            <p:ph type="sldNum" sz="quarter" idx="12"/>
          </p:nvPr>
        </p:nvSpPr>
        <p:spPr/>
        <p:txBody>
          <a:bodyPr/>
          <a:lstStyle/>
          <a:p>
            <a:fld id="{7BC1F5ED-BD72-4CAB-B526-43E94774B14F}" type="slidenum">
              <a:rPr lang="en-US" smtClean="0"/>
              <a:pPr/>
              <a:t>31</a:t>
            </a:fld>
            <a:endParaRPr lang="en-US"/>
          </a:p>
        </p:txBody>
      </p:sp>
    </p:spTree>
    <p:extLst>
      <p:ext uri="{BB962C8B-B14F-4D97-AF65-F5344CB8AC3E}">
        <p14:creationId xmlns:p14="http://schemas.microsoft.com/office/powerpoint/2010/main" val="29517144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stretch>
            <a:fillRect/>
          </a:stretch>
        </p:blipFill>
        <p:spPr>
          <a:xfrm>
            <a:off x="1016000" y="1069464"/>
            <a:ext cx="7112000" cy="5334000"/>
          </a:xfrm>
          <a:prstGeom prst="rect">
            <a:avLst/>
          </a:prstGeom>
        </p:spPr>
      </p:pic>
      <p:sp>
        <p:nvSpPr>
          <p:cNvPr id="18" name="TextBox 17"/>
          <p:cNvSpPr txBox="1"/>
          <p:nvPr/>
        </p:nvSpPr>
        <p:spPr>
          <a:xfrm>
            <a:off x="1981203" y="1993648"/>
            <a:ext cx="1935726" cy="369332"/>
          </a:xfrm>
          <a:prstGeom prst="rect">
            <a:avLst/>
          </a:prstGeom>
          <a:noFill/>
        </p:spPr>
        <p:txBody>
          <a:bodyPr wrap="square" rtlCol="0">
            <a:spAutoFit/>
          </a:bodyPr>
          <a:lstStyle/>
          <a:p>
            <a:r>
              <a:rPr lang="en-US" dirty="0" smtClean="0">
                <a:solidFill>
                  <a:srgbClr val="000000"/>
                </a:solidFill>
              </a:rPr>
              <a:t>Max time of flare</a:t>
            </a:r>
            <a:endParaRPr lang="en-US" dirty="0">
              <a:solidFill>
                <a:srgbClr val="000000"/>
              </a:solidFill>
            </a:endParaRPr>
          </a:p>
        </p:txBody>
      </p:sp>
      <p:sp>
        <p:nvSpPr>
          <p:cNvPr id="20" name="TextBox 19"/>
          <p:cNvSpPr txBox="1"/>
          <p:nvPr/>
        </p:nvSpPr>
        <p:spPr>
          <a:xfrm rot="16200000">
            <a:off x="3458832" y="3769888"/>
            <a:ext cx="3327503" cy="369332"/>
          </a:xfrm>
          <a:prstGeom prst="rect">
            <a:avLst/>
          </a:prstGeom>
          <a:noFill/>
        </p:spPr>
        <p:txBody>
          <a:bodyPr wrap="none" rtlCol="0">
            <a:spAutoFit/>
          </a:bodyPr>
          <a:lstStyle/>
          <a:p>
            <a:r>
              <a:rPr lang="en-US" dirty="0" smtClean="0">
                <a:solidFill>
                  <a:srgbClr val="000000"/>
                </a:solidFill>
              </a:rPr>
              <a:t>Diameter of penetrator = 7.62 cm</a:t>
            </a:r>
            <a:endParaRPr lang="en-US" dirty="0">
              <a:solidFill>
                <a:srgbClr val="000000"/>
              </a:solidFill>
            </a:endParaRPr>
          </a:p>
        </p:txBody>
      </p:sp>
      <p:sp>
        <p:nvSpPr>
          <p:cNvPr id="22" name="Dodecagon 21"/>
          <p:cNvSpPr/>
          <p:nvPr/>
        </p:nvSpPr>
        <p:spPr>
          <a:xfrm>
            <a:off x="5320618" y="4008440"/>
            <a:ext cx="82296" cy="82296"/>
          </a:xfrm>
          <a:prstGeom prst="dodecagon">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Dodecagon 22"/>
          <p:cNvSpPr/>
          <p:nvPr/>
        </p:nvSpPr>
        <p:spPr>
          <a:xfrm>
            <a:off x="5320618" y="4603628"/>
            <a:ext cx="82296" cy="82296"/>
          </a:xfrm>
          <a:prstGeom prst="dodecagon">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odecagon 23"/>
          <p:cNvSpPr/>
          <p:nvPr/>
        </p:nvSpPr>
        <p:spPr>
          <a:xfrm>
            <a:off x="5320618" y="4899882"/>
            <a:ext cx="82296" cy="82296"/>
          </a:xfrm>
          <a:prstGeom prst="dodecagon">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decagon 24"/>
          <p:cNvSpPr/>
          <p:nvPr/>
        </p:nvSpPr>
        <p:spPr>
          <a:xfrm>
            <a:off x="5320618" y="5075754"/>
            <a:ext cx="82296" cy="82296"/>
          </a:xfrm>
          <a:prstGeom prst="dodecagon">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decagon 25"/>
          <p:cNvSpPr/>
          <p:nvPr/>
        </p:nvSpPr>
        <p:spPr>
          <a:xfrm>
            <a:off x="5320618" y="5190807"/>
            <a:ext cx="82296" cy="82296"/>
          </a:xfrm>
          <a:prstGeom prst="dodecagon">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781800" y="3581400"/>
            <a:ext cx="1804737" cy="954107"/>
          </a:xfrm>
          <a:prstGeom prst="rect">
            <a:avLst/>
          </a:prstGeom>
          <a:noFill/>
          <a:effectLst/>
        </p:spPr>
        <p:txBody>
          <a:bodyPr wrap="square" rtlCol="0">
            <a:spAutoFit/>
          </a:bodyPr>
          <a:lstStyle/>
          <a:p>
            <a:r>
              <a:rPr lang="en-US" sz="2800" dirty="0" smtClean="0">
                <a:solidFill>
                  <a:srgbClr val="000000"/>
                </a:solidFill>
              </a:rPr>
              <a:t>Design Options!</a:t>
            </a:r>
            <a:endParaRPr lang="en-US" sz="2800" dirty="0">
              <a:solidFill>
                <a:srgbClr val="000000"/>
              </a:solidFill>
            </a:endParaRPr>
          </a:p>
        </p:txBody>
      </p:sp>
      <p:cxnSp>
        <p:nvCxnSpPr>
          <p:cNvPr id="14" name="Straight Arrow Connector 13"/>
          <p:cNvCxnSpPr>
            <a:endCxn id="22" idx="2"/>
          </p:cNvCxnSpPr>
          <p:nvPr/>
        </p:nvCxnSpPr>
        <p:spPr>
          <a:xfrm rot="10800000">
            <a:off x="5402915" y="4060614"/>
            <a:ext cx="1479149" cy="30122"/>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5402914" y="4090736"/>
            <a:ext cx="1479150" cy="512892"/>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24" idx="1"/>
          </p:cNvCxnSpPr>
          <p:nvPr/>
        </p:nvCxnSpPr>
        <p:spPr>
          <a:xfrm rot="10800000" flipV="1">
            <a:off x="5402914" y="4090736"/>
            <a:ext cx="1479150" cy="839268"/>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25" idx="1"/>
          </p:cNvCxnSpPr>
          <p:nvPr/>
        </p:nvCxnSpPr>
        <p:spPr>
          <a:xfrm rot="10800000" flipV="1">
            <a:off x="5402914" y="4090736"/>
            <a:ext cx="1479150" cy="1015140"/>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26" idx="1"/>
          </p:cNvCxnSpPr>
          <p:nvPr/>
        </p:nvCxnSpPr>
        <p:spPr>
          <a:xfrm rot="10800000" flipV="1">
            <a:off x="5402914" y="4090735"/>
            <a:ext cx="1479150" cy="1130193"/>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itle 4"/>
          <p:cNvSpPr txBox="1">
            <a:spLocks/>
          </p:cNvSpPr>
          <p:nvPr/>
        </p:nvSpPr>
        <p:spPr>
          <a:xfrm>
            <a:off x="800100" y="279924"/>
            <a:ext cx="7543800" cy="8080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b="0" u="none" kern="1200" baseline="0">
                <a:solidFill>
                  <a:schemeClr val="tx1"/>
                </a:solidFill>
                <a:latin typeface="Myriad Pro Light" pitchFamily="34" charset="0"/>
                <a:ea typeface="Verdana" pitchFamily="34" charset="0"/>
                <a:cs typeface="Arial" pitchFamily="34" charset="0"/>
              </a:defRPr>
            </a:lvl1pPr>
          </a:lstStyle>
          <a:p>
            <a:r>
              <a:rPr lang="en-US" sz="3200" dirty="0" smtClean="0"/>
              <a:t>Flare Thermal Model and Design Points</a:t>
            </a:r>
            <a:endParaRPr lang="en-US" sz="3200" dirty="0"/>
          </a:p>
        </p:txBody>
      </p:sp>
      <p:sp>
        <p:nvSpPr>
          <p:cNvPr id="2" name="Date Placeholder 1"/>
          <p:cNvSpPr>
            <a:spLocks noGrp="1"/>
          </p:cNvSpPr>
          <p:nvPr>
            <p:ph type="dt" sz="half" idx="2"/>
          </p:nvPr>
        </p:nvSpPr>
        <p:spPr/>
        <p:txBody>
          <a:bodyPr/>
          <a:lstStyle/>
          <a:p>
            <a:fld id="{43EEB31B-D3FF-7D43-A5AF-F9A3F20A8436}" type="datetime1">
              <a:rPr lang="en-US" smtClean="0"/>
              <a:pPr/>
              <a:t>12/7/12</a:t>
            </a:fld>
            <a:endParaRPr lang="en-US"/>
          </a:p>
        </p:txBody>
      </p:sp>
      <p:sp>
        <p:nvSpPr>
          <p:cNvPr id="3" name="Slide Number Placeholder 2"/>
          <p:cNvSpPr>
            <a:spLocks noGrp="1"/>
          </p:cNvSpPr>
          <p:nvPr>
            <p:ph type="sldNum" sz="quarter" idx="12"/>
          </p:nvPr>
        </p:nvSpPr>
        <p:spPr/>
        <p:txBody>
          <a:bodyPr/>
          <a:lstStyle/>
          <a:p>
            <a:fld id="{7BC1F5ED-BD72-4CAB-B526-43E94774B14F}" type="slidenum">
              <a:rPr lang="en-US" smtClean="0"/>
              <a:pPr/>
              <a:t>32</a:t>
            </a:fld>
            <a:endParaRPr lang="en-US"/>
          </a:p>
        </p:txBody>
      </p:sp>
    </p:spTree>
    <p:extLst>
      <p:ext uri="{BB962C8B-B14F-4D97-AF65-F5344CB8AC3E}">
        <p14:creationId xmlns:p14="http://schemas.microsoft.com/office/powerpoint/2010/main" val="198615683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Flare Thermal Model: Estimated Heat Losses</a:t>
            </a:r>
            <a:endParaRPr lang="en-US" dirty="0"/>
          </a:p>
        </p:txBody>
      </p:sp>
      <p:sp>
        <p:nvSpPr>
          <p:cNvPr id="18" name="Content Placeholder 13"/>
          <p:cNvSpPr>
            <a:spLocks noGrp="1"/>
          </p:cNvSpPr>
          <p:nvPr>
            <p:ph sz="half" idx="4294967295"/>
          </p:nvPr>
        </p:nvSpPr>
        <p:spPr>
          <a:xfrm>
            <a:off x="6345238" y="1546225"/>
            <a:ext cx="2798762" cy="4870450"/>
          </a:xfrm>
          <a:prstGeom prst="rect">
            <a:avLst/>
          </a:prstGeom>
        </p:spPr>
        <p:txBody>
          <a:bodyPr>
            <a:normAutofit lnSpcReduction="10000"/>
          </a:bodyPr>
          <a:lstStyle/>
          <a:p>
            <a:r>
              <a:rPr lang="en-US" sz="2400" dirty="0" smtClean="0"/>
              <a:t>Margin to ensure success</a:t>
            </a:r>
          </a:p>
          <a:p>
            <a:pPr lvl="1"/>
            <a:r>
              <a:rPr lang="en-US" sz="2000" dirty="0" smtClean="0"/>
              <a:t>New technology</a:t>
            </a:r>
          </a:p>
          <a:p>
            <a:pPr lvl="1"/>
            <a:r>
              <a:rPr lang="en-US" sz="2000" dirty="0" smtClean="0"/>
              <a:t>Many model assumptions</a:t>
            </a:r>
            <a:endParaRPr lang="en-US" sz="2400" dirty="0" smtClean="0"/>
          </a:p>
          <a:p>
            <a:r>
              <a:rPr lang="en-US" sz="2400" dirty="0" smtClean="0"/>
              <a:t>6 Flares</a:t>
            </a:r>
          </a:p>
          <a:p>
            <a:pPr lvl="1"/>
            <a:r>
              <a:rPr lang="en-US" sz="2000" dirty="0" smtClean="0"/>
              <a:t>17% flare margin</a:t>
            </a:r>
          </a:p>
          <a:p>
            <a:pPr lvl="1"/>
            <a:r>
              <a:rPr lang="en-US" sz="2000" dirty="0" smtClean="0"/>
              <a:t>25% time margin</a:t>
            </a:r>
          </a:p>
          <a:p>
            <a:pPr lvl="1"/>
            <a:r>
              <a:rPr lang="en-US" sz="2000" dirty="0" smtClean="0"/>
              <a:t>24% depth margin</a:t>
            </a:r>
          </a:p>
          <a:p>
            <a:pPr lvl="1"/>
            <a:r>
              <a:rPr lang="en-US" sz="2000" dirty="0" smtClean="0"/>
              <a:t>52° tolerance from vertical</a:t>
            </a:r>
          </a:p>
          <a:p>
            <a:pPr lvl="1"/>
            <a:r>
              <a:rPr lang="en-US" sz="2000" dirty="0" smtClean="0"/>
              <a:t>11% larger hole diameter</a:t>
            </a:r>
          </a:p>
        </p:txBody>
      </p:sp>
      <p:pic>
        <p:nvPicPr>
          <p:cNvPr id="10" name="Picture 9"/>
          <p:cNvPicPr>
            <a:picLocks noChangeAspect="1"/>
          </p:cNvPicPr>
          <p:nvPr/>
        </p:nvPicPr>
        <p:blipFill>
          <a:blip r:embed="rId3" cstate="print"/>
          <a:stretch>
            <a:fillRect/>
          </a:stretch>
        </p:blipFill>
        <p:spPr>
          <a:xfrm>
            <a:off x="160421" y="1537355"/>
            <a:ext cx="6505985" cy="4879489"/>
          </a:xfrm>
          <a:prstGeom prst="rect">
            <a:avLst/>
          </a:prstGeom>
        </p:spPr>
      </p:pic>
      <p:sp>
        <p:nvSpPr>
          <p:cNvPr id="9" name="TextBox 8"/>
          <p:cNvSpPr txBox="1"/>
          <p:nvPr/>
        </p:nvSpPr>
        <p:spPr>
          <a:xfrm>
            <a:off x="4334034" y="4745788"/>
            <a:ext cx="1935726" cy="369332"/>
          </a:xfrm>
          <a:prstGeom prst="rect">
            <a:avLst/>
          </a:prstGeom>
          <a:noFill/>
        </p:spPr>
        <p:txBody>
          <a:bodyPr wrap="square" rtlCol="0">
            <a:spAutoFit/>
          </a:bodyPr>
          <a:lstStyle/>
          <a:p>
            <a:r>
              <a:rPr lang="en-US" dirty="0" smtClean="0"/>
              <a:t>Max time of flare</a:t>
            </a:r>
            <a:endParaRPr lang="en-US" dirty="0"/>
          </a:p>
        </p:txBody>
      </p:sp>
      <p:sp>
        <p:nvSpPr>
          <p:cNvPr id="15" name="Donut 14"/>
          <p:cNvSpPr/>
          <p:nvPr/>
        </p:nvSpPr>
        <p:spPr>
          <a:xfrm>
            <a:off x="2260597" y="5275536"/>
            <a:ext cx="365760" cy="365760"/>
          </a:xfrm>
          <a:prstGeom prst="donut">
            <a:avLst>
              <a:gd name="adj" fmla="val 6647"/>
            </a:avLst>
          </a:prstGeom>
          <a:solidFill>
            <a:schemeClr val="accent5">
              <a:lumMod val="75000"/>
            </a:schemeClr>
          </a:solidFill>
          <a:ln w="3175" cmpd="sng">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TextBox 6"/>
          <p:cNvSpPr txBox="1"/>
          <p:nvPr/>
        </p:nvSpPr>
        <p:spPr>
          <a:xfrm>
            <a:off x="2514600" y="3087469"/>
            <a:ext cx="3505200" cy="369332"/>
          </a:xfrm>
          <a:prstGeom prst="rect">
            <a:avLst/>
          </a:prstGeom>
          <a:noFill/>
        </p:spPr>
        <p:txBody>
          <a:bodyPr wrap="square" rtlCol="0">
            <a:spAutoFit/>
          </a:bodyPr>
          <a:lstStyle/>
          <a:p>
            <a:r>
              <a:rPr lang="en-US" b="1" dirty="0" smtClean="0">
                <a:solidFill>
                  <a:srgbClr val="000000"/>
                </a:solidFill>
              </a:rPr>
              <a:t>Max ideal heat</a:t>
            </a:r>
          </a:p>
        </p:txBody>
      </p:sp>
      <p:sp>
        <p:nvSpPr>
          <p:cNvPr id="3" name="Date Placeholder 2"/>
          <p:cNvSpPr>
            <a:spLocks noGrp="1"/>
          </p:cNvSpPr>
          <p:nvPr>
            <p:ph type="dt" sz="half" idx="2"/>
          </p:nvPr>
        </p:nvSpPr>
        <p:spPr/>
        <p:txBody>
          <a:bodyPr/>
          <a:lstStyle/>
          <a:p>
            <a:fld id="{612E92F9-B04A-6247-A8E3-E75CA070E4FC}" type="datetime1">
              <a:rPr lang="en-US" smtClean="0"/>
              <a:pPr/>
              <a:t>12/7/12</a:t>
            </a:fld>
            <a:endParaRPr lang="en-US"/>
          </a:p>
        </p:txBody>
      </p:sp>
      <p:sp>
        <p:nvSpPr>
          <p:cNvPr id="4" name="Slide Number Placeholder 3"/>
          <p:cNvSpPr>
            <a:spLocks noGrp="1"/>
          </p:cNvSpPr>
          <p:nvPr>
            <p:ph type="sldNum" sz="quarter" idx="12"/>
          </p:nvPr>
        </p:nvSpPr>
        <p:spPr/>
        <p:txBody>
          <a:bodyPr/>
          <a:lstStyle/>
          <a:p>
            <a:fld id="{7BC1F5ED-BD72-4CAB-B526-43E94774B14F}" type="slidenum">
              <a:rPr lang="en-US" smtClean="0"/>
              <a:pPr/>
              <a:t>33</a:t>
            </a:fld>
            <a:endParaRPr lang="en-US"/>
          </a:p>
        </p:txBody>
      </p:sp>
    </p:spTree>
    <p:extLst>
      <p:ext uri="{BB962C8B-B14F-4D97-AF65-F5344CB8AC3E}">
        <p14:creationId xmlns:p14="http://schemas.microsoft.com/office/powerpoint/2010/main" val="378773040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Flare Thermal Model: Estimated Heat Losses</a:t>
            </a:r>
            <a:endParaRPr lang="en-US" dirty="0"/>
          </a:p>
        </p:txBody>
      </p:sp>
      <p:sp>
        <p:nvSpPr>
          <p:cNvPr id="12" name="Content Placeholder 13"/>
          <p:cNvSpPr>
            <a:spLocks noGrp="1"/>
          </p:cNvSpPr>
          <p:nvPr>
            <p:ph sz="half" idx="4294967295"/>
          </p:nvPr>
        </p:nvSpPr>
        <p:spPr>
          <a:xfrm>
            <a:off x="6345238" y="1546225"/>
            <a:ext cx="2798762" cy="4870450"/>
          </a:xfrm>
          <a:prstGeom prst="rect">
            <a:avLst/>
          </a:prstGeom>
        </p:spPr>
        <p:txBody>
          <a:bodyPr>
            <a:normAutofit lnSpcReduction="10000"/>
          </a:bodyPr>
          <a:lstStyle/>
          <a:p>
            <a:r>
              <a:rPr lang="en-US" sz="2400" dirty="0" smtClean="0"/>
              <a:t>Margin to ensure success</a:t>
            </a:r>
          </a:p>
          <a:p>
            <a:pPr lvl="1"/>
            <a:r>
              <a:rPr lang="en-US" sz="2000" dirty="0" smtClean="0"/>
              <a:t>New technology</a:t>
            </a:r>
          </a:p>
          <a:p>
            <a:pPr lvl="1"/>
            <a:r>
              <a:rPr lang="en-US" sz="2000" dirty="0" smtClean="0"/>
              <a:t>Many model assumptions</a:t>
            </a:r>
            <a:endParaRPr lang="en-US" sz="2400" dirty="0" smtClean="0"/>
          </a:p>
          <a:p>
            <a:r>
              <a:rPr lang="en-US" sz="2400" dirty="0" smtClean="0"/>
              <a:t>6 Flares</a:t>
            </a:r>
          </a:p>
          <a:p>
            <a:pPr lvl="1"/>
            <a:r>
              <a:rPr lang="en-US" sz="2000" dirty="0" smtClean="0"/>
              <a:t>17% flare margin</a:t>
            </a:r>
          </a:p>
          <a:p>
            <a:pPr lvl="1"/>
            <a:r>
              <a:rPr lang="en-US" sz="2000" dirty="0" smtClean="0"/>
              <a:t>25% time margin</a:t>
            </a:r>
          </a:p>
          <a:p>
            <a:pPr lvl="1"/>
            <a:r>
              <a:rPr lang="en-US" sz="2000" dirty="0" smtClean="0"/>
              <a:t>24% depth margin</a:t>
            </a:r>
          </a:p>
          <a:p>
            <a:pPr lvl="1"/>
            <a:r>
              <a:rPr lang="en-US" sz="2000" dirty="0" smtClean="0"/>
              <a:t>52° tolerance from </a:t>
            </a:r>
            <a:r>
              <a:rPr lang="en-US" sz="2000" dirty="0"/>
              <a:t>vertical</a:t>
            </a:r>
          </a:p>
          <a:p>
            <a:pPr lvl="1"/>
            <a:r>
              <a:rPr lang="en-US" sz="2000" dirty="0" smtClean="0"/>
              <a:t>11% larger hole diameter</a:t>
            </a:r>
          </a:p>
        </p:txBody>
      </p:sp>
      <p:pic>
        <p:nvPicPr>
          <p:cNvPr id="10" name="Picture 9"/>
          <p:cNvPicPr>
            <a:picLocks noChangeAspect="1"/>
          </p:cNvPicPr>
          <p:nvPr/>
        </p:nvPicPr>
        <p:blipFill>
          <a:blip r:embed="rId3" cstate="print"/>
          <a:stretch>
            <a:fillRect/>
          </a:stretch>
        </p:blipFill>
        <p:spPr>
          <a:xfrm>
            <a:off x="160421" y="1537355"/>
            <a:ext cx="6505985" cy="4879489"/>
          </a:xfrm>
          <a:prstGeom prst="rect">
            <a:avLst/>
          </a:prstGeom>
        </p:spPr>
      </p:pic>
      <p:sp>
        <p:nvSpPr>
          <p:cNvPr id="9" name="TextBox 8"/>
          <p:cNvSpPr txBox="1"/>
          <p:nvPr/>
        </p:nvSpPr>
        <p:spPr>
          <a:xfrm>
            <a:off x="4334034" y="4745788"/>
            <a:ext cx="1935726" cy="369332"/>
          </a:xfrm>
          <a:prstGeom prst="rect">
            <a:avLst/>
          </a:prstGeom>
          <a:noFill/>
        </p:spPr>
        <p:txBody>
          <a:bodyPr wrap="square" rtlCol="0">
            <a:spAutoFit/>
          </a:bodyPr>
          <a:lstStyle/>
          <a:p>
            <a:r>
              <a:rPr lang="en-US" dirty="0" smtClean="0"/>
              <a:t>Max time of flare</a:t>
            </a:r>
            <a:endParaRPr lang="en-US" dirty="0"/>
          </a:p>
        </p:txBody>
      </p:sp>
      <p:sp>
        <p:nvSpPr>
          <p:cNvPr id="15" name="Donut 14"/>
          <p:cNvSpPr/>
          <p:nvPr/>
        </p:nvSpPr>
        <p:spPr>
          <a:xfrm>
            <a:off x="2989713" y="5101752"/>
            <a:ext cx="365760" cy="365760"/>
          </a:xfrm>
          <a:prstGeom prst="donut">
            <a:avLst>
              <a:gd name="adj" fmla="val 6647"/>
            </a:avLst>
          </a:prstGeom>
          <a:solidFill>
            <a:srgbClr val="31859C"/>
          </a:solidFill>
          <a:ln w="3175" cmpd="sng">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TextBox 7"/>
          <p:cNvSpPr txBox="1"/>
          <p:nvPr/>
        </p:nvSpPr>
        <p:spPr>
          <a:xfrm>
            <a:off x="2514600" y="3087469"/>
            <a:ext cx="3505200" cy="646331"/>
          </a:xfrm>
          <a:prstGeom prst="rect">
            <a:avLst/>
          </a:prstGeom>
          <a:noFill/>
        </p:spPr>
        <p:txBody>
          <a:bodyPr wrap="square" rtlCol="0">
            <a:spAutoFit/>
          </a:bodyPr>
          <a:lstStyle/>
          <a:p>
            <a:r>
              <a:rPr lang="en-US" b="1" dirty="0" smtClean="0">
                <a:solidFill>
                  <a:srgbClr val="000000"/>
                </a:solidFill>
              </a:rPr>
              <a:t>Heat is not evenly distributed across penetrator - average</a:t>
            </a:r>
          </a:p>
        </p:txBody>
      </p:sp>
      <p:sp>
        <p:nvSpPr>
          <p:cNvPr id="3" name="Date Placeholder 2"/>
          <p:cNvSpPr>
            <a:spLocks noGrp="1"/>
          </p:cNvSpPr>
          <p:nvPr>
            <p:ph type="dt" sz="half" idx="2"/>
          </p:nvPr>
        </p:nvSpPr>
        <p:spPr/>
        <p:txBody>
          <a:bodyPr/>
          <a:lstStyle/>
          <a:p>
            <a:fld id="{707DA6D6-F874-3D48-9303-9D15A08A14A9}" type="datetime1">
              <a:rPr lang="en-US" smtClean="0"/>
              <a:pPr/>
              <a:t>12/7/12</a:t>
            </a:fld>
            <a:endParaRPr lang="en-US"/>
          </a:p>
        </p:txBody>
      </p:sp>
      <p:sp>
        <p:nvSpPr>
          <p:cNvPr id="4" name="Slide Number Placeholder 3"/>
          <p:cNvSpPr>
            <a:spLocks noGrp="1"/>
          </p:cNvSpPr>
          <p:nvPr>
            <p:ph type="sldNum" sz="quarter" idx="12"/>
          </p:nvPr>
        </p:nvSpPr>
        <p:spPr/>
        <p:txBody>
          <a:bodyPr/>
          <a:lstStyle/>
          <a:p>
            <a:fld id="{7BC1F5ED-BD72-4CAB-B526-43E94774B14F}" type="slidenum">
              <a:rPr lang="en-US" smtClean="0"/>
              <a:pPr/>
              <a:t>34</a:t>
            </a:fld>
            <a:endParaRPr lang="en-US"/>
          </a:p>
        </p:txBody>
      </p:sp>
    </p:spTree>
    <p:extLst>
      <p:ext uri="{BB962C8B-B14F-4D97-AF65-F5344CB8AC3E}">
        <p14:creationId xmlns:p14="http://schemas.microsoft.com/office/powerpoint/2010/main" val="18653876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Flare Thermal Model: Estimated Heat Losses</a:t>
            </a:r>
            <a:endParaRPr lang="en-US" dirty="0"/>
          </a:p>
        </p:txBody>
      </p:sp>
      <p:sp>
        <p:nvSpPr>
          <p:cNvPr id="12" name="Content Placeholder 13"/>
          <p:cNvSpPr>
            <a:spLocks noGrp="1"/>
          </p:cNvSpPr>
          <p:nvPr>
            <p:ph sz="half" idx="4294967295"/>
          </p:nvPr>
        </p:nvSpPr>
        <p:spPr>
          <a:xfrm>
            <a:off x="6345238" y="1546225"/>
            <a:ext cx="2798762" cy="4870450"/>
          </a:xfrm>
          <a:prstGeom prst="rect">
            <a:avLst/>
          </a:prstGeom>
        </p:spPr>
        <p:txBody>
          <a:bodyPr>
            <a:normAutofit lnSpcReduction="10000"/>
          </a:bodyPr>
          <a:lstStyle/>
          <a:p>
            <a:r>
              <a:rPr lang="en-US" sz="2400" dirty="0" smtClean="0"/>
              <a:t>Margin to ensure success</a:t>
            </a:r>
          </a:p>
          <a:p>
            <a:pPr lvl="1"/>
            <a:r>
              <a:rPr lang="en-US" sz="2000" dirty="0" smtClean="0"/>
              <a:t>New technology</a:t>
            </a:r>
          </a:p>
          <a:p>
            <a:pPr lvl="1"/>
            <a:r>
              <a:rPr lang="en-US" sz="2000" dirty="0" smtClean="0"/>
              <a:t>Many model assumptions</a:t>
            </a:r>
            <a:endParaRPr lang="en-US" sz="2400" dirty="0" smtClean="0"/>
          </a:p>
          <a:p>
            <a:r>
              <a:rPr lang="en-US" sz="2400" dirty="0" smtClean="0"/>
              <a:t>6 Flares</a:t>
            </a:r>
          </a:p>
          <a:p>
            <a:pPr lvl="1"/>
            <a:r>
              <a:rPr lang="en-US" sz="2000" dirty="0" smtClean="0"/>
              <a:t>17% flare margin</a:t>
            </a:r>
          </a:p>
          <a:p>
            <a:pPr lvl="1"/>
            <a:r>
              <a:rPr lang="en-US" sz="2000" dirty="0" smtClean="0"/>
              <a:t>25% time margin</a:t>
            </a:r>
          </a:p>
          <a:p>
            <a:pPr lvl="1"/>
            <a:r>
              <a:rPr lang="en-US" sz="2000" dirty="0" smtClean="0"/>
              <a:t>24% depth margin</a:t>
            </a:r>
          </a:p>
          <a:p>
            <a:pPr lvl="1"/>
            <a:r>
              <a:rPr lang="en-US" sz="2000" dirty="0" smtClean="0"/>
              <a:t>52° tolerance from </a:t>
            </a:r>
            <a:r>
              <a:rPr lang="en-US" sz="2000" dirty="0"/>
              <a:t>vertical</a:t>
            </a:r>
          </a:p>
          <a:p>
            <a:pPr lvl="1"/>
            <a:r>
              <a:rPr lang="en-US" sz="2000" dirty="0" smtClean="0"/>
              <a:t>11% larger hole diameter</a:t>
            </a:r>
          </a:p>
        </p:txBody>
      </p:sp>
      <p:pic>
        <p:nvPicPr>
          <p:cNvPr id="10" name="Picture 9"/>
          <p:cNvPicPr>
            <a:picLocks noChangeAspect="1"/>
          </p:cNvPicPr>
          <p:nvPr/>
        </p:nvPicPr>
        <p:blipFill>
          <a:blip r:embed="rId3" cstate="print"/>
          <a:stretch>
            <a:fillRect/>
          </a:stretch>
        </p:blipFill>
        <p:spPr>
          <a:xfrm>
            <a:off x="160421" y="1537355"/>
            <a:ext cx="6505985" cy="4879489"/>
          </a:xfrm>
          <a:prstGeom prst="rect">
            <a:avLst/>
          </a:prstGeom>
        </p:spPr>
      </p:pic>
      <p:sp>
        <p:nvSpPr>
          <p:cNvPr id="9" name="TextBox 8"/>
          <p:cNvSpPr txBox="1"/>
          <p:nvPr/>
        </p:nvSpPr>
        <p:spPr>
          <a:xfrm>
            <a:off x="4334034" y="4745788"/>
            <a:ext cx="1935726" cy="369332"/>
          </a:xfrm>
          <a:prstGeom prst="rect">
            <a:avLst/>
          </a:prstGeom>
          <a:noFill/>
        </p:spPr>
        <p:txBody>
          <a:bodyPr wrap="square" rtlCol="0">
            <a:spAutoFit/>
          </a:bodyPr>
          <a:lstStyle/>
          <a:p>
            <a:r>
              <a:rPr lang="en-US" dirty="0" smtClean="0"/>
              <a:t>Max time of flare</a:t>
            </a:r>
            <a:endParaRPr lang="en-US" dirty="0"/>
          </a:p>
        </p:txBody>
      </p:sp>
      <p:sp>
        <p:nvSpPr>
          <p:cNvPr id="15" name="Donut 14"/>
          <p:cNvSpPr/>
          <p:nvPr/>
        </p:nvSpPr>
        <p:spPr>
          <a:xfrm>
            <a:off x="4427610" y="5003352"/>
            <a:ext cx="365760" cy="365760"/>
          </a:xfrm>
          <a:prstGeom prst="donut">
            <a:avLst>
              <a:gd name="adj" fmla="val 6647"/>
            </a:avLst>
          </a:prstGeom>
          <a:solidFill>
            <a:srgbClr val="31859C"/>
          </a:solidFill>
          <a:ln w="3175" cmpd="sng">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TextBox 6"/>
          <p:cNvSpPr txBox="1"/>
          <p:nvPr/>
        </p:nvSpPr>
        <p:spPr>
          <a:xfrm>
            <a:off x="2514600" y="3087469"/>
            <a:ext cx="3505200" cy="923330"/>
          </a:xfrm>
          <a:prstGeom prst="rect">
            <a:avLst/>
          </a:prstGeom>
          <a:noFill/>
        </p:spPr>
        <p:txBody>
          <a:bodyPr wrap="square" rtlCol="0">
            <a:spAutoFit/>
          </a:bodyPr>
          <a:lstStyle/>
          <a:p>
            <a:r>
              <a:rPr lang="en-US" b="1" dirty="0" smtClean="0">
                <a:solidFill>
                  <a:srgbClr val="000000"/>
                </a:solidFill>
              </a:rPr>
              <a:t>Assume 50% heat transferred to ice</a:t>
            </a:r>
          </a:p>
          <a:p>
            <a:endParaRPr lang="en-US" dirty="0"/>
          </a:p>
        </p:txBody>
      </p:sp>
      <p:sp>
        <p:nvSpPr>
          <p:cNvPr id="3" name="Date Placeholder 2"/>
          <p:cNvSpPr>
            <a:spLocks noGrp="1"/>
          </p:cNvSpPr>
          <p:nvPr>
            <p:ph type="dt" sz="half" idx="2"/>
          </p:nvPr>
        </p:nvSpPr>
        <p:spPr/>
        <p:txBody>
          <a:bodyPr/>
          <a:lstStyle/>
          <a:p>
            <a:fld id="{926BFA6E-24F2-A840-B2F8-093F08CC9C1C}" type="datetime1">
              <a:rPr lang="en-US" smtClean="0"/>
              <a:pPr/>
              <a:t>12/7/12</a:t>
            </a:fld>
            <a:endParaRPr lang="en-US"/>
          </a:p>
        </p:txBody>
      </p:sp>
      <p:sp>
        <p:nvSpPr>
          <p:cNvPr id="4" name="Slide Number Placeholder 3"/>
          <p:cNvSpPr>
            <a:spLocks noGrp="1"/>
          </p:cNvSpPr>
          <p:nvPr>
            <p:ph type="sldNum" sz="quarter" idx="12"/>
          </p:nvPr>
        </p:nvSpPr>
        <p:spPr/>
        <p:txBody>
          <a:bodyPr/>
          <a:lstStyle/>
          <a:p>
            <a:fld id="{7BC1F5ED-BD72-4CAB-B526-43E94774B14F}" type="slidenum">
              <a:rPr lang="en-US" smtClean="0"/>
              <a:pPr/>
              <a:t>35</a:t>
            </a:fld>
            <a:endParaRPr lang="en-US"/>
          </a:p>
        </p:txBody>
      </p:sp>
    </p:spTree>
    <p:extLst>
      <p:ext uri="{BB962C8B-B14F-4D97-AF65-F5344CB8AC3E}">
        <p14:creationId xmlns:p14="http://schemas.microsoft.com/office/powerpoint/2010/main" val="85095110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Flare Thermal Model: Estimated Heat Losses</a:t>
            </a:r>
            <a:endParaRPr lang="en-US" dirty="0"/>
          </a:p>
        </p:txBody>
      </p:sp>
      <p:sp>
        <p:nvSpPr>
          <p:cNvPr id="31" name="Content Placeholder 13"/>
          <p:cNvSpPr>
            <a:spLocks noGrp="1"/>
          </p:cNvSpPr>
          <p:nvPr>
            <p:ph sz="half" idx="4294967295"/>
          </p:nvPr>
        </p:nvSpPr>
        <p:spPr>
          <a:xfrm>
            <a:off x="6345238" y="1546225"/>
            <a:ext cx="2798762" cy="4870450"/>
          </a:xfrm>
          <a:prstGeom prst="rect">
            <a:avLst/>
          </a:prstGeom>
        </p:spPr>
        <p:txBody>
          <a:bodyPr>
            <a:normAutofit lnSpcReduction="10000"/>
          </a:bodyPr>
          <a:lstStyle/>
          <a:p>
            <a:r>
              <a:rPr lang="en-US" sz="2400" dirty="0" smtClean="0"/>
              <a:t>Margin to ensure success</a:t>
            </a:r>
          </a:p>
          <a:p>
            <a:pPr lvl="1"/>
            <a:r>
              <a:rPr lang="en-US" sz="2000" dirty="0" smtClean="0"/>
              <a:t>New technology</a:t>
            </a:r>
          </a:p>
          <a:p>
            <a:pPr lvl="1"/>
            <a:r>
              <a:rPr lang="en-US" sz="2000" dirty="0" smtClean="0"/>
              <a:t>Many model assumptions</a:t>
            </a:r>
            <a:endParaRPr lang="en-US" sz="2400" dirty="0" smtClean="0"/>
          </a:p>
          <a:p>
            <a:r>
              <a:rPr lang="en-US" sz="2400" dirty="0" smtClean="0"/>
              <a:t>6 Flares</a:t>
            </a:r>
          </a:p>
          <a:p>
            <a:pPr lvl="1"/>
            <a:r>
              <a:rPr lang="en-US" sz="2000" dirty="0" smtClean="0"/>
              <a:t>17% flare margin</a:t>
            </a:r>
          </a:p>
          <a:p>
            <a:pPr lvl="1"/>
            <a:r>
              <a:rPr lang="en-US" sz="2000" dirty="0" smtClean="0"/>
              <a:t>25% time margin</a:t>
            </a:r>
          </a:p>
          <a:p>
            <a:pPr lvl="1"/>
            <a:r>
              <a:rPr lang="en-US" sz="2000" dirty="0" smtClean="0"/>
              <a:t>24% depth margin</a:t>
            </a:r>
          </a:p>
          <a:p>
            <a:pPr lvl="1"/>
            <a:r>
              <a:rPr lang="en-US" sz="2000" dirty="0" smtClean="0"/>
              <a:t>52° tolerance from </a:t>
            </a:r>
            <a:r>
              <a:rPr lang="en-US" sz="2000" dirty="0"/>
              <a:t>vertical</a:t>
            </a:r>
          </a:p>
          <a:p>
            <a:pPr lvl="1"/>
            <a:r>
              <a:rPr lang="en-US" sz="2000" dirty="0" smtClean="0"/>
              <a:t>11% larger hole diameter</a:t>
            </a:r>
          </a:p>
        </p:txBody>
      </p:sp>
      <p:pic>
        <p:nvPicPr>
          <p:cNvPr id="10" name="Picture 9"/>
          <p:cNvPicPr>
            <a:picLocks noChangeAspect="1"/>
          </p:cNvPicPr>
          <p:nvPr/>
        </p:nvPicPr>
        <p:blipFill>
          <a:blip r:embed="rId3" cstate="print"/>
          <a:stretch>
            <a:fillRect/>
          </a:stretch>
        </p:blipFill>
        <p:spPr>
          <a:xfrm>
            <a:off x="160421" y="1537355"/>
            <a:ext cx="6505985" cy="4879489"/>
          </a:xfrm>
          <a:prstGeom prst="rect">
            <a:avLst/>
          </a:prstGeom>
        </p:spPr>
      </p:pic>
      <p:sp>
        <p:nvSpPr>
          <p:cNvPr id="9" name="TextBox 8"/>
          <p:cNvSpPr txBox="1"/>
          <p:nvPr/>
        </p:nvSpPr>
        <p:spPr>
          <a:xfrm>
            <a:off x="4334034" y="4745788"/>
            <a:ext cx="1935726" cy="369332"/>
          </a:xfrm>
          <a:prstGeom prst="rect">
            <a:avLst/>
          </a:prstGeom>
          <a:noFill/>
        </p:spPr>
        <p:txBody>
          <a:bodyPr wrap="square" rtlCol="0">
            <a:spAutoFit/>
          </a:bodyPr>
          <a:lstStyle/>
          <a:p>
            <a:r>
              <a:rPr lang="en-US" dirty="0" smtClean="0"/>
              <a:t>Max time of flare</a:t>
            </a:r>
            <a:endParaRPr lang="en-US" dirty="0"/>
          </a:p>
        </p:txBody>
      </p:sp>
      <p:sp>
        <p:nvSpPr>
          <p:cNvPr id="15" name="Donut 14"/>
          <p:cNvSpPr/>
          <p:nvPr/>
        </p:nvSpPr>
        <p:spPr>
          <a:xfrm>
            <a:off x="5142030" y="5088384"/>
            <a:ext cx="365760" cy="365760"/>
          </a:xfrm>
          <a:prstGeom prst="donut">
            <a:avLst>
              <a:gd name="adj" fmla="val 6647"/>
            </a:avLst>
          </a:prstGeom>
          <a:solidFill>
            <a:srgbClr val="FF0000"/>
          </a:solidFill>
          <a:ln w="31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8" name="Straight Arrow Connector 7"/>
          <p:cNvCxnSpPr/>
          <p:nvPr/>
        </p:nvCxnSpPr>
        <p:spPr>
          <a:xfrm rot="10800000" flipV="1">
            <a:off x="5507793" y="4478419"/>
            <a:ext cx="1350208" cy="74364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5507793" y="5115120"/>
            <a:ext cx="1350208" cy="17860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flipV="1">
            <a:off x="5507793" y="4090738"/>
            <a:ext cx="1350208" cy="102437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0800000">
            <a:off x="5507793" y="5454144"/>
            <a:ext cx="1350209" cy="26085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10800000" flipV="1">
            <a:off x="5360744" y="3823366"/>
            <a:ext cx="1497257" cy="122071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2"/>
          </p:nvPr>
        </p:nvSpPr>
        <p:spPr/>
        <p:txBody>
          <a:bodyPr/>
          <a:lstStyle/>
          <a:p>
            <a:fld id="{2DEF2784-AE97-6E44-AECB-E00F3EC54560}" type="datetime1">
              <a:rPr lang="en-US" smtClean="0"/>
              <a:pPr/>
              <a:t>12/7/12</a:t>
            </a:fld>
            <a:endParaRPr lang="en-US"/>
          </a:p>
        </p:txBody>
      </p:sp>
      <p:sp>
        <p:nvSpPr>
          <p:cNvPr id="4" name="Slide Number Placeholder 3"/>
          <p:cNvSpPr>
            <a:spLocks noGrp="1"/>
          </p:cNvSpPr>
          <p:nvPr>
            <p:ph type="sldNum" sz="quarter" idx="12"/>
          </p:nvPr>
        </p:nvSpPr>
        <p:spPr/>
        <p:txBody>
          <a:bodyPr/>
          <a:lstStyle/>
          <a:p>
            <a:fld id="{7BC1F5ED-BD72-4CAB-B526-43E94774B14F}" type="slidenum">
              <a:rPr lang="en-US" smtClean="0"/>
              <a:pPr/>
              <a:t>36</a:t>
            </a:fld>
            <a:endParaRPr lang="en-US"/>
          </a:p>
        </p:txBody>
      </p:sp>
    </p:spTree>
    <p:extLst>
      <p:ext uri="{BB962C8B-B14F-4D97-AF65-F5344CB8AC3E}">
        <p14:creationId xmlns:p14="http://schemas.microsoft.com/office/powerpoint/2010/main" val="173751397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53972" y="1828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Landing </a:t>
            </a:r>
            <a:endParaRPr lang="en-US" sz="2400" dirty="0">
              <a:solidFill>
                <a:srgbClr val="BFBFBF"/>
              </a:solidFill>
            </a:endParaRPr>
          </a:p>
        </p:txBody>
      </p:sp>
      <p:sp>
        <p:nvSpPr>
          <p:cNvPr id="11" name="Rounded Rectangle 10"/>
          <p:cNvSpPr/>
          <p:nvPr/>
        </p:nvSpPr>
        <p:spPr>
          <a:xfrm>
            <a:off x="253972" y="5257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Data Transmission</a:t>
            </a:r>
            <a:endParaRPr lang="en-US" sz="2400" dirty="0">
              <a:solidFill>
                <a:srgbClr val="BFBFBF"/>
              </a:solidFill>
            </a:endParaRPr>
          </a:p>
        </p:txBody>
      </p:sp>
      <p:sp>
        <p:nvSpPr>
          <p:cNvPr id="12" name="Rounded Rectangle 11"/>
          <p:cNvSpPr/>
          <p:nvPr/>
        </p:nvSpPr>
        <p:spPr>
          <a:xfrm>
            <a:off x="253972" y="2971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Penetration</a:t>
            </a:r>
            <a:endParaRPr lang="en-US" sz="2400" dirty="0">
              <a:solidFill>
                <a:srgbClr val="BFBFBF"/>
              </a:solidFill>
            </a:endParaRPr>
          </a:p>
        </p:txBody>
      </p:sp>
      <p:sp>
        <p:nvSpPr>
          <p:cNvPr id="13" name="Rounded Rectangle 12"/>
          <p:cNvSpPr/>
          <p:nvPr/>
        </p:nvSpPr>
        <p:spPr>
          <a:xfrm>
            <a:off x="253972" y="4114800"/>
            <a:ext cx="3479827" cy="800629"/>
          </a:xfrm>
          <a:prstGeom prst="roundRect">
            <a:avLst/>
          </a:prstGeom>
          <a:solidFill>
            <a:srgbClr val="FD965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b="1" dirty="0" smtClean="0">
                <a:solidFill>
                  <a:srgbClr val="FFFFFF"/>
                </a:solidFill>
              </a:rPr>
              <a:t>Data Collection</a:t>
            </a:r>
            <a:endParaRPr lang="en-US" sz="3200" b="1" dirty="0">
              <a:solidFill>
                <a:srgbClr val="FFFFFF"/>
              </a:solidFill>
            </a:endParaRPr>
          </a:p>
        </p:txBody>
      </p:sp>
      <p:sp>
        <p:nvSpPr>
          <p:cNvPr id="14" name="Rounded Rectangle 13"/>
          <p:cNvSpPr/>
          <p:nvPr/>
        </p:nvSpPr>
        <p:spPr>
          <a:xfrm>
            <a:off x="1752600" y="533400"/>
            <a:ext cx="5444093" cy="800629"/>
          </a:xfrm>
          <a:prstGeom prst="roundRect">
            <a:avLst/>
          </a:prstGeom>
          <a:solidFill>
            <a:schemeClr val="accent6"/>
          </a:solidFill>
          <a:ln>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800" b="1" dirty="0" smtClean="0">
                <a:solidFill>
                  <a:srgbClr val="FFFFFF"/>
                </a:solidFill>
              </a:rPr>
              <a:t>Ice SPEAR</a:t>
            </a:r>
            <a:endParaRPr lang="en-US" sz="4800" b="1" dirty="0">
              <a:solidFill>
                <a:srgbClr val="FFFFFF"/>
              </a:solidFill>
            </a:endParaRPr>
          </a:p>
        </p:txBody>
      </p:sp>
      <p:cxnSp>
        <p:nvCxnSpPr>
          <p:cNvPr id="16" name="Straight Arrow Connector 15"/>
          <p:cNvCxnSpPr>
            <a:stCxn id="8" idx="2"/>
            <a:endCxn id="12" idx="0"/>
          </p:cNvCxnSpPr>
          <p:nvPr/>
        </p:nvCxnSpPr>
        <p:spPr>
          <a:xfrm rot="5400000">
            <a:off x="1822701" y="2800614"/>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5400000">
            <a:off x="1821906" y="3942821"/>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824289" y="5085821"/>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10" name="Picture 2"/>
          <p:cNvPicPr>
            <a:picLocks noChangeAspect="1" noChangeArrowheads="1"/>
          </p:cNvPicPr>
          <p:nvPr/>
        </p:nvPicPr>
        <p:blipFill>
          <a:blip r:embed="rId2" cstate="print"/>
          <a:srcRect/>
          <a:stretch>
            <a:fillRect/>
          </a:stretch>
        </p:blipFill>
        <p:spPr bwMode="auto">
          <a:xfrm>
            <a:off x="5791200" y="1639924"/>
            <a:ext cx="1295400" cy="4532276"/>
          </a:xfrm>
          <a:prstGeom prst="rect">
            <a:avLst/>
          </a:prstGeom>
          <a:solidFill>
            <a:srgbClr val="0D1F4A"/>
          </a:solidFill>
          <a:ln w="9525">
            <a:noFill/>
            <a:miter lim="800000"/>
            <a:headEnd/>
            <a:tailEnd/>
          </a:ln>
        </p:spPr>
      </p:pic>
      <p:sp>
        <p:nvSpPr>
          <p:cNvPr id="15" name="Rectangle 14"/>
          <p:cNvSpPr/>
          <p:nvPr/>
        </p:nvSpPr>
        <p:spPr>
          <a:xfrm>
            <a:off x="4953000" y="1639924"/>
            <a:ext cx="838200" cy="4532275"/>
          </a:xfrm>
          <a:prstGeom prst="rect">
            <a:avLst/>
          </a:prstGeom>
          <a:solidFill>
            <a:srgbClr val="0D1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086600" y="1639925"/>
            <a:ext cx="1219200" cy="4532275"/>
          </a:xfrm>
          <a:prstGeom prst="rect">
            <a:avLst/>
          </a:prstGeom>
          <a:solidFill>
            <a:srgbClr val="0D1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53000" y="2353783"/>
            <a:ext cx="3352800" cy="228600"/>
          </a:xfrm>
          <a:prstGeom prst="rect">
            <a:avLst/>
          </a:prstGeom>
          <a:solidFill>
            <a:srgbClr val="597DA1"/>
          </a:solidFill>
          <a:ln>
            <a:solidFill>
              <a:srgbClr val="597D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6324600" y="2353783"/>
            <a:ext cx="304800" cy="228600"/>
          </a:xfrm>
          <a:prstGeom prst="line">
            <a:avLst/>
          </a:prstGeom>
          <a:ln w="25400">
            <a:solidFill>
              <a:srgbClr val="00408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705600" y="2353783"/>
            <a:ext cx="304800" cy="228600"/>
          </a:xfrm>
          <a:prstGeom prst="line">
            <a:avLst/>
          </a:prstGeom>
          <a:ln w="25400">
            <a:solidFill>
              <a:srgbClr val="00408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553200" y="2353783"/>
            <a:ext cx="228600" cy="228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6525305" y="3276600"/>
            <a:ext cx="457200" cy="419628"/>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581F06FA-53BD-9142-B962-4D4BD97D50CE}" type="datetime1">
              <a:rPr lang="en-US" smtClean="0"/>
              <a:pPr/>
              <a:t>12/7/12</a:t>
            </a:fld>
            <a:endParaRPr lang="en-US"/>
          </a:p>
        </p:txBody>
      </p:sp>
      <p:sp>
        <p:nvSpPr>
          <p:cNvPr id="4" name="Slide Number Placeholder 3"/>
          <p:cNvSpPr>
            <a:spLocks noGrp="1"/>
          </p:cNvSpPr>
          <p:nvPr>
            <p:ph type="sldNum" sz="quarter" idx="12"/>
          </p:nvPr>
        </p:nvSpPr>
        <p:spPr/>
        <p:txBody>
          <a:bodyPr/>
          <a:lstStyle/>
          <a:p>
            <a:fld id="{1C521DFC-8C47-4957-AF72-9933438AD240}" type="slidenum">
              <a:rPr lang="en-US" smtClean="0"/>
              <a:pPr/>
              <a:t>37</a:t>
            </a:fld>
            <a:endParaRPr lang="en-US"/>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Electronics Structure </a:t>
            </a:r>
            <a:endParaRPr lang="en-US" dirty="0"/>
          </a:p>
        </p:txBody>
      </p:sp>
      <p:sp>
        <p:nvSpPr>
          <p:cNvPr id="3" name="Content Placeholder 2"/>
          <p:cNvSpPr>
            <a:spLocks noGrp="1"/>
          </p:cNvSpPr>
          <p:nvPr>
            <p:ph idx="1"/>
          </p:nvPr>
        </p:nvSpPr>
        <p:spPr>
          <a:xfrm>
            <a:off x="533400" y="1524000"/>
            <a:ext cx="4953000" cy="4525963"/>
          </a:xfrm>
        </p:spPr>
        <p:txBody>
          <a:bodyPr>
            <a:normAutofit/>
          </a:bodyPr>
          <a:lstStyle/>
          <a:p>
            <a:r>
              <a:rPr lang="en-US" dirty="0" smtClean="0"/>
              <a:t>Threaded rod down center </a:t>
            </a:r>
          </a:p>
          <a:p>
            <a:r>
              <a:rPr lang="en-US" dirty="0" smtClean="0"/>
              <a:t>Plates  and plugs thread onto rod </a:t>
            </a:r>
          </a:p>
          <a:p>
            <a:r>
              <a:rPr lang="en-US" dirty="0" smtClean="0"/>
              <a:t>Iridium modem</a:t>
            </a:r>
            <a:endParaRPr lang="en-US" dirty="0"/>
          </a:p>
          <a:p>
            <a:r>
              <a:rPr lang="en-US" dirty="0" smtClean="0"/>
              <a:t>GPS </a:t>
            </a:r>
          </a:p>
          <a:p>
            <a:pPr>
              <a:buNone/>
            </a:pPr>
            <a:endParaRPr lang="en-US" dirty="0" smtClean="0"/>
          </a:p>
          <a:p>
            <a:r>
              <a:rPr lang="en-US" dirty="0" smtClean="0"/>
              <a:t>Threaded block </a:t>
            </a:r>
          </a:p>
          <a:p>
            <a:r>
              <a:rPr lang="en-US" dirty="0" err="1" smtClean="0"/>
              <a:t>XBee</a:t>
            </a:r>
            <a:r>
              <a:rPr lang="en-US" dirty="0" smtClean="0"/>
              <a:t> system </a:t>
            </a:r>
          </a:p>
          <a:p>
            <a:endParaRPr lang="en-US" dirty="0" smtClean="0"/>
          </a:p>
          <a:p>
            <a:endParaRPr lang="en-US" dirty="0"/>
          </a:p>
        </p:txBody>
      </p:sp>
      <p:pic>
        <p:nvPicPr>
          <p:cNvPr id="102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7786" b="87835" l="1406" r="100000"/>
                    </a14:imgEffect>
                  </a14:imgLayer>
                </a14:imgProps>
              </a:ext>
            </a:extLst>
          </a:blip>
          <a:srcRect b="17594"/>
          <a:stretch>
            <a:fillRect/>
          </a:stretch>
        </p:blipFill>
        <p:spPr bwMode="auto">
          <a:xfrm>
            <a:off x="3657600" y="4267200"/>
            <a:ext cx="3200400" cy="19050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40" b="98921" l="1282" r="92308"/>
                    </a14:imgEffect>
                  </a14:imgLayer>
                </a14:imgProps>
              </a:ext>
            </a:extLst>
          </a:blip>
          <a:srcRect/>
          <a:stretch>
            <a:fillRect/>
          </a:stretch>
        </p:blipFill>
        <p:spPr bwMode="auto">
          <a:xfrm>
            <a:off x="6858000" y="1066800"/>
            <a:ext cx="1389828" cy="4953488"/>
          </a:xfrm>
          <a:prstGeom prst="rect">
            <a:avLst/>
          </a:prstGeom>
          <a:noFill/>
          <a:ln w="9525">
            <a:noFill/>
            <a:miter lim="800000"/>
            <a:headEnd/>
            <a:tailEnd/>
          </a:ln>
        </p:spPr>
      </p:pic>
      <p:cxnSp>
        <p:nvCxnSpPr>
          <p:cNvPr id="7" name="Straight Arrow Connector 6"/>
          <p:cNvCxnSpPr/>
          <p:nvPr/>
        </p:nvCxnSpPr>
        <p:spPr>
          <a:xfrm flipV="1">
            <a:off x="5486400" y="1676400"/>
            <a:ext cx="2057400" cy="762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10200" y="2438400"/>
            <a:ext cx="2057400" cy="6096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4914900" y="2933700"/>
            <a:ext cx="2667000" cy="16764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410200" y="2438400"/>
            <a:ext cx="2133600" cy="16002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276600" y="3352800"/>
            <a:ext cx="2133600" cy="16002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828800" y="3810000"/>
            <a:ext cx="3200400" cy="13716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505200" y="4876800"/>
            <a:ext cx="533400" cy="5334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971800" y="5410200"/>
            <a:ext cx="1371600" cy="3810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8343900" y="1311171"/>
            <a:ext cx="38100" cy="4556229"/>
          </a:xfrm>
          <a:prstGeom prst="straightConnector1">
            <a:avLst/>
          </a:prstGeom>
          <a:ln>
            <a:solidFill>
              <a:srgbClr val="FDFDFD"/>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385522" y="3484357"/>
            <a:ext cx="875923" cy="369332"/>
          </a:xfrm>
          <a:prstGeom prst="rect">
            <a:avLst/>
          </a:prstGeom>
          <a:noFill/>
        </p:spPr>
        <p:txBody>
          <a:bodyPr wrap="none" rtlCol="0">
            <a:spAutoFit/>
          </a:bodyPr>
          <a:lstStyle/>
          <a:p>
            <a:r>
              <a:rPr lang="en-US" dirty="0" smtClean="0"/>
              <a:t>24.5cm</a:t>
            </a:r>
            <a:endParaRPr lang="en-US" dirty="0"/>
          </a:p>
        </p:txBody>
      </p:sp>
      <p:cxnSp>
        <p:nvCxnSpPr>
          <p:cNvPr id="12" name="Straight Arrow Connector 11"/>
          <p:cNvCxnSpPr/>
          <p:nvPr/>
        </p:nvCxnSpPr>
        <p:spPr>
          <a:xfrm>
            <a:off x="7010400" y="6049963"/>
            <a:ext cx="1066800" cy="0"/>
          </a:xfrm>
          <a:prstGeom prst="straightConnector1">
            <a:avLst/>
          </a:prstGeom>
          <a:ln>
            <a:solidFill>
              <a:srgbClr val="FDFDFD"/>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239000" y="6089027"/>
            <a:ext cx="928109" cy="369332"/>
          </a:xfrm>
          <a:prstGeom prst="rect">
            <a:avLst/>
          </a:prstGeom>
          <a:noFill/>
        </p:spPr>
        <p:txBody>
          <a:bodyPr wrap="none" rtlCol="0">
            <a:spAutoFit/>
          </a:bodyPr>
          <a:lstStyle/>
          <a:p>
            <a:r>
              <a:rPr lang="en-US" dirty="0" smtClean="0"/>
              <a:t>7.62 cm</a:t>
            </a:r>
            <a:endParaRPr lang="en-US" dirty="0"/>
          </a:p>
        </p:txBody>
      </p:sp>
      <p:sp>
        <p:nvSpPr>
          <p:cNvPr id="4" name="Date Placeholder 3"/>
          <p:cNvSpPr>
            <a:spLocks noGrp="1"/>
          </p:cNvSpPr>
          <p:nvPr>
            <p:ph type="dt" sz="half" idx="2"/>
          </p:nvPr>
        </p:nvSpPr>
        <p:spPr/>
        <p:txBody>
          <a:bodyPr/>
          <a:lstStyle/>
          <a:p>
            <a:fld id="{63703DCA-BBEA-B043-81A4-92D1757820E0}" type="datetime1">
              <a:rPr lang="en-US" smtClean="0"/>
              <a:pPr/>
              <a:t>12/7/12</a:t>
            </a:fld>
            <a:endParaRPr lang="en-US"/>
          </a:p>
        </p:txBody>
      </p:sp>
      <p:sp>
        <p:nvSpPr>
          <p:cNvPr id="6" name="Slide Number Placeholder 5"/>
          <p:cNvSpPr>
            <a:spLocks noGrp="1"/>
          </p:cNvSpPr>
          <p:nvPr>
            <p:ph type="sldNum" sz="quarter" idx="12"/>
          </p:nvPr>
        </p:nvSpPr>
        <p:spPr/>
        <p:txBody>
          <a:bodyPr/>
          <a:lstStyle/>
          <a:p>
            <a:fld id="{7BC1F5ED-BD72-4CAB-B526-43E94774B14F}" type="slidenum">
              <a:rPr lang="en-US" smtClean="0"/>
              <a:pPr/>
              <a:t>38</a:t>
            </a:fld>
            <a:endParaRPr lang="en-US"/>
          </a:p>
        </p:txBody>
      </p:sp>
    </p:spTree>
    <p:extLst>
      <p:ext uri="{BB962C8B-B14F-4D97-AF65-F5344CB8AC3E}">
        <p14:creationId xmlns:p14="http://schemas.microsoft.com/office/powerpoint/2010/main" val="250556528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Waterproofing </a:t>
            </a:r>
            <a:endParaRPr lang="en-US" dirty="0"/>
          </a:p>
        </p:txBody>
      </p:sp>
      <p:sp>
        <p:nvSpPr>
          <p:cNvPr id="3" name="Content Placeholder 2"/>
          <p:cNvSpPr>
            <a:spLocks noGrp="1"/>
          </p:cNvSpPr>
          <p:nvPr>
            <p:ph sz="half" idx="4294967295"/>
          </p:nvPr>
        </p:nvSpPr>
        <p:spPr>
          <a:xfrm>
            <a:off x="0" y="1295400"/>
            <a:ext cx="4038600" cy="4830763"/>
          </a:xfrm>
          <a:prstGeom prst="rect">
            <a:avLst/>
          </a:prstGeom>
        </p:spPr>
        <p:txBody>
          <a:bodyPr>
            <a:normAutofit/>
          </a:bodyPr>
          <a:lstStyle/>
          <a:p>
            <a:r>
              <a:rPr lang="en-US" dirty="0" smtClean="0"/>
              <a:t>Bulkhead connectors</a:t>
            </a:r>
          </a:p>
          <a:p>
            <a:pPr lvl="1"/>
            <a:r>
              <a:rPr lang="en-US" dirty="0" smtClean="0"/>
              <a:t>3 RF cables</a:t>
            </a:r>
          </a:p>
          <a:p>
            <a:pPr lvl="1"/>
            <a:r>
              <a:rPr lang="en-US" dirty="0" smtClean="0"/>
              <a:t>1 data line  </a:t>
            </a:r>
          </a:p>
          <a:p>
            <a:r>
              <a:rPr lang="en-US" dirty="0" smtClean="0"/>
              <a:t>Electrical components </a:t>
            </a:r>
          </a:p>
          <a:p>
            <a:r>
              <a:rPr lang="en-US" dirty="0" smtClean="0"/>
              <a:t>Piston seal </a:t>
            </a:r>
          </a:p>
          <a:p>
            <a:pPr lvl="1"/>
            <a:r>
              <a:rPr lang="en-US" dirty="0" smtClean="0"/>
              <a:t>Enclosed tube </a:t>
            </a:r>
          </a:p>
          <a:p>
            <a:pPr marL="0" indent="0">
              <a:buNone/>
            </a:pPr>
            <a:endParaRPr lang="en-US" dirty="0" smtClean="0"/>
          </a:p>
          <a:p>
            <a:r>
              <a:rPr lang="en-US" dirty="0" smtClean="0"/>
              <a:t>Electrical connection</a:t>
            </a:r>
          </a:p>
          <a:p>
            <a:pPr lvl="1"/>
            <a:r>
              <a:rPr lang="en-US" dirty="0" smtClean="0"/>
              <a:t>Data lin</a:t>
            </a:r>
            <a:r>
              <a:rPr lang="en-US" dirty="0"/>
              <a:t>e</a:t>
            </a:r>
            <a:r>
              <a:rPr lang="en-US" dirty="0" smtClean="0"/>
              <a:t> </a:t>
            </a: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295400"/>
            <a:ext cx="1923738"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3962400" y="1600200"/>
            <a:ext cx="1295400" cy="2286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2095268"/>
            <a:ext cx="2014537" cy="259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a:xfrm flipV="1">
            <a:off x="3810000" y="2895600"/>
            <a:ext cx="1143000" cy="2286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209800" y="3657600"/>
            <a:ext cx="2895600" cy="12954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733800" y="5181600"/>
            <a:ext cx="1945159" cy="1524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209800" y="3390900"/>
            <a:ext cx="4572000" cy="26670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2"/>
          </p:nvPr>
        </p:nvSpPr>
        <p:spPr/>
        <p:txBody>
          <a:bodyPr/>
          <a:lstStyle/>
          <a:p>
            <a:fld id="{2E9997F0-5C9F-4B4D-9907-FBDB9BB568CC}"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39</a:t>
            </a:fld>
            <a:endParaRPr lang="en-US"/>
          </a:p>
        </p:txBody>
      </p:sp>
    </p:spTree>
    <p:extLst>
      <p:ext uri="{BB962C8B-B14F-4D97-AF65-F5344CB8AC3E}">
        <p14:creationId xmlns:p14="http://schemas.microsoft.com/office/powerpoint/2010/main" val="66344404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r>
              <a:rPr lang="en-US" dirty="0"/>
              <a:t>Design a sensor deployment system to measure ice and ocean characteristics in remote areas by surviving an airdrop landing, penetrating the ice to allow for representative sensor deployment, collecting data, and relaying that information 10 km for analysis.</a:t>
            </a:r>
          </a:p>
          <a:p>
            <a:pPr marL="0" indent="0">
              <a:buNone/>
            </a:pPr>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pPr/>
              <a:t>4</a:t>
            </a:fld>
            <a:endParaRPr lang="en-US"/>
          </a:p>
        </p:txBody>
      </p:sp>
      <p:sp>
        <p:nvSpPr>
          <p:cNvPr id="5" name="Date Placeholder 4"/>
          <p:cNvSpPr>
            <a:spLocks noGrp="1"/>
          </p:cNvSpPr>
          <p:nvPr>
            <p:ph type="dt" sz="half" idx="2"/>
          </p:nvPr>
        </p:nvSpPr>
        <p:spPr/>
        <p:txBody>
          <a:bodyPr/>
          <a:lstStyle/>
          <a:p>
            <a:fld id="{503A32E9-6B43-EB4C-9487-EB253E9093C0}" type="datetime1">
              <a:rPr lang="en-US" smtClean="0"/>
              <a:pPr/>
              <a:t>12/7/12</a:t>
            </a:fld>
            <a:endParaRPr lang="en-US"/>
          </a:p>
        </p:txBody>
      </p:sp>
      <p:pic>
        <p:nvPicPr>
          <p:cNvPr id="7" name="Picture 6"/>
          <p:cNvPicPr>
            <a:picLocks noChangeAspect="1"/>
          </p:cNvPicPr>
          <p:nvPr/>
        </p:nvPicPr>
        <p:blipFill>
          <a:blip r:embed="rId2" cstate="print"/>
          <a:stretch>
            <a:fillRect/>
          </a:stretch>
        </p:blipFill>
        <p:spPr>
          <a:xfrm rot="207113">
            <a:off x="5105399" y="4042319"/>
            <a:ext cx="3048000" cy="2079811"/>
          </a:xfrm>
          <a:prstGeom prst="rect">
            <a:avLst/>
          </a:prstGeom>
        </p:spPr>
      </p:pic>
      <p:pic>
        <p:nvPicPr>
          <p:cNvPr id="8" name="Picture 7"/>
          <p:cNvPicPr>
            <a:picLocks noChangeAspect="1"/>
          </p:cNvPicPr>
          <p:nvPr/>
        </p:nvPicPr>
        <p:blipFill>
          <a:blip r:embed="rId3" cstate="print"/>
          <a:stretch>
            <a:fillRect/>
          </a:stretch>
        </p:blipFill>
        <p:spPr>
          <a:xfrm rot="20902958">
            <a:off x="1220357" y="4335430"/>
            <a:ext cx="3060743" cy="1836446"/>
          </a:xfrm>
          <a:prstGeom prst="rect">
            <a:avLst/>
          </a:prstGeom>
        </p:spPr>
      </p:pic>
    </p:spTree>
    <p:extLst>
      <p:ext uri="{BB962C8B-B14F-4D97-AF65-F5344CB8AC3E}">
        <p14:creationId xmlns:p14="http://schemas.microsoft.com/office/powerpoint/2010/main" val="11313696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a:t>
            </a:r>
            <a:endParaRPr lang="en-US" dirty="0"/>
          </a:p>
        </p:txBody>
      </p:sp>
      <p:sp>
        <p:nvSpPr>
          <p:cNvPr id="3" name="Content Placeholder 2"/>
          <p:cNvSpPr>
            <a:spLocks noGrp="1"/>
          </p:cNvSpPr>
          <p:nvPr>
            <p:ph idx="1"/>
          </p:nvPr>
        </p:nvSpPr>
        <p:spPr>
          <a:xfrm>
            <a:off x="2743200" y="1676400"/>
            <a:ext cx="5638800" cy="4267200"/>
          </a:xfrm>
        </p:spPr>
        <p:txBody>
          <a:bodyPr/>
          <a:lstStyle/>
          <a:p>
            <a:r>
              <a:rPr lang="en-US" sz="2000" dirty="0" smtClean="0"/>
              <a:t>GPS Receiver – Trimble Condor C2626 Module</a:t>
            </a:r>
          </a:p>
          <a:p>
            <a:r>
              <a:rPr lang="en-US" sz="2000" dirty="0" smtClean="0"/>
              <a:t>Requirements Met:</a:t>
            </a:r>
          </a:p>
          <a:p>
            <a:pPr lvl="1"/>
            <a:r>
              <a:rPr lang="en-US" sz="2000" dirty="0" smtClean="0"/>
              <a:t>Accurate to 100 m radius</a:t>
            </a:r>
          </a:p>
          <a:p>
            <a:pPr lvl="1"/>
            <a:r>
              <a:rPr lang="en-US" sz="2000" dirty="0" smtClean="0"/>
              <a:t>USART Communication</a:t>
            </a:r>
          </a:p>
          <a:p>
            <a:r>
              <a:rPr lang="en-US" sz="2000" dirty="0" smtClean="0"/>
              <a:t>Temperature Sensor – HSTH 44031</a:t>
            </a:r>
          </a:p>
          <a:p>
            <a:r>
              <a:rPr lang="en-US" sz="2000" dirty="0" smtClean="0"/>
              <a:t>Requirements Met:</a:t>
            </a:r>
          </a:p>
          <a:p>
            <a:pPr lvl="1"/>
            <a:r>
              <a:rPr lang="en-US" sz="2000" dirty="0" smtClean="0"/>
              <a:t>Measure from -15</a:t>
            </a:r>
            <a:r>
              <a:rPr lang="en-US" sz="2000" baseline="30000" dirty="0" smtClean="0"/>
              <a:t>o</a:t>
            </a:r>
            <a:r>
              <a:rPr lang="en-US" sz="2000" dirty="0" smtClean="0"/>
              <a:t> to +20</a:t>
            </a:r>
            <a:r>
              <a:rPr lang="en-US" sz="2000" baseline="30000" dirty="0" smtClean="0"/>
              <a:t>o</a:t>
            </a:r>
            <a:r>
              <a:rPr lang="en-US" sz="2000" dirty="0" smtClean="0"/>
              <a:t> C</a:t>
            </a:r>
          </a:p>
          <a:p>
            <a:pPr lvl="1"/>
            <a:r>
              <a:rPr lang="en-US" sz="2000" dirty="0" smtClean="0"/>
              <a:t>Accuracy of ± 0.1</a:t>
            </a:r>
            <a:r>
              <a:rPr lang="en-US" sz="2000" baseline="30000" dirty="0" smtClean="0"/>
              <a:t>o</a:t>
            </a:r>
            <a:r>
              <a:rPr lang="en-US" sz="2000" dirty="0" smtClean="0"/>
              <a:t> C</a:t>
            </a:r>
          </a:p>
          <a:p>
            <a:pPr lvl="1"/>
            <a:r>
              <a:rPr lang="en-US" sz="2000" dirty="0" smtClean="0"/>
              <a:t>Work down to 10 meter water depth</a:t>
            </a:r>
          </a:p>
          <a:p>
            <a:r>
              <a:rPr lang="en-US" sz="2000" dirty="0" smtClean="0"/>
              <a:t>Housekeeping Sensors:</a:t>
            </a:r>
          </a:p>
          <a:p>
            <a:pPr lvl="1"/>
            <a:r>
              <a:rPr lang="en-US" sz="2000" dirty="0" smtClean="0"/>
              <a:t>LM94022 – Temperature</a:t>
            </a:r>
            <a:endParaRPr lang="en-US" dirty="0" smtClean="0"/>
          </a:p>
          <a:p>
            <a:pPr lvl="1"/>
            <a:r>
              <a:rPr lang="en-US" sz="2000" dirty="0" smtClean="0"/>
              <a:t> HIH-5030 – Humidity</a:t>
            </a:r>
          </a:p>
          <a:p>
            <a:pPr marL="457200" lvl="1" indent="0">
              <a:buNone/>
            </a:pPr>
            <a:endParaRPr lang="en-US" sz="2400" dirty="0" smtClean="0"/>
          </a:p>
        </p:txBody>
      </p:sp>
      <p:sp>
        <p:nvSpPr>
          <p:cNvPr id="4" name="Slide Number Placeholder 3"/>
          <p:cNvSpPr>
            <a:spLocks noGrp="1"/>
          </p:cNvSpPr>
          <p:nvPr>
            <p:ph type="sldNum" sz="quarter" idx="12"/>
          </p:nvPr>
        </p:nvSpPr>
        <p:spPr/>
        <p:txBody>
          <a:bodyPr/>
          <a:lstStyle/>
          <a:p>
            <a:fld id="{7BC1F5ED-BD72-4CAB-B526-43E94774B14F}" type="slidenum">
              <a:rPr lang="en-US" smtClean="0"/>
              <a:pPr/>
              <a:t>40</a:t>
            </a:fld>
            <a:endParaRPr lang="en-US"/>
          </a:p>
        </p:txBody>
      </p:sp>
      <p:sp>
        <p:nvSpPr>
          <p:cNvPr id="5" name="Date Placeholder 4"/>
          <p:cNvSpPr>
            <a:spLocks noGrp="1"/>
          </p:cNvSpPr>
          <p:nvPr>
            <p:ph type="dt" sz="half" idx="2"/>
          </p:nvPr>
        </p:nvSpPr>
        <p:spPr/>
        <p:txBody>
          <a:bodyPr/>
          <a:lstStyle/>
          <a:p>
            <a:fld id="{B453F340-0E1D-5840-88A0-D66F5FCAD3FD}" type="datetime1">
              <a:rPr lang="en-US" smtClean="0"/>
              <a:pPr/>
              <a:t>12/7/12</a:t>
            </a:fld>
            <a:endParaRPr lang="en-US" dirty="0"/>
          </a:p>
        </p:txBody>
      </p:sp>
      <p:pic>
        <p:nvPicPr>
          <p:cNvPr id="2050" name="Picture 2"/>
          <p:cNvPicPr>
            <a:picLocks noChangeAspect="1" noChangeArrowheads="1"/>
          </p:cNvPicPr>
          <p:nvPr/>
        </p:nvPicPr>
        <p:blipFill>
          <a:blip r:embed="rId2" cstate="print">
            <a:clrChange>
              <a:clrFrom>
                <a:srgbClr val="FFFFFF"/>
              </a:clrFrom>
              <a:clrTo>
                <a:srgbClr val="FFFFFF">
                  <a:alpha val="0"/>
                </a:srgbClr>
              </a:clrTo>
            </a:clrChange>
          </a:blip>
          <a:srcRect l="54425" r="4985" b="21126"/>
          <a:stretch>
            <a:fillRect/>
          </a:stretch>
        </p:blipFill>
        <p:spPr bwMode="auto">
          <a:xfrm>
            <a:off x="304800" y="1447800"/>
            <a:ext cx="1629391" cy="1524000"/>
          </a:xfrm>
          <a:prstGeom prst="rect">
            <a:avLst/>
          </a:prstGeom>
          <a:noFill/>
          <a:ln w="9525">
            <a:noFill/>
            <a:miter lim="800000"/>
            <a:headEnd/>
            <a:tailEnd/>
          </a:ln>
        </p:spPr>
      </p:pic>
      <p:pic>
        <p:nvPicPr>
          <p:cNvPr id="35" name="Picture 2"/>
          <p:cNvPicPr>
            <a:picLocks noChangeAspect="1" noChangeArrowheads="1"/>
          </p:cNvPicPr>
          <p:nvPr/>
        </p:nvPicPr>
        <p:blipFill>
          <a:blip r:embed="rId3" cstate="print"/>
          <a:srcRect/>
          <a:stretch>
            <a:fillRect/>
          </a:stretch>
        </p:blipFill>
        <p:spPr bwMode="auto">
          <a:xfrm>
            <a:off x="457200" y="3048000"/>
            <a:ext cx="1324591" cy="13334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6" name="Group 35"/>
          <p:cNvGrpSpPr/>
          <p:nvPr/>
        </p:nvGrpSpPr>
        <p:grpSpPr>
          <a:xfrm>
            <a:off x="45907" y="4552890"/>
            <a:ext cx="2889038" cy="1918168"/>
            <a:chOff x="45907" y="4552890"/>
            <a:chExt cx="2889038" cy="1918168"/>
          </a:xfrm>
        </p:grpSpPr>
        <p:sp>
          <p:nvSpPr>
            <p:cNvPr id="37" name="TextBox 36"/>
            <p:cNvSpPr txBox="1"/>
            <p:nvPr/>
          </p:nvSpPr>
          <p:spPr>
            <a:xfrm>
              <a:off x="45907" y="4552890"/>
              <a:ext cx="687518" cy="400110"/>
            </a:xfrm>
            <a:prstGeom prst="rect">
              <a:avLst/>
            </a:prstGeom>
            <a:noFill/>
          </p:spPr>
          <p:txBody>
            <a:bodyPr wrap="square" rtlCol="0">
              <a:spAutoFit/>
            </a:bodyPr>
            <a:lstStyle/>
            <a:p>
              <a:r>
                <a:rPr lang="en-US" sz="2000" dirty="0" smtClean="0"/>
                <a:t>Vin</a:t>
              </a:r>
              <a:endParaRPr lang="en-US" sz="2000" dirty="0"/>
            </a:p>
          </p:txBody>
        </p:sp>
        <p:sp>
          <p:nvSpPr>
            <p:cNvPr id="38" name="TextBox 37"/>
            <p:cNvSpPr txBox="1"/>
            <p:nvPr/>
          </p:nvSpPr>
          <p:spPr>
            <a:xfrm>
              <a:off x="2018255" y="4572000"/>
              <a:ext cx="916690" cy="400110"/>
            </a:xfrm>
            <a:prstGeom prst="rect">
              <a:avLst/>
            </a:prstGeom>
            <a:noFill/>
          </p:spPr>
          <p:txBody>
            <a:bodyPr wrap="square" rtlCol="0">
              <a:spAutoFit/>
            </a:bodyPr>
            <a:lstStyle/>
            <a:p>
              <a:r>
                <a:rPr lang="en-US" sz="2000" dirty="0" smtClean="0"/>
                <a:t>Vout</a:t>
              </a:r>
              <a:endParaRPr lang="en-US" sz="2000" dirty="0"/>
            </a:p>
          </p:txBody>
        </p:sp>
        <p:cxnSp>
          <p:nvCxnSpPr>
            <p:cNvPr id="39" name="Straight Connector 38"/>
            <p:cNvCxnSpPr/>
            <p:nvPr/>
          </p:nvCxnSpPr>
          <p:spPr>
            <a:xfrm>
              <a:off x="535326" y="4788228"/>
              <a:ext cx="236916"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0" name="Straight Connector 39"/>
            <p:cNvCxnSpPr/>
            <p:nvPr/>
          </p:nvCxnSpPr>
          <p:spPr>
            <a:xfrm>
              <a:off x="762000" y="4788228"/>
              <a:ext cx="83335" cy="195299"/>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1" name="Straight Connector 40"/>
            <p:cNvCxnSpPr/>
            <p:nvPr/>
          </p:nvCxnSpPr>
          <p:spPr>
            <a:xfrm flipV="1">
              <a:off x="845335" y="4592929"/>
              <a:ext cx="83335" cy="390599"/>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2" name="Straight Connector 41"/>
            <p:cNvCxnSpPr/>
            <p:nvPr/>
          </p:nvCxnSpPr>
          <p:spPr>
            <a:xfrm flipH="1" flipV="1">
              <a:off x="928671" y="4592929"/>
              <a:ext cx="83335" cy="390599"/>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3" name="Straight Connector 42"/>
            <p:cNvCxnSpPr/>
            <p:nvPr/>
          </p:nvCxnSpPr>
          <p:spPr>
            <a:xfrm flipV="1">
              <a:off x="1012006" y="4592929"/>
              <a:ext cx="83335" cy="390599"/>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4" name="Straight Connector 43"/>
            <p:cNvCxnSpPr/>
            <p:nvPr/>
          </p:nvCxnSpPr>
          <p:spPr>
            <a:xfrm flipH="1" flipV="1">
              <a:off x="1095342" y="4592929"/>
              <a:ext cx="83335" cy="390599"/>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5" name="Straight Connector 44"/>
            <p:cNvCxnSpPr/>
            <p:nvPr/>
          </p:nvCxnSpPr>
          <p:spPr>
            <a:xfrm flipV="1">
              <a:off x="1178677" y="4592929"/>
              <a:ext cx="83335" cy="390599"/>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6" name="Straight Connector 45"/>
            <p:cNvCxnSpPr/>
            <p:nvPr/>
          </p:nvCxnSpPr>
          <p:spPr>
            <a:xfrm>
              <a:off x="1262013" y="4592929"/>
              <a:ext cx="83335" cy="195299"/>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a:xfrm>
              <a:off x="1328735" y="4788228"/>
              <a:ext cx="301417"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8" name="Straight Connector 47"/>
            <p:cNvCxnSpPr/>
            <p:nvPr/>
          </p:nvCxnSpPr>
          <p:spPr>
            <a:xfrm>
              <a:off x="1628742" y="4788228"/>
              <a:ext cx="0" cy="292949"/>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9" name="Straight Connector 48"/>
            <p:cNvCxnSpPr/>
            <p:nvPr/>
          </p:nvCxnSpPr>
          <p:spPr>
            <a:xfrm>
              <a:off x="1628742" y="5081178"/>
              <a:ext cx="166671" cy="9765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0" name="Straight Connector 49"/>
            <p:cNvCxnSpPr/>
            <p:nvPr/>
          </p:nvCxnSpPr>
          <p:spPr>
            <a:xfrm flipH="1">
              <a:off x="1462071" y="5178827"/>
              <a:ext cx="333342" cy="9765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1" name="Straight Connector 50"/>
            <p:cNvCxnSpPr/>
            <p:nvPr/>
          </p:nvCxnSpPr>
          <p:spPr>
            <a:xfrm>
              <a:off x="1462071" y="5276477"/>
              <a:ext cx="333342" cy="9765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2" name="Straight Connector 51"/>
            <p:cNvCxnSpPr/>
            <p:nvPr/>
          </p:nvCxnSpPr>
          <p:spPr>
            <a:xfrm flipH="1">
              <a:off x="1462071" y="5374127"/>
              <a:ext cx="333342" cy="9765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3" name="Straight Connector 52"/>
            <p:cNvCxnSpPr/>
            <p:nvPr/>
          </p:nvCxnSpPr>
          <p:spPr>
            <a:xfrm>
              <a:off x="1462071" y="5471775"/>
              <a:ext cx="333342" cy="9765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4" name="Straight Connector 53"/>
            <p:cNvCxnSpPr/>
            <p:nvPr/>
          </p:nvCxnSpPr>
          <p:spPr>
            <a:xfrm flipH="1">
              <a:off x="1462071" y="5569426"/>
              <a:ext cx="333342" cy="9765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5" name="Straight Connector 54"/>
            <p:cNvCxnSpPr/>
            <p:nvPr/>
          </p:nvCxnSpPr>
          <p:spPr>
            <a:xfrm>
              <a:off x="1462071" y="5667076"/>
              <a:ext cx="166671" cy="9765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6" name="Straight Connector 55"/>
            <p:cNvCxnSpPr/>
            <p:nvPr/>
          </p:nvCxnSpPr>
          <p:spPr>
            <a:xfrm>
              <a:off x="1628742" y="5764726"/>
              <a:ext cx="2604" cy="54928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7" name="Straight Connector 56"/>
            <p:cNvCxnSpPr/>
            <p:nvPr/>
          </p:nvCxnSpPr>
          <p:spPr>
            <a:xfrm>
              <a:off x="1462071" y="6350623"/>
              <a:ext cx="333342"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8" name="Straight Connector 57"/>
            <p:cNvCxnSpPr/>
            <p:nvPr/>
          </p:nvCxnSpPr>
          <p:spPr>
            <a:xfrm>
              <a:off x="1503738" y="6411654"/>
              <a:ext cx="250006"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9" name="Straight Connector 58"/>
            <p:cNvCxnSpPr/>
            <p:nvPr/>
          </p:nvCxnSpPr>
          <p:spPr>
            <a:xfrm>
              <a:off x="1545407" y="6471058"/>
              <a:ext cx="166671"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60" name="Straight Connector 59"/>
            <p:cNvCxnSpPr/>
            <p:nvPr/>
          </p:nvCxnSpPr>
          <p:spPr>
            <a:xfrm>
              <a:off x="1628742" y="4788228"/>
              <a:ext cx="418088" cy="0"/>
            </a:xfrm>
            <a:prstGeom prst="line">
              <a:avLst/>
            </a:prstGeom>
            <a:ln/>
          </p:spPr>
          <p:style>
            <a:lnRef idx="3">
              <a:schemeClr val="accent3"/>
            </a:lnRef>
            <a:fillRef idx="0">
              <a:schemeClr val="accent3"/>
            </a:fillRef>
            <a:effectRef idx="2">
              <a:schemeClr val="accent3"/>
            </a:effectRef>
            <a:fontRef idx="minor">
              <a:schemeClr val="tx1"/>
            </a:fontRef>
          </p:style>
        </p:cxnSp>
        <p:sp>
          <p:nvSpPr>
            <p:cNvPr id="61" name="TextBox 60"/>
            <p:cNvSpPr txBox="1"/>
            <p:nvPr/>
          </p:nvSpPr>
          <p:spPr>
            <a:xfrm>
              <a:off x="597255" y="4924938"/>
              <a:ext cx="926745" cy="400110"/>
            </a:xfrm>
            <a:prstGeom prst="rect">
              <a:avLst/>
            </a:prstGeom>
            <a:noFill/>
          </p:spPr>
          <p:txBody>
            <a:bodyPr wrap="square" rtlCol="0">
              <a:spAutoFit/>
            </a:bodyPr>
            <a:lstStyle/>
            <a:p>
              <a:r>
                <a:rPr lang="en-US" sz="2000" i="1" dirty="0" smtClean="0"/>
                <a:t>35 k</a:t>
              </a:r>
              <a:r>
                <a:rPr lang="el-GR" sz="2000" i="1" dirty="0" smtClean="0"/>
                <a:t>Ω</a:t>
              </a:r>
              <a:endParaRPr lang="en-US" sz="2000" i="1" dirty="0"/>
            </a:p>
          </p:txBody>
        </p:sp>
        <p:cxnSp>
          <p:nvCxnSpPr>
            <p:cNvPr id="62" name="Straight Arrow Connector 61"/>
            <p:cNvCxnSpPr/>
            <p:nvPr/>
          </p:nvCxnSpPr>
          <p:spPr>
            <a:xfrm flipV="1">
              <a:off x="1295400" y="4983528"/>
              <a:ext cx="666684" cy="87884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63" name="TextBox 62"/>
            <p:cNvSpPr txBox="1"/>
            <p:nvPr/>
          </p:nvSpPr>
          <p:spPr>
            <a:xfrm>
              <a:off x="1752600" y="5493044"/>
              <a:ext cx="1139532" cy="400110"/>
            </a:xfrm>
            <a:prstGeom prst="rect">
              <a:avLst/>
            </a:prstGeom>
            <a:noFill/>
          </p:spPr>
          <p:txBody>
            <a:bodyPr wrap="square" rtlCol="0">
              <a:spAutoFit/>
            </a:bodyPr>
            <a:lstStyle/>
            <a:p>
              <a:r>
                <a:rPr lang="en-US" sz="2000" i="1" dirty="0" err="1" smtClean="0"/>
                <a:t>R</a:t>
              </a:r>
              <a:r>
                <a:rPr lang="en-US" sz="2000" i="1" baseline="-25000" dirty="0" err="1" smtClean="0"/>
                <a:t>Thermistor</a:t>
              </a:r>
              <a:endParaRPr lang="en-US" sz="2000" i="1" dirty="0"/>
            </a:p>
          </p:txBody>
        </p:sp>
      </p:grpSp>
    </p:spTree>
    <p:extLst>
      <p:ext uri="{BB962C8B-B14F-4D97-AF65-F5344CB8AC3E}">
        <p14:creationId xmlns:p14="http://schemas.microsoft.com/office/powerpoint/2010/main" val="417781599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Processing</a:t>
            </a:r>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pPr/>
              <a:t>41</a:t>
            </a:fld>
            <a:endParaRPr lang="en-US"/>
          </a:p>
        </p:txBody>
      </p:sp>
      <p:sp>
        <p:nvSpPr>
          <p:cNvPr id="5" name="Date Placeholder 4"/>
          <p:cNvSpPr>
            <a:spLocks noGrp="1"/>
          </p:cNvSpPr>
          <p:nvPr>
            <p:ph type="dt" sz="half" idx="2"/>
          </p:nvPr>
        </p:nvSpPr>
        <p:spPr/>
        <p:txBody>
          <a:bodyPr/>
          <a:lstStyle/>
          <a:p>
            <a:fld id="{2452E864-0140-4340-86D3-DB6CEFE78BD7}" type="datetime1">
              <a:rPr lang="en-US" smtClean="0"/>
              <a:pPr/>
              <a:t>12/7/12</a:t>
            </a:fld>
            <a:endParaRPr lang="en-US"/>
          </a:p>
        </p:txBody>
      </p:sp>
      <p:sp>
        <p:nvSpPr>
          <p:cNvPr id="6" name="Content Placeholder 2"/>
          <p:cNvSpPr>
            <a:spLocks noGrp="1"/>
          </p:cNvSpPr>
          <p:nvPr>
            <p:ph idx="1"/>
          </p:nvPr>
        </p:nvSpPr>
        <p:spPr>
          <a:xfrm>
            <a:off x="2362200" y="1600200"/>
            <a:ext cx="5791200" cy="4267200"/>
          </a:xfrm>
        </p:spPr>
        <p:txBody>
          <a:bodyPr/>
          <a:lstStyle/>
          <a:p>
            <a:r>
              <a:rPr lang="en-US" dirty="0" smtClean="0"/>
              <a:t>Microcontroller – PIC18F87K90</a:t>
            </a:r>
          </a:p>
          <a:p>
            <a:pPr lvl="1"/>
            <a:r>
              <a:rPr lang="en-US" dirty="0" smtClean="0"/>
              <a:t>Control all electronic operations</a:t>
            </a:r>
          </a:p>
          <a:p>
            <a:pPr lvl="2"/>
            <a:r>
              <a:rPr lang="en-US" dirty="0" smtClean="0"/>
              <a:t>Process GPS and Temperature Data; save to memory</a:t>
            </a:r>
          </a:p>
          <a:p>
            <a:pPr lvl="2"/>
            <a:r>
              <a:rPr lang="en-US" dirty="0" smtClean="0"/>
              <a:t>Pull data from memory; send to radio for transmission upon request</a:t>
            </a:r>
          </a:p>
          <a:p>
            <a:pPr lvl="1"/>
            <a:r>
              <a:rPr lang="en-US" dirty="0" smtClean="0"/>
              <a:t>2 USART and 2 SPI/I</a:t>
            </a:r>
            <a:r>
              <a:rPr lang="en-US" baseline="30000" dirty="0" smtClean="0"/>
              <a:t>2</a:t>
            </a:r>
            <a:r>
              <a:rPr lang="en-US" dirty="0" smtClean="0"/>
              <a:t>C Ports</a:t>
            </a:r>
          </a:p>
          <a:p>
            <a:r>
              <a:rPr lang="en-US" dirty="0" smtClean="0"/>
              <a:t>Flash Memory - SST25VF064C</a:t>
            </a:r>
          </a:p>
          <a:p>
            <a:pPr lvl="1"/>
            <a:r>
              <a:rPr lang="en-US" dirty="0" smtClean="0"/>
              <a:t>64 </a:t>
            </a:r>
            <a:r>
              <a:rPr lang="en-US" dirty="0" err="1" smtClean="0"/>
              <a:t>Mbit</a:t>
            </a:r>
            <a:r>
              <a:rPr lang="en-US" dirty="0" smtClean="0"/>
              <a:t> Memory</a:t>
            </a:r>
          </a:p>
        </p:txBody>
      </p:sp>
      <p:sp>
        <p:nvSpPr>
          <p:cNvPr id="9" name="TextBox 8"/>
          <p:cNvSpPr txBox="1"/>
          <p:nvPr/>
        </p:nvSpPr>
        <p:spPr>
          <a:xfrm>
            <a:off x="762000" y="1840468"/>
            <a:ext cx="1447800" cy="369332"/>
          </a:xfrm>
          <a:prstGeom prst="rect">
            <a:avLst/>
          </a:prstGeom>
          <a:noFill/>
        </p:spPr>
        <p:txBody>
          <a:bodyPr wrap="square" rtlCol="0">
            <a:spAutoFit/>
          </a:bodyPr>
          <a:lstStyle/>
          <a:p>
            <a:pPr algn="ctr"/>
            <a:r>
              <a:rPr lang="en-US" dirty="0" smtClean="0"/>
              <a:t>14 mm</a:t>
            </a:r>
            <a:endParaRPr lang="en-US" dirty="0"/>
          </a:p>
        </p:txBody>
      </p:sp>
      <p:pic>
        <p:nvPicPr>
          <p:cNvPr id="2050" name="Picture 2"/>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228600" y="4800600"/>
            <a:ext cx="1908756" cy="1720667"/>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t="-8571" r="678"/>
          <a:stretch>
            <a:fillRect/>
          </a:stretch>
        </p:blipFill>
        <p:spPr bwMode="auto">
          <a:xfrm>
            <a:off x="251667" y="2395998"/>
            <a:ext cx="1729533" cy="1610669"/>
          </a:xfrm>
          <a:prstGeom prst="rect">
            <a:avLst/>
          </a:prstGeom>
          <a:noFill/>
          <a:ln w="9525">
            <a:noFill/>
            <a:miter lim="800000"/>
            <a:headEnd/>
            <a:tailEnd/>
          </a:ln>
        </p:spPr>
      </p:pic>
      <p:sp>
        <p:nvSpPr>
          <p:cNvPr id="10" name="Right Brace 9"/>
          <p:cNvSpPr/>
          <p:nvPr/>
        </p:nvSpPr>
        <p:spPr>
          <a:xfrm rot="16938740">
            <a:off x="1078549" y="1764274"/>
            <a:ext cx="561269" cy="129406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Collection &amp; Storage: Software</a:t>
            </a:r>
            <a:endParaRPr lang="en-US" dirty="0"/>
          </a:p>
        </p:txBody>
      </p:sp>
      <p:sp>
        <p:nvSpPr>
          <p:cNvPr id="81" name="Flowchart: Process 80"/>
          <p:cNvSpPr/>
          <p:nvPr/>
        </p:nvSpPr>
        <p:spPr>
          <a:xfrm>
            <a:off x="168402" y="2858817"/>
            <a:ext cx="1034795" cy="69786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Query temperature sensor</a:t>
            </a:r>
          </a:p>
        </p:txBody>
      </p:sp>
      <p:sp>
        <p:nvSpPr>
          <p:cNvPr id="84" name="Flowchart: Process 83"/>
          <p:cNvSpPr/>
          <p:nvPr/>
        </p:nvSpPr>
        <p:spPr>
          <a:xfrm>
            <a:off x="8381998" y="3000903"/>
            <a:ext cx="533401" cy="419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x = </a:t>
            </a:r>
            <a:endParaRPr lang="en-US" sz="1200" dirty="0" smtClean="0">
              <a:solidFill>
                <a:prstClr val="white"/>
              </a:solidFill>
            </a:endParaRPr>
          </a:p>
          <a:p>
            <a:pPr algn="ctr"/>
            <a:r>
              <a:rPr lang="en-US" sz="1200" dirty="0" smtClean="0">
                <a:solidFill>
                  <a:prstClr val="white"/>
                </a:solidFill>
              </a:rPr>
              <a:t>x </a:t>
            </a:r>
            <a:r>
              <a:rPr lang="en-US" sz="1200" dirty="0">
                <a:solidFill>
                  <a:prstClr val="white"/>
                </a:solidFill>
              </a:rPr>
              <a:t>+ 1</a:t>
            </a:r>
          </a:p>
        </p:txBody>
      </p:sp>
      <p:sp>
        <p:nvSpPr>
          <p:cNvPr id="85" name="Flowchart: Process 84"/>
          <p:cNvSpPr/>
          <p:nvPr/>
        </p:nvSpPr>
        <p:spPr>
          <a:xfrm>
            <a:off x="4078802" y="2598514"/>
            <a:ext cx="868680" cy="123070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Store </a:t>
            </a:r>
            <a:r>
              <a:rPr lang="en-US" sz="1200" dirty="0" smtClean="0">
                <a:solidFill>
                  <a:prstClr val="white"/>
                </a:solidFill>
              </a:rPr>
              <a:t>data in temporary </a:t>
            </a:r>
            <a:r>
              <a:rPr lang="en-US" sz="1200" dirty="0">
                <a:solidFill>
                  <a:prstClr val="white"/>
                </a:solidFill>
              </a:rPr>
              <a:t>variable ‘temp</a:t>
            </a:r>
            <a:r>
              <a:rPr lang="en-US" sz="1200" dirty="0" smtClean="0">
                <a:solidFill>
                  <a:prstClr val="white"/>
                </a:solidFill>
              </a:rPr>
              <a:t>’</a:t>
            </a:r>
          </a:p>
          <a:p>
            <a:pPr algn="ctr"/>
            <a:r>
              <a:rPr lang="en-US" sz="1200" dirty="0" smtClean="0">
                <a:solidFill>
                  <a:prstClr val="white"/>
                </a:solidFill>
              </a:rPr>
              <a:t> </a:t>
            </a:r>
            <a:r>
              <a:rPr lang="en-US" sz="1200" dirty="0">
                <a:solidFill>
                  <a:prstClr val="white"/>
                </a:solidFill>
              </a:rPr>
              <a:t>(12 bits) </a:t>
            </a:r>
          </a:p>
        </p:txBody>
      </p:sp>
      <p:sp>
        <p:nvSpPr>
          <p:cNvPr id="86" name="Flowchart: Process 85"/>
          <p:cNvSpPr/>
          <p:nvPr/>
        </p:nvSpPr>
        <p:spPr>
          <a:xfrm>
            <a:off x="5114258" y="2529379"/>
            <a:ext cx="841248" cy="13628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Store system </a:t>
            </a:r>
            <a:r>
              <a:rPr lang="en-US" sz="1200" dirty="0" smtClean="0">
                <a:solidFill>
                  <a:prstClr val="white"/>
                </a:solidFill>
              </a:rPr>
              <a:t>time in temporary </a:t>
            </a:r>
            <a:r>
              <a:rPr lang="en-US" sz="1200" dirty="0">
                <a:solidFill>
                  <a:prstClr val="white"/>
                </a:solidFill>
              </a:rPr>
              <a:t>variable ‘time</a:t>
            </a:r>
            <a:r>
              <a:rPr lang="en-US" sz="1200" dirty="0" smtClean="0">
                <a:solidFill>
                  <a:prstClr val="white"/>
                </a:solidFill>
              </a:rPr>
              <a:t>’</a:t>
            </a:r>
            <a:r>
              <a:rPr lang="en-US" sz="1200" dirty="0">
                <a:solidFill>
                  <a:prstClr val="white"/>
                </a:solidFill>
              </a:rPr>
              <a:t> </a:t>
            </a:r>
            <a:r>
              <a:rPr lang="en-US" sz="1200" dirty="0" smtClean="0">
                <a:solidFill>
                  <a:prstClr val="white"/>
                </a:solidFill>
              </a:rPr>
              <a:t>       (</a:t>
            </a:r>
            <a:r>
              <a:rPr lang="en-US" sz="1200" dirty="0">
                <a:solidFill>
                  <a:prstClr val="white"/>
                </a:solidFill>
              </a:rPr>
              <a:t>6 bits) </a:t>
            </a:r>
          </a:p>
        </p:txBody>
      </p:sp>
      <p:sp>
        <p:nvSpPr>
          <p:cNvPr id="87" name="Flowchart: Process 86"/>
          <p:cNvSpPr/>
          <p:nvPr/>
        </p:nvSpPr>
        <p:spPr>
          <a:xfrm>
            <a:off x="6141254" y="2491492"/>
            <a:ext cx="1005840" cy="144475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Store temperature and time stamp in temporary </a:t>
            </a:r>
            <a:r>
              <a:rPr lang="en-US" sz="1200" dirty="0" smtClean="0">
                <a:solidFill>
                  <a:prstClr val="white"/>
                </a:solidFill>
              </a:rPr>
              <a:t>array          (18 bits total)</a:t>
            </a:r>
            <a:endParaRPr lang="en-US" sz="1200" dirty="0">
              <a:solidFill>
                <a:prstClr val="white"/>
              </a:solidFill>
            </a:endParaRPr>
          </a:p>
        </p:txBody>
      </p:sp>
      <p:sp>
        <p:nvSpPr>
          <p:cNvPr id="88" name="Flowchart: Process 87"/>
          <p:cNvSpPr/>
          <p:nvPr/>
        </p:nvSpPr>
        <p:spPr>
          <a:xfrm>
            <a:off x="7315202" y="2667000"/>
            <a:ext cx="914400" cy="10972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Store array in flash memory in buffer location x</a:t>
            </a:r>
          </a:p>
        </p:txBody>
      </p:sp>
      <p:cxnSp>
        <p:nvCxnSpPr>
          <p:cNvPr id="90" name="Straight Arrow Connector 89"/>
          <p:cNvCxnSpPr>
            <a:stCxn id="107" idx="2"/>
            <a:endCxn id="81" idx="0"/>
          </p:cNvCxnSpPr>
          <p:nvPr/>
        </p:nvCxnSpPr>
        <p:spPr>
          <a:xfrm>
            <a:off x="685800" y="2523638"/>
            <a:ext cx="0" cy="3351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1" idx="3"/>
            <a:endCxn id="40" idx="1"/>
          </p:cNvCxnSpPr>
          <p:nvPr/>
        </p:nvCxnSpPr>
        <p:spPr>
          <a:xfrm flipV="1">
            <a:off x="1203197" y="3206138"/>
            <a:ext cx="150270" cy="161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5" idx="3"/>
            <a:endCxn id="86" idx="1"/>
          </p:cNvCxnSpPr>
          <p:nvPr/>
        </p:nvCxnSpPr>
        <p:spPr>
          <a:xfrm flipV="1">
            <a:off x="4947482" y="3210810"/>
            <a:ext cx="166776" cy="30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6" idx="3"/>
            <a:endCxn id="87" idx="1"/>
          </p:cNvCxnSpPr>
          <p:nvPr/>
        </p:nvCxnSpPr>
        <p:spPr>
          <a:xfrm>
            <a:off x="5955506" y="3210810"/>
            <a:ext cx="185748" cy="30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87" idx="3"/>
            <a:endCxn id="88" idx="1"/>
          </p:cNvCxnSpPr>
          <p:nvPr/>
        </p:nvCxnSpPr>
        <p:spPr>
          <a:xfrm>
            <a:off x="7147094" y="3213868"/>
            <a:ext cx="168108" cy="17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5" idx="2"/>
            <a:endCxn id="108" idx="0"/>
          </p:cNvCxnSpPr>
          <p:nvPr/>
        </p:nvCxnSpPr>
        <p:spPr>
          <a:xfrm flipH="1">
            <a:off x="8647672" y="4343400"/>
            <a:ext cx="1027" cy="2786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Flowchart: Process 104"/>
          <p:cNvSpPr/>
          <p:nvPr/>
        </p:nvSpPr>
        <p:spPr>
          <a:xfrm>
            <a:off x="8229599" y="3923587"/>
            <a:ext cx="838200" cy="419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prstClr val="white"/>
                </a:solidFill>
              </a:rPr>
              <a:t>sci_count</a:t>
            </a:r>
            <a:r>
              <a:rPr lang="en-US" sz="1200" dirty="0" smtClean="0">
                <a:solidFill>
                  <a:prstClr val="white"/>
                </a:solidFill>
              </a:rPr>
              <a:t> </a:t>
            </a:r>
            <a:r>
              <a:rPr lang="en-US" sz="1200" dirty="0">
                <a:solidFill>
                  <a:prstClr val="white"/>
                </a:solidFill>
              </a:rPr>
              <a:t>= 0</a:t>
            </a:r>
          </a:p>
        </p:txBody>
      </p:sp>
      <p:cxnSp>
        <p:nvCxnSpPr>
          <p:cNvPr id="106" name="Straight Arrow Connector 105"/>
          <p:cNvCxnSpPr>
            <a:stCxn id="84" idx="2"/>
            <a:endCxn id="105" idx="0"/>
          </p:cNvCxnSpPr>
          <p:nvPr/>
        </p:nvCxnSpPr>
        <p:spPr>
          <a:xfrm>
            <a:off x="8648699" y="3420716"/>
            <a:ext cx="0" cy="5028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Flowchart: Preparation 106"/>
          <p:cNvSpPr/>
          <p:nvPr/>
        </p:nvSpPr>
        <p:spPr>
          <a:xfrm>
            <a:off x="0" y="1752600"/>
            <a:ext cx="1371600" cy="77103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Called from Run-Time Loop</a:t>
            </a:r>
          </a:p>
        </p:txBody>
      </p:sp>
      <p:sp>
        <p:nvSpPr>
          <p:cNvPr id="9" name="TextBox 8"/>
          <p:cNvSpPr txBox="1"/>
          <p:nvPr/>
        </p:nvSpPr>
        <p:spPr>
          <a:xfrm>
            <a:off x="207334" y="1383268"/>
            <a:ext cx="2057400" cy="369332"/>
          </a:xfrm>
          <a:prstGeom prst="rect">
            <a:avLst/>
          </a:prstGeom>
          <a:noFill/>
        </p:spPr>
        <p:txBody>
          <a:bodyPr wrap="square" rtlCol="0">
            <a:spAutoFit/>
          </a:bodyPr>
          <a:lstStyle/>
          <a:p>
            <a:r>
              <a:rPr lang="en-US" dirty="0">
                <a:solidFill>
                  <a:prstClr val="white"/>
                </a:solidFill>
              </a:rPr>
              <a:t>Science Procedure</a:t>
            </a:r>
          </a:p>
        </p:txBody>
      </p:sp>
      <p:sp>
        <p:nvSpPr>
          <p:cNvPr id="108" name="Flowchart: Terminator 107"/>
          <p:cNvSpPr/>
          <p:nvPr/>
        </p:nvSpPr>
        <p:spPr>
          <a:xfrm>
            <a:off x="8190471" y="4622060"/>
            <a:ext cx="914401" cy="64841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Return to Run-Time Loop</a:t>
            </a:r>
          </a:p>
        </p:txBody>
      </p:sp>
      <p:cxnSp>
        <p:nvCxnSpPr>
          <p:cNvPr id="80" name="Straight Arrow Connector 79"/>
          <p:cNvCxnSpPr>
            <a:stCxn id="88" idx="3"/>
          </p:cNvCxnSpPr>
          <p:nvPr/>
        </p:nvCxnSpPr>
        <p:spPr>
          <a:xfrm flipV="1">
            <a:off x="8229602" y="3210810"/>
            <a:ext cx="127684" cy="48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36"/>
          <p:cNvGrpSpPr/>
          <p:nvPr/>
        </p:nvGrpSpPr>
        <p:grpSpPr>
          <a:xfrm>
            <a:off x="381000" y="5452200"/>
            <a:ext cx="8382000" cy="720000"/>
            <a:chOff x="381000" y="5376000"/>
            <a:chExt cx="8382000" cy="720000"/>
          </a:xfrm>
        </p:grpSpPr>
        <p:sp>
          <p:nvSpPr>
            <p:cNvPr id="38" name="Flowchart: Process 55"/>
            <p:cNvSpPr/>
            <p:nvPr/>
          </p:nvSpPr>
          <p:spPr>
            <a:xfrm>
              <a:off x="381000" y="5376000"/>
              <a:ext cx="1463318"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Start Software: Triggered By Impact</a:t>
              </a:r>
            </a:p>
          </p:txBody>
        </p:sp>
        <p:sp>
          <p:nvSpPr>
            <p:cNvPr id="39" name="Flowchart: Process 56"/>
            <p:cNvSpPr/>
            <p:nvPr/>
          </p:nvSpPr>
          <p:spPr>
            <a:xfrm>
              <a:off x="2043752" y="5376000"/>
              <a:ext cx="999339"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Penetrate Ice</a:t>
              </a:r>
            </a:p>
          </p:txBody>
        </p:sp>
        <p:sp>
          <p:nvSpPr>
            <p:cNvPr id="48" name="Flowchart: Process 57"/>
            <p:cNvSpPr/>
            <p:nvPr/>
          </p:nvSpPr>
          <p:spPr>
            <a:xfrm>
              <a:off x="3289108" y="5376000"/>
              <a:ext cx="1206692"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Deploy Temperature Sensor</a:t>
              </a:r>
            </a:p>
          </p:txBody>
        </p:sp>
        <p:sp>
          <p:nvSpPr>
            <p:cNvPr id="49" name="Flowchart: Process 58"/>
            <p:cNvSpPr/>
            <p:nvPr/>
          </p:nvSpPr>
          <p:spPr>
            <a:xfrm>
              <a:off x="4727812" y="5376000"/>
              <a:ext cx="1071348" cy="720000"/>
            </a:xfrm>
            <a:prstGeom prst="flowChartProcess">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prstClr val="white"/>
                  </a:solidFill>
                </a:rPr>
                <a:t>Do Health and Safety Check</a:t>
              </a:r>
            </a:p>
          </p:txBody>
        </p:sp>
        <p:cxnSp>
          <p:nvCxnSpPr>
            <p:cNvPr id="50" name="Straight Arrow Connector 49"/>
            <p:cNvCxnSpPr>
              <a:stCxn id="38" idx="3"/>
              <a:endCxn id="39" idx="1"/>
            </p:cNvCxnSpPr>
            <p:nvPr/>
          </p:nvCxnSpPr>
          <p:spPr>
            <a:xfrm>
              <a:off x="1844318" y="5736000"/>
              <a:ext cx="1994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9" idx="3"/>
              <a:endCxn id="48" idx="1"/>
            </p:cNvCxnSpPr>
            <p:nvPr/>
          </p:nvCxnSpPr>
          <p:spPr>
            <a:xfrm>
              <a:off x="3043091" y="5736000"/>
              <a:ext cx="24601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8" idx="3"/>
              <a:endCxn id="49" idx="1"/>
            </p:cNvCxnSpPr>
            <p:nvPr/>
          </p:nvCxnSpPr>
          <p:spPr>
            <a:xfrm>
              <a:off x="4495800" y="5736000"/>
              <a:ext cx="2320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9" idx="3"/>
              <a:endCxn id="54" idx="1"/>
            </p:cNvCxnSpPr>
            <p:nvPr/>
          </p:nvCxnSpPr>
          <p:spPr>
            <a:xfrm>
              <a:off x="5799160" y="5736000"/>
              <a:ext cx="22825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Flowchart: Process 64"/>
            <p:cNvSpPr/>
            <p:nvPr/>
          </p:nvSpPr>
          <p:spPr>
            <a:xfrm>
              <a:off x="6027418" y="5376000"/>
              <a:ext cx="740734"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Take data</a:t>
              </a:r>
            </a:p>
          </p:txBody>
        </p:sp>
        <p:sp>
          <p:nvSpPr>
            <p:cNvPr id="56" name="Flowchart: Process 65"/>
            <p:cNvSpPr/>
            <p:nvPr/>
          </p:nvSpPr>
          <p:spPr>
            <a:xfrm>
              <a:off x="6999384" y="5376000"/>
              <a:ext cx="696816"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Store data</a:t>
              </a:r>
            </a:p>
          </p:txBody>
        </p:sp>
        <p:sp>
          <p:nvSpPr>
            <p:cNvPr id="58" name="Flowchart: Process 66"/>
            <p:cNvSpPr/>
            <p:nvPr/>
          </p:nvSpPr>
          <p:spPr>
            <a:xfrm>
              <a:off x="7924800" y="5376000"/>
              <a:ext cx="838200"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Transmit data</a:t>
              </a:r>
            </a:p>
          </p:txBody>
        </p:sp>
        <p:cxnSp>
          <p:nvCxnSpPr>
            <p:cNvPr id="59" name="Straight Arrow Connector 58"/>
            <p:cNvCxnSpPr>
              <a:stCxn id="54" idx="3"/>
              <a:endCxn id="56" idx="1"/>
            </p:cNvCxnSpPr>
            <p:nvPr/>
          </p:nvCxnSpPr>
          <p:spPr>
            <a:xfrm>
              <a:off x="6768152" y="5736000"/>
              <a:ext cx="2312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6" idx="3"/>
              <a:endCxn id="58" idx="1"/>
            </p:cNvCxnSpPr>
            <p:nvPr/>
          </p:nvCxnSpPr>
          <p:spPr>
            <a:xfrm>
              <a:off x="7696200" y="5736000"/>
              <a:ext cx="228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0" name="Flowchart: Process 39"/>
          <p:cNvSpPr/>
          <p:nvPr/>
        </p:nvSpPr>
        <p:spPr>
          <a:xfrm>
            <a:off x="1353467" y="2807331"/>
            <a:ext cx="679221" cy="7976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Convert analog to digital</a:t>
            </a:r>
            <a:endParaRPr lang="en-US" sz="1200" dirty="0">
              <a:solidFill>
                <a:prstClr val="white"/>
              </a:solidFill>
            </a:endParaRPr>
          </a:p>
        </p:txBody>
      </p:sp>
      <p:sp>
        <p:nvSpPr>
          <p:cNvPr id="41" name="Flowchart: Process 40"/>
          <p:cNvSpPr/>
          <p:nvPr/>
        </p:nvSpPr>
        <p:spPr>
          <a:xfrm>
            <a:off x="2216382" y="2743127"/>
            <a:ext cx="766537" cy="9260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Send data through low pass filter</a:t>
            </a:r>
            <a:endParaRPr lang="en-US" sz="1200" dirty="0">
              <a:solidFill>
                <a:prstClr val="white"/>
              </a:solidFill>
            </a:endParaRPr>
          </a:p>
        </p:txBody>
      </p:sp>
      <p:sp>
        <p:nvSpPr>
          <p:cNvPr id="57" name="Flowchart: Process 56"/>
          <p:cNvSpPr/>
          <p:nvPr/>
        </p:nvSpPr>
        <p:spPr>
          <a:xfrm>
            <a:off x="3141387" y="2575723"/>
            <a:ext cx="766537" cy="12640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Send data through low pass, anti-aliasing filter</a:t>
            </a:r>
            <a:endParaRPr lang="en-US" sz="1200" dirty="0">
              <a:solidFill>
                <a:prstClr val="white"/>
              </a:solidFill>
            </a:endParaRPr>
          </a:p>
        </p:txBody>
      </p:sp>
      <p:cxnSp>
        <p:nvCxnSpPr>
          <p:cNvPr id="82" name="Straight Arrow Connector 81"/>
          <p:cNvCxnSpPr>
            <a:stCxn id="40" idx="3"/>
            <a:endCxn id="41" idx="1"/>
          </p:cNvCxnSpPr>
          <p:nvPr/>
        </p:nvCxnSpPr>
        <p:spPr>
          <a:xfrm flipV="1">
            <a:off x="2032688" y="3206137"/>
            <a:ext cx="183694"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1" idx="3"/>
            <a:endCxn id="57" idx="1"/>
          </p:cNvCxnSpPr>
          <p:nvPr/>
        </p:nvCxnSpPr>
        <p:spPr>
          <a:xfrm>
            <a:off x="2982919" y="3206137"/>
            <a:ext cx="158468" cy="16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57" idx="3"/>
            <a:endCxn id="85" idx="1"/>
          </p:cNvCxnSpPr>
          <p:nvPr/>
        </p:nvCxnSpPr>
        <p:spPr>
          <a:xfrm>
            <a:off x="3907924" y="3207752"/>
            <a:ext cx="170878" cy="61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2"/>
          </p:nvPr>
        </p:nvSpPr>
        <p:spPr/>
        <p:txBody>
          <a:bodyPr/>
          <a:lstStyle/>
          <a:p>
            <a:fld id="{AF58DD99-5838-E341-ACDD-FAF2B9597965}"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42</a:t>
            </a:fld>
            <a:endParaRPr lang="en-US"/>
          </a:p>
        </p:txBody>
      </p:sp>
    </p:spTree>
    <p:extLst>
      <p:ext uri="{BB962C8B-B14F-4D97-AF65-F5344CB8AC3E}">
        <p14:creationId xmlns:p14="http://schemas.microsoft.com/office/powerpoint/2010/main" val="163366161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Collection &amp; Storage: Software</a:t>
            </a:r>
            <a:endParaRPr lang="en-US" dirty="0"/>
          </a:p>
        </p:txBody>
      </p:sp>
      <p:cxnSp>
        <p:nvCxnSpPr>
          <p:cNvPr id="90" name="Straight Arrow Connector 89"/>
          <p:cNvCxnSpPr>
            <a:stCxn id="107" idx="2"/>
            <a:endCxn id="30" idx="0"/>
          </p:cNvCxnSpPr>
          <p:nvPr/>
        </p:nvCxnSpPr>
        <p:spPr>
          <a:xfrm>
            <a:off x="824024" y="2404254"/>
            <a:ext cx="4346" cy="1865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Flowchart: Preparation 106"/>
          <p:cNvSpPr/>
          <p:nvPr/>
        </p:nvSpPr>
        <p:spPr>
          <a:xfrm>
            <a:off x="76200" y="1752600"/>
            <a:ext cx="1495647" cy="651654"/>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Called from Run-time loop</a:t>
            </a:r>
          </a:p>
        </p:txBody>
      </p:sp>
      <p:sp>
        <p:nvSpPr>
          <p:cNvPr id="9" name="TextBox 8"/>
          <p:cNvSpPr txBox="1"/>
          <p:nvPr/>
        </p:nvSpPr>
        <p:spPr>
          <a:xfrm>
            <a:off x="207334" y="1392914"/>
            <a:ext cx="2057400" cy="369332"/>
          </a:xfrm>
          <a:prstGeom prst="rect">
            <a:avLst/>
          </a:prstGeom>
          <a:noFill/>
        </p:spPr>
        <p:txBody>
          <a:bodyPr wrap="square" rtlCol="0">
            <a:spAutoFit/>
          </a:bodyPr>
          <a:lstStyle/>
          <a:p>
            <a:r>
              <a:rPr lang="en-US" dirty="0">
                <a:solidFill>
                  <a:prstClr val="white"/>
                </a:solidFill>
              </a:rPr>
              <a:t>GPS Procedure</a:t>
            </a:r>
          </a:p>
        </p:txBody>
      </p:sp>
      <p:sp>
        <p:nvSpPr>
          <p:cNvPr id="30" name="Flowchart: Process 29"/>
          <p:cNvSpPr/>
          <p:nvPr/>
        </p:nvSpPr>
        <p:spPr>
          <a:xfrm>
            <a:off x="395514" y="2590800"/>
            <a:ext cx="865711" cy="40964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Query GPS</a:t>
            </a:r>
          </a:p>
        </p:txBody>
      </p:sp>
      <p:sp>
        <p:nvSpPr>
          <p:cNvPr id="31" name="Flowchart: Process 30"/>
          <p:cNvSpPr/>
          <p:nvPr/>
        </p:nvSpPr>
        <p:spPr>
          <a:xfrm>
            <a:off x="7833949" y="4201831"/>
            <a:ext cx="1099595" cy="419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prstClr val="white"/>
                </a:solidFill>
              </a:rPr>
              <a:t>gps_count</a:t>
            </a:r>
            <a:r>
              <a:rPr lang="en-US" sz="1200" dirty="0" smtClean="0">
                <a:solidFill>
                  <a:prstClr val="white"/>
                </a:solidFill>
              </a:rPr>
              <a:t> </a:t>
            </a:r>
            <a:r>
              <a:rPr lang="en-US" sz="1200" dirty="0">
                <a:solidFill>
                  <a:prstClr val="white"/>
                </a:solidFill>
              </a:rPr>
              <a:t>= 0</a:t>
            </a:r>
          </a:p>
        </p:txBody>
      </p:sp>
      <p:cxnSp>
        <p:nvCxnSpPr>
          <p:cNvPr id="40" name="Straight Arrow Connector 39"/>
          <p:cNvCxnSpPr>
            <a:stCxn id="47" idx="3"/>
          </p:cNvCxnSpPr>
          <p:nvPr/>
        </p:nvCxnSpPr>
        <p:spPr>
          <a:xfrm>
            <a:off x="6400800" y="3396165"/>
            <a:ext cx="209509" cy="228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045814" y="3089863"/>
            <a:ext cx="445346" cy="276999"/>
          </a:xfrm>
          <a:prstGeom prst="rect">
            <a:avLst/>
          </a:prstGeom>
          <a:noFill/>
        </p:spPr>
        <p:txBody>
          <a:bodyPr wrap="square" rtlCol="0">
            <a:spAutoFit/>
          </a:bodyPr>
          <a:lstStyle/>
          <a:p>
            <a:r>
              <a:rPr lang="en-US" sz="1200" dirty="0">
                <a:solidFill>
                  <a:prstClr val="white"/>
                </a:solidFill>
              </a:rPr>
              <a:t>Yes</a:t>
            </a:r>
          </a:p>
        </p:txBody>
      </p:sp>
      <p:cxnSp>
        <p:nvCxnSpPr>
          <p:cNvPr id="53" name="Straight Arrow Connector 52"/>
          <p:cNvCxnSpPr>
            <a:stCxn id="31" idx="2"/>
            <a:endCxn id="61" idx="0"/>
          </p:cNvCxnSpPr>
          <p:nvPr/>
        </p:nvCxnSpPr>
        <p:spPr>
          <a:xfrm>
            <a:off x="8383747" y="4621644"/>
            <a:ext cx="1" cy="1789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Flowchart: Terminator 60"/>
          <p:cNvSpPr/>
          <p:nvPr/>
        </p:nvSpPr>
        <p:spPr>
          <a:xfrm>
            <a:off x="7921834" y="4800600"/>
            <a:ext cx="923827" cy="5334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Return to Run-Time Loop</a:t>
            </a:r>
          </a:p>
        </p:txBody>
      </p:sp>
      <p:grpSp>
        <p:nvGrpSpPr>
          <p:cNvPr id="3" name="Group 71"/>
          <p:cNvGrpSpPr/>
          <p:nvPr/>
        </p:nvGrpSpPr>
        <p:grpSpPr>
          <a:xfrm>
            <a:off x="381000" y="5452200"/>
            <a:ext cx="8382000" cy="720000"/>
            <a:chOff x="381000" y="5376000"/>
            <a:chExt cx="8382000" cy="720000"/>
          </a:xfrm>
        </p:grpSpPr>
        <p:sp>
          <p:nvSpPr>
            <p:cNvPr id="73" name="Flowchart: Process 55"/>
            <p:cNvSpPr/>
            <p:nvPr/>
          </p:nvSpPr>
          <p:spPr>
            <a:xfrm>
              <a:off x="381000" y="5376000"/>
              <a:ext cx="1463318"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Start Software: Triggered By Impact</a:t>
              </a:r>
            </a:p>
          </p:txBody>
        </p:sp>
        <p:sp>
          <p:nvSpPr>
            <p:cNvPr id="74" name="Flowchart: Process 56"/>
            <p:cNvSpPr/>
            <p:nvPr/>
          </p:nvSpPr>
          <p:spPr>
            <a:xfrm>
              <a:off x="2043752" y="5376000"/>
              <a:ext cx="999339"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Penetrate Ice</a:t>
              </a:r>
            </a:p>
          </p:txBody>
        </p:sp>
        <p:sp>
          <p:nvSpPr>
            <p:cNvPr id="75" name="Flowchart: Process 57"/>
            <p:cNvSpPr/>
            <p:nvPr/>
          </p:nvSpPr>
          <p:spPr>
            <a:xfrm>
              <a:off x="3289108" y="5376000"/>
              <a:ext cx="1206692"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Deploy Temperature Sensor</a:t>
              </a:r>
            </a:p>
          </p:txBody>
        </p:sp>
        <p:sp>
          <p:nvSpPr>
            <p:cNvPr id="76" name="Flowchart: Process 58"/>
            <p:cNvSpPr/>
            <p:nvPr/>
          </p:nvSpPr>
          <p:spPr>
            <a:xfrm>
              <a:off x="4727812" y="5376000"/>
              <a:ext cx="1071348" cy="720000"/>
            </a:xfrm>
            <a:prstGeom prst="flowChartProcess">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prstClr val="white"/>
                  </a:solidFill>
                </a:rPr>
                <a:t>Do Health and Safety Check</a:t>
              </a:r>
            </a:p>
          </p:txBody>
        </p:sp>
        <p:cxnSp>
          <p:nvCxnSpPr>
            <p:cNvPr id="77" name="Straight Arrow Connector 76"/>
            <p:cNvCxnSpPr>
              <a:stCxn id="73" idx="3"/>
              <a:endCxn id="74" idx="1"/>
            </p:cNvCxnSpPr>
            <p:nvPr/>
          </p:nvCxnSpPr>
          <p:spPr>
            <a:xfrm>
              <a:off x="1844318" y="5736000"/>
              <a:ext cx="1994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4" idx="3"/>
              <a:endCxn id="75" idx="1"/>
            </p:cNvCxnSpPr>
            <p:nvPr/>
          </p:nvCxnSpPr>
          <p:spPr>
            <a:xfrm>
              <a:off x="3043091" y="5736000"/>
              <a:ext cx="24601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5" idx="3"/>
              <a:endCxn id="76" idx="1"/>
            </p:cNvCxnSpPr>
            <p:nvPr/>
          </p:nvCxnSpPr>
          <p:spPr>
            <a:xfrm>
              <a:off x="4495800" y="5736000"/>
              <a:ext cx="2320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6" idx="3"/>
              <a:endCxn id="81" idx="1"/>
            </p:cNvCxnSpPr>
            <p:nvPr/>
          </p:nvCxnSpPr>
          <p:spPr>
            <a:xfrm>
              <a:off x="5799160" y="5736000"/>
              <a:ext cx="22825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Flowchart: Process 64"/>
            <p:cNvSpPr/>
            <p:nvPr/>
          </p:nvSpPr>
          <p:spPr>
            <a:xfrm>
              <a:off x="6027418" y="5376000"/>
              <a:ext cx="740734"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Take data</a:t>
              </a:r>
            </a:p>
          </p:txBody>
        </p:sp>
        <p:sp>
          <p:nvSpPr>
            <p:cNvPr id="82" name="Flowchart: Process 65"/>
            <p:cNvSpPr/>
            <p:nvPr/>
          </p:nvSpPr>
          <p:spPr>
            <a:xfrm>
              <a:off x="6999384" y="5376000"/>
              <a:ext cx="696816"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Store data</a:t>
              </a:r>
            </a:p>
          </p:txBody>
        </p:sp>
        <p:sp>
          <p:nvSpPr>
            <p:cNvPr id="83" name="Flowchart: Process 66"/>
            <p:cNvSpPr/>
            <p:nvPr/>
          </p:nvSpPr>
          <p:spPr>
            <a:xfrm>
              <a:off x="7924800" y="5376000"/>
              <a:ext cx="838200"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Transmit data</a:t>
              </a:r>
            </a:p>
          </p:txBody>
        </p:sp>
        <p:cxnSp>
          <p:nvCxnSpPr>
            <p:cNvPr id="84" name="Straight Arrow Connector 83"/>
            <p:cNvCxnSpPr>
              <a:stCxn id="81" idx="3"/>
              <a:endCxn id="82" idx="1"/>
            </p:cNvCxnSpPr>
            <p:nvPr/>
          </p:nvCxnSpPr>
          <p:spPr>
            <a:xfrm>
              <a:off x="6768152" y="5736000"/>
              <a:ext cx="2312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3"/>
              <a:endCxn id="83" idx="1"/>
            </p:cNvCxnSpPr>
            <p:nvPr/>
          </p:nvCxnSpPr>
          <p:spPr>
            <a:xfrm>
              <a:off x="7696200" y="5736000"/>
              <a:ext cx="228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87" name="Flowchart: Process 86"/>
          <p:cNvSpPr/>
          <p:nvPr/>
        </p:nvSpPr>
        <p:spPr>
          <a:xfrm>
            <a:off x="6610309" y="2868349"/>
            <a:ext cx="903970" cy="112608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Store </a:t>
            </a:r>
            <a:r>
              <a:rPr lang="en-US" sz="1200" dirty="0" smtClean="0">
                <a:solidFill>
                  <a:prstClr val="white"/>
                </a:solidFill>
              </a:rPr>
              <a:t>data in temporary </a:t>
            </a:r>
            <a:r>
              <a:rPr lang="en-US" sz="1200" dirty="0">
                <a:solidFill>
                  <a:prstClr val="white"/>
                </a:solidFill>
              </a:rPr>
              <a:t>variable </a:t>
            </a:r>
            <a:r>
              <a:rPr lang="en-US" sz="1200" dirty="0" smtClean="0">
                <a:solidFill>
                  <a:prstClr val="white"/>
                </a:solidFill>
              </a:rPr>
              <a:t>‘</a:t>
            </a:r>
            <a:r>
              <a:rPr lang="en-US" sz="1200" dirty="0" err="1" smtClean="0">
                <a:solidFill>
                  <a:prstClr val="white"/>
                </a:solidFill>
              </a:rPr>
              <a:t>gps</a:t>
            </a:r>
            <a:r>
              <a:rPr lang="en-US" sz="1200" dirty="0" smtClean="0">
                <a:solidFill>
                  <a:prstClr val="white"/>
                </a:solidFill>
              </a:rPr>
              <a:t>’</a:t>
            </a:r>
          </a:p>
          <a:p>
            <a:pPr algn="ctr"/>
            <a:r>
              <a:rPr lang="en-US" sz="1200" dirty="0" smtClean="0">
                <a:solidFill>
                  <a:prstClr val="white"/>
                </a:solidFill>
              </a:rPr>
              <a:t>(16 bytes</a:t>
            </a:r>
            <a:r>
              <a:rPr lang="en-US" sz="1200" dirty="0">
                <a:solidFill>
                  <a:prstClr val="white"/>
                </a:solidFill>
              </a:rPr>
              <a:t>) </a:t>
            </a:r>
          </a:p>
        </p:txBody>
      </p:sp>
      <p:sp>
        <p:nvSpPr>
          <p:cNvPr id="89" name="Flowchart: Process 88"/>
          <p:cNvSpPr/>
          <p:nvPr/>
        </p:nvSpPr>
        <p:spPr>
          <a:xfrm>
            <a:off x="7848600" y="2882750"/>
            <a:ext cx="1066800" cy="11116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Store data in </a:t>
            </a:r>
            <a:r>
              <a:rPr lang="en-US" sz="1200" dirty="0">
                <a:solidFill>
                  <a:prstClr val="white"/>
                </a:solidFill>
              </a:rPr>
              <a:t>flash memory in </a:t>
            </a:r>
            <a:r>
              <a:rPr lang="en-US" sz="1200" dirty="0" smtClean="0">
                <a:solidFill>
                  <a:prstClr val="white"/>
                </a:solidFill>
              </a:rPr>
              <a:t>page number x and buffer location 30</a:t>
            </a:r>
            <a:endParaRPr lang="en-US" sz="1200" dirty="0">
              <a:solidFill>
                <a:prstClr val="white"/>
              </a:solidFill>
            </a:endParaRPr>
          </a:p>
        </p:txBody>
      </p:sp>
      <p:cxnSp>
        <p:nvCxnSpPr>
          <p:cNvPr id="92" name="Straight Arrow Connector 91"/>
          <p:cNvCxnSpPr>
            <a:stCxn id="87" idx="3"/>
            <a:endCxn id="89" idx="1"/>
          </p:cNvCxnSpPr>
          <p:nvPr/>
        </p:nvCxnSpPr>
        <p:spPr>
          <a:xfrm>
            <a:off x="7514279" y="3431390"/>
            <a:ext cx="334321" cy="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Flowchart: Decision 42"/>
          <p:cNvSpPr/>
          <p:nvPr/>
        </p:nvSpPr>
        <p:spPr>
          <a:xfrm>
            <a:off x="1143000" y="2964732"/>
            <a:ext cx="1719272" cy="86286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Did checksum pass?</a:t>
            </a:r>
            <a:endParaRPr lang="en-US" sz="1200" dirty="0"/>
          </a:p>
        </p:txBody>
      </p:sp>
      <p:sp>
        <p:nvSpPr>
          <p:cNvPr id="46" name="Flowchart: Decision 45"/>
          <p:cNvSpPr/>
          <p:nvPr/>
        </p:nvSpPr>
        <p:spPr>
          <a:xfrm>
            <a:off x="3074071" y="2935156"/>
            <a:ext cx="1208156" cy="92146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Did fix pass?</a:t>
            </a:r>
            <a:endParaRPr lang="en-US" sz="1200" dirty="0"/>
          </a:p>
        </p:txBody>
      </p:sp>
      <p:sp>
        <p:nvSpPr>
          <p:cNvPr id="47" name="Flowchart: Decision 46"/>
          <p:cNvSpPr/>
          <p:nvPr/>
        </p:nvSpPr>
        <p:spPr>
          <a:xfrm>
            <a:off x="4495800" y="2964732"/>
            <a:ext cx="1905000" cy="86286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Is number of satellites  ≥ 4?</a:t>
            </a:r>
            <a:endParaRPr lang="en-US" sz="1200" dirty="0"/>
          </a:p>
        </p:txBody>
      </p:sp>
      <p:cxnSp>
        <p:nvCxnSpPr>
          <p:cNvPr id="48" name="Straight Arrow Connector 47"/>
          <p:cNvCxnSpPr>
            <a:stCxn id="43" idx="3"/>
            <a:endCxn id="46" idx="1"/>
          </p:cNvCxnSpPr>
          <p:nvPr/>
        </p:nvCxnSpPr>
        <p:spPr>
          <a:xfrm flipV="1">
            <a:off x="2862272" y="3395890"/>
            <a:ext cx="211799" cy="2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3"/>
          </p:cNvCxnSpPr>
          <p:nvPr/>
        </p:nvCxnSpPr>
        <p:spPr>
          <a:xfrm>
            <a:off x="4282227" y="3395890"/>
            <a:ext cx="184545" cy="2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1295402" y="2743200"/>
            <a:ext cx="415289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3" idx="0"/>
          </p:cNvCxnSpPr>
          <p:nvPr/>
        </p:nvCxnSpPr>
        <p:spPr>
          <a:xfrm flipV="1">
            <a:off x="2002636" y="2743200"/>
            <a:ext cx="0" cy="221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6" idx="0"/>
          </p:cNvCxnSpPr>
          <p:nvPr/>
        </p:nvCxnSpPr>
        <p:spPr>
          <a:xfrm flipV="1">
            <a:off x="3678149" y="2778648"/>
            <a:ext cx="0" cy="156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7" idx="0"/>
          </p:cNvCxnSpPr>
          <p:nvPr/>
        </p:nvCxnSpPr>
        <p:spPr>
          <a:xfrm flipV="1">
            <a:off x="5448300" y="2749620"/>
            <a:ext cx="0" cy="215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993394" y="2743200"/>
            <a:ext cx="661614" cy="276999"/>
          </a:xfrm>
          <a:prstGeom prst="rect">
            <a:avLst/>
          </a:prstGeom>
          <a:noFill/>
        </p:spPr>
        <p:txBody>
          <a:bodyPr wrap="square" rtlCol="0">
            <a:spAutoFit/>
          </a:bodyPr>
          <a:lstStyle/>
          <a:p>
            <a:r>
              <a:rPr lang="en-US" sz="1200" dirty="0" smtClean="0"/>
              <a:t>No</a:t>
            </a:r>
            <a:endParaRPr lang="en-US" sz="1200" dirty="0"/>
          </a:p>
        </p:txBody>
      </p:sp>
      <p:sp>
        <p:nvSpPr>
          <p:cNvPr id="63" name="TextBox 62"/>
          <p:cNvSpPr txBox="1"/>
          <p:nvPr/>
        </p:nvSpPr>
        <p:spPr>
          <a:xfrm>
            <a:off x="2667000" y="3091366"/>
            <a:ext cx="445346" cy="276999"/>
          </a:xfrm>
          <a:prstGeom prst="rect">
            <a:avLst/>
          </a:prstGeom>
          <a:noFill/>
        </p:spPr>
        <p:txBody>
          <a:bodyPr wrap="square" rtlCol="0">
            <a:spAutoFit/>
          </a:bodyPr>
          <a:lstStyle/>
          <a:p>
            <a:r>
              <a:rPr lang="en-US" sz="1200" dirty="0" smtClean="0"/>
              <a:t>Yes</a:t>
            </a:r>
            <a:endParaRPr lang="en-US" sz="1200" dirty="0"/>
          </a:p>
        </p:txBody>
      </p:sp>
      <p:sp>
        <p:nvSpPr>
          <p:cNvPr id="64" name="TextBox 63"/>
          <p:cNvSpPr txBox="1"/>
          <p:nvPr/>
        </p:nvSpPr>
        <p:spPr>
          <a:xfrm>
            <a:off x="3927288" y="2749620"/>
            <a:ext cx="661614" cy="276999"/>
          </a:xfrm>
          <a:prstGeom prst="rect">
            <a:avLst/>
          </a:prstGeom>
          <a:noFill/>
        </p:spPr>
        <p:txBody>
          <a:bodyPr wrap="square" rtlCol="0">
            <a:spAutoFit/>
          </a:bodyPr>
          <a:lstStyle/>
          <a:p>
            <a:r>
              <a:rPr lang="en-US" sz="1200" dirty="0" smtClean="0"/>
              <a:t>No</a:t>
            </a:r>
            <a:endParaRPr lang="en-US" sz="1200" dirty="0"/>
          </a:p>
        </p:txBody>
      </p:sp>
      <p:sp>
        <p:nvSpPr>
          <p:cNvPr id="65" name="TextBox 64"/>
          <p:cNvSpPr txBox="1"/>
          <p:nvPr/>
        </p:nvSpPr>
        <p:spPr>
          <a:xfrm>
            <a:off x="4184193" y="3020022"/>
            <a:ext cx="445346" cy="276999"/>
          </a:xfrm>
          <a:prstGeom prst="rect">
            <a:avLst/>
          </a:prstGeom>
          <a:noFill/>
        </p:spPr>
        <p:txBody>
          <a:bodyPr wrap="square" rtlCol="0">
            <a:spAutoFit/>
          </a:bodyPr>
          <a:lstStyle/>
          <a:p>
            <a:r>
              <a:rPr lang="en-US" sz="1200" dirty="0" smtClean="0"/>
              <a:t>Yes</a:t>
            </a:r>
            <a:endParaRPr lang="en-US" sz="1200" dirty="0"/>
          </a:p>
        </p:txBody>
      </p:sp>
      <p:sp>
        <p:nvSpPr>
          <p:cNvPr id="66" name="TextBox 65"/>
          <p:cNvSpPr txBox="1"/>
          <p:nvPr/>
        </p:nvSpPr>
        <p:spPr>
          <a:xfrm>
            <a:off x="5512846" y="2743200"/>
            <a:ext cx="661614" cy="276999"/>
          </a:xfrm>
          <a:prstGeom prst="rect">
            <a:avLst/>
          </a:prstGeom>
          <a:noFill/>
        </p:spPr>
        <p:txBody>
          <a:bodyPr wrap="square" rtlCol="0">
            <a:spAutoFit/>
          </a:bodyPr>
          <a:lstStyle/>
          <a:p>
            <a:r>
              <a:rPr lang="en-US" sz="1200" dirty="0" smtClean="0"/>
              <a:t>No</a:t>
            </a:r>
            <a:endParaRPr lang="en-US" sz="1200" dirty="0"/>
          </a:p>
        </p:txBody>
      </p:sp>
      <p:cxnSp>
        <p:nvCxnSpPr>
          <p:cNvPr id="67" name="Straight Arrow Connector 66"/>
          <p:cNvCxnSpPr/>
          <p:nvPr/>
        </p:nvCxnSpPr>
        <p:spPr>
          <a:xfrm flipH="1">
            <a:off x="828369" y="3051706"/>
            <a:ext cx="9831" cy="36207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43" idx="1"/>
          </p:cNvCxnSpPr>
          <p:nvPr/>
        </p:nvCxnSpPr>
        <p:spPr>
          <a:xfrm>
            <a:off x="828369" y="3396165"/>
            <a:ext cx="31463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89" idx="2"/>
            <a:endCxn id="31" idx="0"/>
          </p:cNvCxnSpPr>
          <p:nvPr/>
        </p:nvCxnSpPr>
        <p:spPr>
          <a:xfrm>
            <a:off x="8382000" y="3994430"/>
            <a:ext cx="1747" cy="2074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2"/>
          </p:nvPr>
        </p:nvSpPr>
        <p:spPr/>
        <p:txBody>
          <a:bodyPr/>
          <a:lstStyle/>
          <a:p>
            <a:fld id="{09507490-4609-E741-9030-39EE83B3A2ED}"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43</a:t>
            </a:fld>
            <a:endParaRPr lang="en-US"/>
          </a:p>
        </p:txBody>
      </p:sp>
    </p:spTree>
    <p:extLst>
      <p:ext uri="{BB962C8B-B14F-4D97-AF65-F5344CB8AC3E}">
        <p14:creationId xmlns:p14="http://schemas.microsoft.com/office/powerpoint/2010/main" val="63747152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Collection &amp; Storage: Software</a:t>
            </a:r>
            <a:endParaRPr lang="en-US" dirty="0"/>
          </a:p>
        </p:txBody>
      </p:sp>
      <p:sp>
        <p:nvSpPr>
          <p:cNvPr id="9" name="TextBox 8"/>
          <p:cNvSpPr txBox="1"/>
          <p:nvPr/>
        </p:nvSpPr>
        <p:spPr>
          <a:xfrm>
            <a:off x="314956" y="1371600"/>
            <a:ext cx="3193313" cy="369332"/>
          </a:xfrm>
          <a:prstGeom prst="rect">
            <a:avLst/>
          </a:prstGeom>
          <a:noFill/>
        </p:spPr>
        <p:txBody>
          <a:bodyPr wrap="square" rtlCol="0">
            <a:spAutoFit/>
          </a:bodyPr>
          <a:lstStyle/>
          <a:p>
            <a:r>
              <a:rPr lang="en-US" dirty="0">
                <a:solidFill>
                  <a:prstClr val="white"/>
                </a:solidFill>
              </a:rPr>
              <a:t>Housekeeping Data Procedure</a:t>
            </a:r>
          </a:p>
        </p:txBody>
      </p:sp>
      <p:grpSp>
        <p:nvGrpSpPr>
          <p:cNvPr id="3" name="Group 60"/>
          <p:cNvGrpSpPr/>
          <p:nvPr/>
        </p:nvGrpSpPr>
        <p:grpSpPr>
          <a:xfrm>
            <a:off x="381000" y="5452200"/>
            <a:ext cx="8382000" cy="720000"/>
            <a:chOff x="381000" y="5376000"/>
            <a:chExt cx="8382000" cy="720000"/>
          </a:xfrm>
        </p:grpSpPr>
        <p:sp>
          <p:nvSpPr>
            <p:cNvPr id="62" name="Flowchart: Process 55"/>
            <p:cNvSpPr/>
            <p:nvPr/>
          </p:nvSpPr>
          <p:spPr>
            <a:xfrm>
              <a:off x="381000" y="5376000"/>
              <a:ext cx="1463318"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Start Software: Triggered By Impact</a:t>
              </a:r>
            </a:p>
          </p:txBody>
        </p:sp>
        <p:sp>
          <p:nvSpPr>
            <p:cNvPr id="63" name="Flowchart: Process 56"/>
            <p:cNvSpPr/>
            <p:nvPr/>
          </p:nvSpPr>
          <p:spPr>
            <a:xfrm>
              <a:off x="2043752" y="5376000"/>
              <a:ext cx="999339"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Penetrate Ice</a:t>
              </a:r>
            </a:p>
          </p:txBody>
        </p:sp>
        <p:sp>
          <p:nvSpPr>
            <p:cNvPr id="64" name="Flowchart: Process 57"/>
            <p:cNvSpPr/>
            <p:nvPr/>
          </p:nvSpPr>
          <p:spPr>
            <a:xfrm>
              <a:off x="3289108" y="5376000"/>
              <a:ext cx="1206692"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Deploy Temperature Sensor</a:t>
              </a:r>
            </a:p>
          </p:txBody>
        </p:sp>
        <p:sp>
          <p:nvSpPr>
            <p:cNvPr id="65" name="Flowchart: Process 58"/>
            <p:cNvSpPr/>
            <p:nvPr/>
          </p:nvSpPr>
          <p:spPr>
            <a:xfrm>
              <a:off x="4727812" y="5376000"/>
              <a:ext cx="1071348" cy="720000"/>
            </a:xfrm>
            <a:prstGeom prst="flowChartProcess">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prstClr val="white"/>
                  </a:solidFill>
                </a:rPr>
                <a:t>Do Health and Safety Check</a:t>
              </a:r>
            </a:p>
          </p:txBody>
        </p:sp>
        <p:cxnSp>
          <p:nvCxnSpPr>
            <p:cNvPr id="66" name="Straight Arrow Connector 65"/>
            <p:cNvCxnSpPr>
              <a:stCxn id="62" idx="3"/>
              <a:endCxn id="63" idx="1"/>
            </p:cNvCxnSpPr>
            <p:nvPr/>
          </p:nvCxnSpPr>
          <p:spPr>
            <a:xfrm>
              <a:off x="1844318" y="5736000"/>
              <a:ext cx="1994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3" idx="3"/>
              <a:endCxn id="64" idx="1"/>
            </p:cNvCxnSpPr>
            <p:nvPr/>
          </p:nvCxnSpPr>
          <p:spPr>
            <a:xfrm>
              <a:off x="3043091" y="5736000"/>
              <a:ext cx="24601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4" idx="3"/>
              <a:endCxn id="65" idx="1"/>
            </p:cNvCxnSpPr>
            <p:nvPr/>
          </p:nvCxnSpPr>
          <p:spPr>
            <a:xfrm>
              <a:off x="4495800" y="5736000"/>
              <a:ext cx="2320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3"/>
              <a:endCxn id="70" idx="1"/>
            </p:cNvCxnSpPr>
            <p:nvPr/>
          </p:nvCxnSpPr>
          <p:spPr>
            <a:xfrm>
              <a:off x="5799160" y="5736000"/>
              <a:ext cx="22825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Flowchart: Process 64"/>
            <p:cNvSpPr/>
            <p:nvPr/>
          </p:nvSpPr>
          <p:spPr>
            <a:xfrm>
              <a:off x="6027418" y="5376000"/>
              <a:ext cx="740734"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Take data</a:t>
              </a:r>
            </a:p>
          </p:txBody>
        </p:sp>
        <p:sp>
          <p:nvSpPr>
            <p:cNvPr id="71" name="Flowchart: Process 65"/>
            <p:cNvSpPr/>
            <p:nvPr/>
          </p:nvSpPr>
          <p:spPr>
            <a:xfrm>
              <a:off x="6999384" y="5376000"/>
              <a:ext cx="696816"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Store data</a:t>
              </a:r>
            </a:p>
          </p:txBody>
        </p:sp>
        <p:sp>
          <p:nvSpPr>
            <p:cNvPr id="72" name="Flowchart: Process 66"/>
            <p:cNvSpPr/>
            <p:nvPr/>
          </p:nvSpPr>
          <p:spPr>
            <a:xfrm>
              <a:off x="7924800" y="5376000"/>
              <a:ext cx="838200"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Transmit data</a:t>
              </a:r>
            </a:p>
          </p:txBody>
        </p:sp>
        <p:cxnSp>
          <p:nvCxnSpPr>
            <p:cNvPr id="73" name="Straight Arrow Connector 72"/>
            <p:cNvCxnSpPr>
              <a:stCxn id="70" idx="3"/>
              <a:endCxn id="71" idx="1"/>
            </p:cNvCxnSpPr>
            <p:nvPr/>
          </p:nvCxnSpPr>
          <p:spPr>
            <a:xfrm>
              <a:off x="6768152" y="5736000"/>
              <a:ext cx="2312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71" idx="3"/>
              <a:endCxn id="72" idx="1"/>
            </p:cNvCxnSpPr>
            <p:nvPr/>
          </p:nvCxnSpPr>
          <p:spPr>
            <a:xfrm>
              <a:off x="7696200" y="5736000"/>
              <a:ext cx="228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2" name="Flowchart: Process 41"/>
          <p:cNvSpPr/>
          <p:nvPr/>
        </p:nvSpPr>
        <p:spPr>
          <a:xfrm>
            <a:off x="201240" y="2833914"/>
            <a:ext cx="1087236" cy="91695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prstClr val="white"/>
                </a:solidFill>
              </a:rPr>
              <a:t>Query </a:t>
            </a:r>
            <a:r>
              <a:rPr lang="en-US" sz="1200" smtClean="0">
                <a:solidFill>
                  <a:prstClr val="white"/>
                </a:solidFill>
              </a:rPr>
              <a:t>temperature, humidity, and </a:t>
            </a:r>
            <a:r>
              <a:rPr lang="en-US" sz="1200" dirty="0" smtClean="0">
                <a:solidFill>
                  <a:prstClr val="white"/>
                </a:solidFill>
              </a:rPr>
              <a:t>voltage sensors</a:t>
            </a:r>
            <a:endParaRPr lang="en-US" sz="1200" dirty="0">
              <a:solidFill>
                <a:prstClr val="white"/>
              </a:solidFill>
            </a:endParaRPr>
          </a:p>
        </p:txBody>
      </p:sp>
      <p:sp>
        <p:nvSpPr>
          <p:cNvPr id="48" name="Flowchart: Process 47"/>
          <p:cNvSpPr/>
          <p:nvPr/>
        </p:nvSpPr>
        <p:spPr>
          <a:xfrm>
            <a:off x="4373800" y="2680094"/>
            <a:ext cx="914400" cy="123070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Store </a:t>
            </a:r>
            <a:r>
              <a:rPr lang="en-US" sz="1200" dirty="0" smtClean="0">
                <a:solidFill>
                  <a:prstClr val="white"/>
                </a:solidFill>
              </a:rPr>
              <a:t>data in temporary </a:t>
            </a:r>
            <a:r>
              <a:rPr lang="en-US" sz="1200" dirty="0">
                <a:solidFill>
                  <a:prstClr val="white"/>
                </a:solidFill>
              </a:rPr>
              <a:t>variable </a:t>
            </a:r>
            <a:r>
              <a:rPr lang="en-US" sz="1200" dirty="0" smtClean="0">
                <a:solidFill>
                  <a:prstClr val="white"/>
                </a:solidFill>
              </a:rPr>
              <a:t>‘</a:t>
            </a:r>
            <a:r>
              <a:rPr lang="en-US" sz="1200" dirty="0" err="1" smtClean="0">
                <a:solidFill>
                  <a:prstClr val="white"/>
                </a:solidFill>
              </a:rPr>
              <a:t>hk_data</a:t>
            </a:r>
            <a:r>
              <a:rPr lang="en-US" sz="1200" dirty="0" smtClean="0">
                <a:solidFill>
                  <a:prstClr val="white"/>
                </a:solidFill>
              </a:rPr>
              <a:t>’</a:t>
            </a:r>
          </a:p>
          <a:p>
            <a:pPr algn="ctr"/>
            <a:r>
              <a:rPr lang="en-US" sz="1200" dirty="0" smtClean="0">
                <a:solidFill>
                  <a:prstClr val="white"/>
                </a:solidFill>
              </a:rPr>
              <a:t> </a:t>
            </a:r>
            <a:r>
              <a:rPr lang="en-US" sz="1200" dirty="0">
                <a:solidFill>
                  <a:prstClr val="white"/>
                </a:solidFill>
              </a:rPr>
              <a:t>(</a:t>
            </a:r>
            <a:r>
              <a:rPr lang="en-US" sz="1200" dirty="0" smtClean="0">
                <a:solidFill>
                  <a:prstClr val="white"/>
                </a:solidFill>
              </a:rPr>
              <a:t>16 bytes) </a:t>
            </a:r>
            <a:endParaRPr lang="en-US" sz="1200" dirty="0">
              <a:solidFill>
                <a:prstClr val="white"/>
              </a:solidFill>
            </a:endParaRPr>
          </a:p>
        </p:txBody>
      </p:sp>
      <p:sp>
        <p:nvSpPr>
          <p:cNvPr id="51" name="Flowchart: Process 50"/>
          <p:cNvSpPr/>
          <p:nvPr/>
        </p:nvSpPr>
        <p:spPr>
          <a:xfrm>
            <a:off x="5479446" y="2850585"/>
            <a:ext cx="1022268" cy="8886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Store </a:t>
            </a:r>
            <a:r>
              <a:rPr lang="en-US" sz="1200" dirty="0" smtClean="0">
                <a:solidFill>
                  <a:prstClr val="white"/>
                </a:solidFill>
              </a:rPr>
              <a:t>data in </a:t>
            </a:r>
            <a:r>
              <a:rPr lang="en-US" sz="1200" dirty="0">
                <a:solidFill>
                  <a:prstClr val="white"/>
                </a:solidFill>
              </a:rPr>
              <a:t>temporary </a:t>
            </a:r>
            <a:r>
              <a:rPr lang="en-US" sz="1200" dirty="0" smtClean="0">
                <a:solidFill>
                  <a:prstClr val="white"/>
                </a:solidFill>
              </a:rPr>
              <a:t>array          (16 bits total)</a:t>
            </a:r>
            <a:endParaRPr lang="en-US" sz="1200" dirty="0">
              <a:solidFill>
                <a:prstClr val="white"/>
              </a:solidFill>
            </a:endParaRPr>
          </a:p>
        </p:txBody>
      </p:sp>
      <p:sp>
        <p:nvSpPr>
          <p:cNvPr id="52" name="Flowchart: Process 51"/>
          <p:cNvSpPr/>
          <p:nvPr/>
        </p:nvSpPr>
        <p:spPr>
          <a:xfrm>
            <a:off x="6695274" y="2676427"/>
            <a:ext cx="1077126" cy="12380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Store array in flash memory in page number x and buffer </a:t>
            </a:r>
            <a:r>
              <a:rPr lang="en-US" sz="1200" dirty="0" smtClean="0">
                <a:solidFill>
                  <a:prstClr val="white"/>
                </a:solidFill>
              </a:rPr>
              <a:t>location 158</a:t>
            </a:r>
            <a:endParaRPr lang="en-US" sz="1200" dirty="0">
              <a:solidFill>
                <a:prstClr val="white"/>
              </a:solidFill>
            </a:endParaRPr>
          </a:p>
        </p:txBody>
      </p:sp>
      <p:cxnSp>
        <p:nvCxnSpPr>
          <p:cNvPr id="53" name="Straight Arrow Connector 52"/>
          <p:cNvCxnSpPr>
            <a:stCxn id="76" idx="2"/>
            <a:endCxn id="42" idx="0"/>
          </p:cNvCxnSpPr>
          <p:nvPr/>
        </p:nvCxnSpPr>
        <p:spPr>
          <a:xfrm>
            <a:off x="744534" y="2514600"/>
            <a:ext cx="324" cy="31931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2" idx="3"/>
            <a:endCxn id="80" idx="1"/>
          </p:cNvCxnSpPr>
          <p:nvPr/>
        </p:nvCxnSpPr>
        <p:spPr>
          <a:xfrm>
            <a:off x="1288476" y="3292394"/>
            <a:ext cx="159325" cy="24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7" idx="3"/>
            <a:endCxn id="48" idx="1"/>
          </p:cNvCxnSpPr>
          <p:nvPr/>
        </p:nvCxnSpPr>
        <p:spPr>
          <a:xfrm>
            <a:off x="4197236" y="3292393"/>
            <a:ext cx="176564" cy="30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8" idx="3"/>
            <a:endCxn id="51" idx="1"/>
          </p:cNvCxnSpPr>
          <p:nvPr/>
        </p:nvCxnSpPr>
        <p:spPr>
          <a:xfrm flipV="1">
            <a:off x="5288200" y="3294923"/>
            <a:ext cx="191246" cy="5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1" idx="3"/>
            <a:endCxn id="52" idx="1"/>
          </p:cNvCxnSpPr>
          <p:nvPr/>
        </p:nvCxnSpPr>
        <p:spPr>
          <a:xfrm>
            <a:off x="6501714" y="3294923"/>
            <a:ext cx="193560" cy="5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60" idx="2"/>
            <a:endCxn id="78" idx="0"/>
          </p:cNvCxnSpPr>
          <p:nvPr/>
        </p:nvCxnSpPr>
        <p:spPr>
          <a:xfrm>
            <a:off x="8488680" y="3505355"/>
            <a:ext cx="0" cy="45597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Flowchart: Process 59"/>
          <p:cNvSpPr/>
          <p:nvPr/>
        </p:nvSpPr>
        <p:spPr>
          <a:xfrm>
            <a:off x="8001000" y="3085542"/>
            <a:ext cx="975359" cy="4198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prstClr val="white"/>
                </a:solidFill>
              </a:rPr>
              <a:t>h</a:t>
            </a:r>
            <a:r>
              <a:rPr lang="en-US" sz="1200" dirty="0" err="1" smtClean="0">
                <a:solidFill>
                  <a:prstClr val="white"/>
                </a:solidFill>
              </a:rPr>
              <a:t>k_count</a:t>
            </a:r>
            <a:r>
              <a:rPr lang="en-US" sz="1200" dirty="0" smtClean="0">
                <a:solidFill>
                  <a:prstClr val="white"/>
                </a:solidFill>
              </a:rPr>
              <a:t> </a:t>
            </a:r>
            <a:r>
              <a:rPr lang="en-US" sz="1200" dirty="0">
                <a:solidFill>
                  <a:prstClr val="white"/>
                </a:solidFill>
              </a:rPr>
              <a:t>= 0</a:t>
            </a:r>
          </a:p>
        </p:txBody>
      </p:sp>
      <p:sp>
        <p:nvSpPr>
          <p:cNvPr id="76" name="Flowchart: Preparation 75"/>
          <p:cNvSpPr/>
          <p:nvPr/>
        </p:nvSpPr>
        <p:spPr>
          <a:xfrm>
            <a:off x="69621" y="1743562"/>
            <a:ext cx="1349826" cy="77103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Called from Run-Time Loop</a:t>
            </a:r>
          </a:p>
        </p:txBody>
      </p:sp>
      <p:sp>
        <p:nvSpPr>
          <p:cNvPr id="78" name="Flowchart: Terminator 77"/>
          <p:cNvSpPr/>
          <p:nvPr/>
        </p:nvSpPr>
        <p:spPr>
          <a:xfrm>
            <a:off x="7938590" y="3961333"/>
            <a:ext cx="1100179" cy="64841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Return to Run-Time Loop</a:t>
            </a:r>
          </a:p>
        </p:txBody>
      </p:sp>
      <p:cxnSp>
        <p:nvCxnSpPr>
          <p:cNvPr id="79" name="Straight Arrow Connector 78"/>
          <p:cNvCxnSpPr>
            <a:stCxn id="52" idx="3"/>
            <a:endCxn id="60" idx="1"/>
          </p:cNvCxnSpPr>
          <p:nvPr/>
        </p:nvCxnSpPr>
        <p:spPr>
          <a:xfrm>
            <a:off x="7772400" y="3295449"/>
            <a:ext cx="228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Flowchart: Process 79"/>
          <p:cNvSpPr/>
          <p:nvPr/>
        </p:nvSpPr>
        <p:spPr>
          <a:xfrm>
            <a:off x="1447801" y="2990044"/>
            <a:ext cx="838200" cy="609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Convert analog to digital</a:t>
            </a:r>
            <a:endParaRPr lang="en-US" sz="1200" dirty="0">
              <a:solidFill>
                <a:prstClr val="white"/>
              </a:solidFill>
            </a:endParaRPr>
          </a:p>
        </p:txBody>
      </p:sp>
      <p:cxnSp>
        <p:nvCxnSpPr>
          <p:cNvPr id="82" name="Straight Arrow Connector 81"/>
          <p:cNvCxnSpPr>
            <a:stCxn id="80" idx="3"/>
            <a:endCxn id="36" idx="1"/>
          </p:cNvCxnSpPr>
          <p:nvPr/>
        </p:nvCxnSpPr>
        <p:spPr>
          <a:xfrm flipV="1">
            <a:off x="2286001" y="3292393"/>
            <a:ext cx="194979" cy="245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Flowchart: Process 35"/>
          <p:cNvSpPr/>
          <p:nvPr/>
        </p:nvSpPr>
        <p:spPr>
          <a:xfrm>
            <a:off x="2480980" y="2829383"/>
            <a:ext cx="766537" cy="9260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Send data through low pass filter</a:t>
            </a:r>
            <a:endParaRPr lang="en-US" sz="1200" dirty="0">
              <a:solidFill>
                <a:prstClr val="white"/>
              </a:solidFill>
            </a:endParaRPr>
          </a:p>
        </p:txBody>
      </p:sp>
      <p:sp>
        <p:nvSpPr>
          <p:cNvPr id="37" name="Flowchart: Process 36"/>
          <p:cNvSpPr/>
          <p:nvPr/>
        </p:nvSpPr>
        <p:spPr>
          <a:xfrm>
            <a:off x="3430699" y="2660364"/>
            <a:ext cx="766537" cy="12640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Send data through low pass, anti-aliasing filter</a:t>
            </a:r>
            <a:endParaRPr lang="en-US" sz="1200" dirty="0">
              <a:solidFill>
                <a:prstClr val="white"/>
              </a:solidFill>
            </a:endParaRPr>
          </a:p>
        </p:txBody>
      </p:sp>
      <p:cxnSp>
        <p:nvCxnSpPr>
          <p:cNvPr id="38" name="Straight Arrow Connector 37"/>
          <p:cNvCxnSpPr>
            <a:stCxn id="36" idx="3"/>
            <a:endCxn id="37" idx="1"/>
          </p:cNvCxnSpPr>
          <p:nvPr/>
        </p:nvCxnSpPr>
        <p:spPr>
          <a:xfrm>
            <a:off x="3247517" y="3292393"/>
            <a:ext cx="18318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2"/>
          </p:nvPr>
        </p:nvSpPr>
        <p:spPr/>
        <p:txBody>
          <a:bodyPr/>
          <a:lstStyle/>
          <a:p>
            <a:fld id="{5A1AC604-24C4-9248-8562-4A62F8ACB233}"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44</a:t>
            </a:fld>
            <a:endParaRPr lang="en-US"/>
          </a:p>
        </p:txBody>
      </p:sp>
    </p:spTree>
    <p:extLst>
      <p:ext uri="{BB962C8B-B14F-4D97-AF65-F5344CB8AC3E}">
        <p14:creationId xmlns:p14="http://schemas.microsoft.com/office/powerpoint/2010/main" val="188903080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53972" y="1828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Landing </a:t>
            </a:r>
            <a:endParaRPr lang="en-US" sz="2400" dirty="0">
              <a:solidFill>
                <a:srgbClr val="BFBFBF"/>
              </a:solidFill>
            </a:endParaRPr>
          </a:p>
        </p:txBody>
      </p:sp>
      <p:sp>
        <p:nvSpPr>
          <p:cNvPr id="11" name="Rounded Rectangle 10"/>
          <p:cNvSpPr/>
          <p:nvPr/>
        </p:nvSpPr>
        <p:spPr>
          <a:xfrm>
            <a:off x="253972" y="5257800"/>
            <a:ext cx="3479827" cy="800629"/>
          </a:xfrm>
          <a:prstGeom prst="roundRect">
            <a:avLst/>
          </a:prstGeom>
          <a:solidFill>
            <a:srgbClr val="FD965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b="1" dirty="0" smtClean="0">
                <a:solidFill>
                  <a:srgbClr val="FFFFFF"/>
                </a:solidFill>
              </a:rPr>
              <a:t>Data Transmission</a:t>
            </a:r>
          </a:p>
        </p:txBody>
      </p:sp>
      <p:sp>
        <p:nvSpPr>
          <p:cNvPr id="12" name="Rounded Rectangle 11"/>
          <p:cNvSpPr/>
          <p:nvPr/>
        </p:nvSpPr>
        <p:spPr>
          <a:xfrm>
            <a:off x="253972" y="2971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Penetration</a:t>
            </a:r>
            <a:endParaRPr lang="en-US" sz="2400" dirty="0">
              <a:solidFill>
                <a:srgbClr val="BFBFBF"/>
              </a:solidFill>
            </a:endParaRPr>
          </a:p>
        </p:txBody>
      </p:sp>
      <p:sp>
        <p:nvSpPr>
          <p:cNvPr id="13" name="Rounded Rectangle 12"/>
          <p:cNvSpPr/>
          <p:nvPr/>
        </p:nvSpPr>
        <p:spPr>
          <a:xfrm>
            <a:off x="253972" y="4114800"/>
            <a:ext cx="3479827"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Data Collection</a:t>
            </a:r>
            <a:endParaRPr lang="en-US" sz="2400" dirty="0">
              <a:solidFill>
                <a:srgbClr val="BFBFBF"/>
              </a:solidFill>
            </a:endParaRPr>
          </a:p>
        </p:txBody>
      </p:sp>
      <p:sp>
        <p:nvSpPr>
          <p:cNvPr id="14" name="Rounded Rectangle 13"/>
          <p:cNvSpPr/>
          <p:nvPr/>
        </p:nvSpPr>
        <p:spPr>
          <a:xfrm>
            <a:off x="1752600" y="533400"/>
            <a:ext cx="5444093" cy="800629"/>
          </a:xfrm>
          <a:prstGeom prst="roundRect">
            <a:avLst/>
          </a:prstGeom>
          <a:solidFill>
            <a:schemeClr val="accent6"/>
          </a:solidFill>
          <a:ln>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800" b="1" dirty="0" smtClean="0">
                <a:solidFill>
                  <a:srgbClr val="FFFFFF"/>
                </a:solidFill>
              </a:rPr>
              <a:t>Ice SPEAR</a:t>
            </a:r>
            <a:endParaRPr lang="en-US" sz="4800" b="1" dirty="0">
              <a:solidFill>
                <a:srgbClr val="FFFFFF"/>
              </a:solidFill>
            </a:endParaRPr>
          </a:p>
        </p:txBody>
      </p:sp>
      <p:cxnSp>
        <p:nvCxnSpPr>
          <p:cNvPr id="16" name="Straight Arrow Connector 15"/>
          <p:cNvCxnSpPr>
            <a:stCxn id="8" idx="2"/>
            <a:endCxn id="12" idx="0"/>
          </p:cNvCxnSpPr>
          <p:nvPr/>
        </p:nvCxnSpPr>
        <p:spPr>
          <a:xfrm rot="5400000">
            <a:off x="1822701" y="2800614"/>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5400000">
            <a:off x="1821906" y="3942821"/>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824289" y="5085821"/>
            <a:ext cx="342371"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22000" b="88000" l="0" r="99333"/>
                    </a14:imgEffect>
                  </a14:imgLayer>
                </a14:imgProps>
              </a:ext>
            </a:extLst>
          </a:blip>
          <a:srcRect t="23211" b="21071"/>
          <a:stretch/>
        </p:blipFill>
        <p:spPr>
          <a:xfrm>
            <a:off x="6492112" y="1828800"/>
            <a:ext cx="2575688" cy="579046"/>
          </a:xfrm>
          <a:prstGeom prst="rect">
            <a:avLst/>
          </a:prstGeom>
        </p:spPr>
      </p:pic>
      <p:grpSp>
        <p:nvGrpSpPr>
          <p:cNvPr id="2" name="Group 20"/>
          <p:cNvGrpSpPr/>
          <p:nvPr/>
        </p:nvGrpSpPr>
        <p:grpSpPr>
          <a:xfrm rot="5874458">
            <a:off x="6348254" y="3143436"/>
            <a:ext cx="1947202" cy="793141"/>
            <a:chOff x="2438400" y="2161015"/>
            <a:chExt cx="2133600" cy="1710373"/>
          </a:xfrm>
        </p:grpSpPr>
        <p:cxnSp>
          <p:nvCxnSpPr>
            <p:cNvPr id="22" name="Straight Arrow Connector 21"/>
            <p:cNvCxnSpPr/>
            <p:nvPr/>
          </p:nvCxnSpPr>
          <p:spPr>
            <a:xfrm>
              <a:off x="3429000" y="3048000"/>
              <a:ext cx="1143000" cy="82338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429000" y="3048000"/>
              <a:ext cx="457200" cy="9587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2438400" y="2161015"/>
              <a:ext cx="1447800" cy="98286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grpSp>
        <p:nvGrpSpPr>
          <p:cNvPr id="3" name="Group 24"/>
          <p:cNvGrpSpPr/>
          <p:nvPr/>
        </p:nvGrpSpPr>
        <p:grpSpPr>
          <a:xfrm>
            <a:off x="4419601" y="5314684"/>
            <a:ext cx="4404620" cy="705116"/>
            <a:chOff x="3238654" y="2971800"/>
            <a:chExt cx="5333846" cy="2667000"/>
          </a:xfrm>
        </p:grpSpPr>
        <p:sp>
          <p:nvSpPr>
            <p:cNvPr id="26" name="Rectangle 25"/>
            <p:cNvSpPr/>
            <p:nvPr/>
          </p:nvSpPr>
          <p:spPr>
            <a:xfrm>
              <a:off x="3238654" y="2971800"/>
              <a:ext cx="5333846" cy="914400"/>
            </a:xfrm>
            <a:prstGeom prst="rect">
              <a:avLst/>
            </a:prstGeom>
            <a:solidFill>
              <a:schemeClr val="tx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Sea Ice</a:t>
              </a:r>
              <a:endParaRPr lang="en-US" dirty="0">
                <a:solidFill>
                  <a:srgbClr val="000000"/>
                </a:solidFill>
              </a:endParaRPr>
            </a:p>
          </p:txBody>
        </p:sp>
        <p:sp>
          <p:nvSpPr>
            <p:cNvPr id="27" name="Rectangle 26"/>
            <p:cNvSpPr/>
            <p:nvPr/>
          </p:nvSpPr>
          <p:spPr>
            <a:xfrm>
              <a:off x="3238654" y="3886200"/>
              <a:ext cx="5333846" cy="1752600"/>
            </a:xfrm>
            <a:prstGeom prst="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Sea Water			</a:t>
              </a:r>
              <a:endParaRPr lang="en-US" dirty="0">
                <a:solidFill>
                  <a:srgbClr val="000000"/>
                </a:solidFill>
              </a:endParaRPr>
            </a:p>
          </p:txBody>
        </p:sp>
      </p:grpSp>
      <p:pic>
        <p:nvPicPr>
          <p:cNvPr id="32" name="Picture 31"/>
          <p:cNvPicPr/>
          <p:nvPr/>
        </p:nvPicPr>
        <p:blipFill>
          <a:blip r:embed="rId4" cstate="print">
            <a:extLst>
              <a:ext uri="{BEBA8EAE-BF5A-486C-A8C5-ECC9F3942E4B}">
                <a14:imgProps xmlns:a14="http://schemas.microsoft.com/office/drawing/2010/main">
                  <a14:imgLayer r:embed="rId5">
                    <a14:imgEffect>
                      <a14:backgroundRemoval t="9982" b="100000" l="9967" r="97508"/>
                    </a14:imgEffect>
                  </a14:imgLayer>
                </a14:imgProps>
              </a:ext>
            </a:extLst>
          </a:blip>
          <a:srcRect/>
          <a:stretch>
            <a:fillRect/>
          </a:stretch>
        </p:blipFill>
        <p:spPr bwMode="auto">
          <a:xfrm rot="183082">
            <a:off x="6025683" y="4488787"/>
            <a:ext cx="1252391" cy="853284"/>
          </a:xfrm>
          <a:prstGeom prst="rect">
            <a:avLst/>
          </a:prstGeom>
          <a:noFill/>
          <a:ln w="9525">
            <a:noFill/>
            <a:miter lim="800000"/>
            <a:headEnd/>
            <a:tailEnd/>
          </a:ln>
        </p:spPr>
      </p:pic>
      <p:pic>
        <p:nvPicPr>
          <p:cNvPr id="36" name="Picture 2" descr="http://www.gps.gov/temp/IIF.jpg"/>
          <p:cNvPicPr>
            <a:picLocks noChangeAspect="1" noChangeArrowheads="1"/>
          </p:cNvPicPr>
          <p:nvPr/>
        </p:nvPicPr>
        <p:blipFill>
          <a:blip r:embed="rId6" cstate="print"/>
          <a:srcRect r="-3111" b="36662"/>
          <a:stretch>
            <a:fillRect/>
          </a:stretch>
        </p:blipFill>
        <p:spPr bwMode="auto">
          <a:xfrm>
            <a:off x="3810000" y="1692171"/>
            <a:ext cx="2633274" cy="898629"/>
          </a:xfrm>
          <a:prstGeom prst="rect">
            <a:avLst/>
          </a:prstGeom>
          <a:noFill/>
        </p:spPr>
      </p:pic>
      <p:grpSp>
        <p:nvGrpSpPr>
          <p:cNvPr id="4" name="Group 36"/>
          <p:cNvGrpSpPr/>
          <p:nvPr/>
        </p:nvGrpSpPr>
        <p:grpSpPr>
          <a:xfrm>
            <a:off x="4876800" y="2731658"/>
            <a:ext cx="1143000" cy="1687942"/>
            <a:chOff x="2438400" y="2161015"/>
            <a:chExt cx="2133600" cy="1710373"/>
          </a:xfrm>
        </p:grpSpPr>
        <p:cxnSp>
          <p:nvCxnSpPr>
            <p:cNvPr id="38" name="Straight Arrow Connector 37"/>
            <p:cNvCxnSpPr/>
            <p:nvPr/>
          </p:nvCxnSpPr>
          <p:spPr>
            <a:xfrm>
              <a:off x="3429000" y="3048000"/>
              <a:ext cx="1143000" cy="82338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429000" y="3048000"/>
              <a:ext cx="457200" cy="9587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2438400" y="2161015"/>
              <a:ext cx="1447800" cy="982863"/>
            </a:xfrm>
            <a:prstGeom prst="straightConnector1">
              <a:avLst/>
            </a:prstGeom>
            <a:ln>
              <a:solidFill>
                <a:srgbClr val="FFFF00"/>
              </a:solidFill>
              <a:headEnd type="none"/>
              <a:tailEnd type="none"/>
            </a:ln>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p:txBody>
          <a:bodyPr/>
          <a:lstStyle/>
          <a:p>
            <a:fld id="{C81BDA98-C1FE-754C-9085-CFCCE9738AB0}" type="datetime1">
              <a:rPr lang="en-US" smtClean="0"/>
              <a:pPr/>
              <a:t>12/7/12</a:t>
            </a:fld>
            <a:endParaRPr lang="en-US"/>
          </a:p>
        </p:txBody>
      </p:sp>
      <p:sp>
        <p:nvSpPr>
          <p:cNvPr id="6" name="Slide Number Placeholder 5"/>
          <p:cNvSpPr>
            <a:spLocks noGrp="1"/>
          </p:cNvSpPr>
          <p:nvPr>
            <p:ph type="sldNum" sz="quarter" idx="12"/>
          </p:nvPr>
        </p:nvSpPr>
        <p:spPr/>
        <p:txBody>
          <a:bodyPr/>
          <a:lstStyle/>
          <a:p>
            <a:fld id="{1C521DFC-8C47-4957-AF72-9933438AD240}" type="slidenum">
              <a:rPr lang="en-US" smtClean="0"/>
              <a:pPr/>
              <a:t>45</a:t>
            </a:fld>
            <a:endParaRPr lang="en-US"/>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cstate="print">
            <a:extLst>
              <a:ext uri="{BEBA8EAE-BF5A-486C-A8C5-ECC9F3942E4B}">
                <a14:imgProps xmlns:a14="http://schemas.microsoft.com/office/drawing/2010/main">
                  <a14:imgLayer r:embed="rId3">
                    <a14:imgEffect>
                      <a14:backgroundRemoval t="0" b="100000" l="9150" r="100000">
                        <a14:foregroundMark x1="63834" y1="88330" x2="63834" y2="88330"/>
                      </a14:backgroundRemoval>
                    </a14:imgEffect>
                  </a14:imgLayer>
                </a14:imgProps>
              </a:ext>
            </a:extLst>
          </a:blip>
          <a:stretch>
            <a:fillRect/>
          </a:stretch>
        </p:blipFill>
        <p:spPr>
          <a:xfrm>
            <a:off x="3657600" y="1546580"/>
            <a:ext cx="4800600" cy="4491038"/>
          </a:xfrm>
          <a:prstGeom prst="rect">
            <a:avLst/>
          </a:prstGeom>
        </p:spPr>
      </p:pic>
      <p:sp>
        <p:nvSpPr>
          <p:cNvPr id="4" name="Slide Number Placeholder 3"/>
          <p:cNvSpPr>
            <a:spLocks noGrp="1"/>
          </p:cNvSpPr>
          <p:nvPr>
            <p:ph type="sldNum" sz="quarter" idx="12"/>
          </p:nvPr>
        </p:nvSpPr>
        <p:spPr/>
        <p:txBody>
          <a:bodyPr/>
          <a:lstStyle/>
          <a:p>
            <a:fld id="{7BC1F5ED-BD72-4CAB-B526-43E94774B14F}" type="slidenum">
              <a:rPr lang="en-US" smtClean="0"/>
              <a:pPr/>
              <a:t>46</a:t>
            </a:fld>
            <a:endParaRPr lang="en-US"/>
          </a:p>
        </p:txBody>
      </p:sp>
      <p:sp>
        <p:nvSpPr>
          <p:cNvPr id="5" name="Date Placeholder 4"/>
          <p:cNvSpPr>
            <a:spLocks noGrp="1"/>
          </p:cNvSpPr>
          <p:nvPr>
            <p:ph type="dt" sz="half" idx="2"/>
          </p:nvPr>
        </p:nvSpPr>
        <p:spPr/>
        <p:txBody>
          <a:bodyPr/>
          <a:lstStyle/>
          <a:p>
            <a:fld id="{4735AFC2-2637-1042-BC89-5BFAB373EF7A}" type="datetime1">
              <a:rPr lang="en-US" smtClean="0"/>
              <a:pPr/>
              <a:t>12/7/12</a:t>
            </a:fld>
            <a:endParaRPr lang="en-US"/>
          </a:p>
        </p:txBody>
      </p:sp>
      <p:sp>
        <p:nvSpPr>
          <p:cNvPr id="6" name="Title 5"/>
          <p:cNvSpPr>
            <a:spLocks noGrp="1"/>
          </p:cNvSpPr>
          <p:nvPr>
            <p:ph type="title"/>
          </p:nvPr>
        </p:nvSpPr>
        <p:spPr/>
        <p:txBody>
          <a:bodyPr/>
          <a:lstStyle/>
          <a:p>
            <a:r>
              <a:rPr lang="en-US" dirty="0" smtClean="0"/>
              <a:t>Antenna Locations</a:t>
            </a:r>
            <a:endParaRPr lang="en-US" dirty="0"/>
          </a:p>
        </p:txBody>
      </p:sp>
      <p:pic>
        <p:nvPicPr>
          <p:cNvPr id="7" name="Picture 6"/>
          <p:cNvPicPr/>
          <p:nvPr/>
        </p:nvPicPr>
        <p:blipFill>
          <a:blip r:embed="rId4" cstate="print">
            <a:extLst>
              <a:ext uri="{BEBA8EAE-BF5A-486C-A8C5-ECC9F3942E4B}">
                <a14:imgProps xmlns:a14="http://schemas.microsoft.com/office/drawing/2010/main">
                  <a14:imgLayer r:embed="rId5">
                    <a14:imgEffect>
                      <a14:backgroundRemoval t="1728" b="98519" l="6308" r="96262">
                        <a14:foregroundMark x1="91355" y1="38025" x2="91355" y2="38025"/>
                        <a14:foregroundMark x1="90187" y1="40988" x2="90187" y2="40988"/>
                        <a14:foregroundMark x1="42290" y1="90370" x2="42290" y2="90370"/>
                      </a14:backgroundRemoval>
                    </a14:imgEffect>
                  </a14:imgLayer>
                </a14:imgProps>
              </a:ext>
            </a:extLst>
          </a:blip>
          <a:stretch>
            <a:fillRect/>
          </a:stretch>
        </p:blipFill>
        <p:spPr>
          <a:xfrm>
            <a:off x="381000" y="3657600"/>
            <a:ext cx="2546679" cy="2409825"/>
          </a:xfrm>
          <a:prstGeom prst="rect">
            <a:avLst/>
          </a:prstGeom>
        </p:spPr>
      </p:pic>
      <p:cxnSp>
        <p:nvCxnSpPr>
          <p:cNvPr id="8" name="Straight Connector 7"/>
          <p:cNvCxnSpPr/>
          <p:nvPr/>
        </p:nvCxnSpPr>
        <p:spPr>
          <a:xfrm flipV="1">
            <a:off x="1066800" y="2209800"/>
            <a:ext cx="3505200" cy="1752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66800" y="3983503"/>
            <a:ext cx="4876800" cy="969497"/>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5715000" y="2209800"/>
            <a:ext cx="76200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934200" y="2994090"/>
            <a:ext cx="762000" cy="99060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148693" y="1752600"/>
            <a:ext cx="1243813" cy="369332"/>
          </a:xfrm>
          <a:prstGeom prst="rect">
            <a:avLst/>
          </a:prstGeom>
          <a:noFill/>
        </p:spPr>
        <p:txBody>
          <a:bodyPr wrap="none" rtlCol="0">
            <a:spAutoFit/>
          </a:bodyPr>
          <a:lstStyle/>
          <a:p>
            <a:r>
              <a:rPr lang="en-US" dirty="0" err="1" smtClean="0"/>
              <a:t>XBee</a:t>
            </a:r>
            <a:r>
              <a:rPr lang="en-US" dirty="0" smtClean="0"/>
              <a:t> Radio </a:t>
            </a:r>
            <a:endParaRPr lang="en-US" dirty="0"/>
          </a:p>
        </p:txBody>
      </p:sp>
      <p:sp>
        <p:nvSpPr>
          <p:cNvPr id="20" name="TextBox 19"/>
          <p:cNvSpPr txBox="1"/>
          <p:nvPr/>
        </p:nvSpPr>
        <p:spPr>
          <a:xfrm>
            <a:off x="7417918" y="2624758"/>
            <a:ext cx="556563" cy="369332"/>
          </a:xfrm>
          <a:prstGeom prst="rect">
            <a:avLst/>
          </a:prstGeom>
          <a:noFill/>
        </p:spPr>
        <p:txBody>
          <a:bodyPr wrap="none" rtlCol="0">
            <a:spAutoFit/>
          </a:bodyPr>
          <a:lstStyle/>
          <a:p>
            <a:r>
              <a:rPr lang="en-US" dirty="0" smtClean="0"/>
              <a:t>GPS</a:t>
            </a:r>
            <a:endParaRPr lang="en-US" dirty="0"/>
          </a:p>
        </p:txBody>
      </p:sp>
    </p:spTree>
    <p:extLst>
      <p:ext uri="{BB962C8B-B14F-4D97-AF65-F5344CB8AC3E}">
        <p14:creationId xmlns:p14="http://schemas.microsoft.com/office/powerpoint/2010/main" val="273987855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Transmission: Software</a:t>
            </a:r>
            <a:endParaRPr lang="en-US" dirty="0"/>
          </a:p>
        </p:txBody>
      </p:sp>
      <p:grpSp>
        <p:nvGrpSpPr>
          <p:cNvPr id="3" name="Group 41"/>
          <p:cNvGrpSpPr/>
          <p:nvPr/>
        </p:nvGrpSpPr>
        <p:grpSpPr>
          <a:xfrm>
            <a:off x="381000" y="5452200"/>
            <a:ext cx="8382000" cy="720000"/>
            <a:chOff x="381000" y="5376000"/>
            <a:chExt cx="8382000" cy="720000"/>
          </a:xfrm>
        </p:grpSpPr>
        <p:sp>
          <p:nvSpPr>
            <p:cNvPr id="43" name="Flowchart: Process 55"/>
            <p:cNvSpPr/>
            <p:nvPr/>
          </p:nvSpPr>
          <p:spPr>
            <a:xfrm>
              <a:off x="381000" y="5376000"/>
              <a:ext cx="1463318"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Start Software: Triggered By Impact</a:t>
              </a:r>
            </a:p>
          </p:txBody>
        </p:sp>
        <p:sp>
          <p:nvSpPr>
            <p:cNvPr id="47" name="Flowchart: Process 56"/>
            <p:cNvSpPr/>
            <p:nvPr/>
          </p:nvSpPr>
          <p:spPr>
            <a:xfrm>
              <a:off x="2043752" y="5376000"/>
              <a:ext cx="999339"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Penetrate Ice</a:t>
              </a:r>
            </a:p>
          </p:txBody>
        </p:sp>
        <p:sp>
          <p:nvSpPr>
            <p:cNvPr id="61" name="Flowchart: Process 57"/>
            <p:cNvSpPr/>
            <p:nvPr/>
          </p:nvSpPr>
          <p:spPr>
            <a:xfrm>
              <a:off x="3289108" y="5376000"/>
              <a:ext cx="1206692"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Deploy Temperature Sensor</a:t>
              </a:r>
            </a:p>
          </p:txBody>
        </p:sp>
        <p:sp>
          <p:nvSpPr>
            <p:cNvPr id="62" name="Flowchart: Process 58"/>
            <p:cNvSpPr/>
            <p:nvPr/>
          </p:nvSpPr>
          <p:spPr>
            <a:xfrm>
              <a:off x="4727812" y="5376000"/>
              <a:ext cx="1071348" cy="720000"/>
            </a:xfrm>
            <a:prstGeom prst="flowChartProcess">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prstClr val="white"/>
                  </a:solidFill>
                </a:rPr>
                <a:t>Do Health and Safety Check</a:t>
              </a:r>
            </a:p>
          </p:txBody>
        </p:sp>
        <p:cxnSp>
          <p:nvCxnSpPr>
            <p:cNvPr id="64" name="Straight Arrow Connector 63"/>
            <p:cNvCxnSpPr>
              <a:stCxn id="43" idx="3"/>
              <a:endCxn id="47" idx="1"/>
            </p:cNvCxnSpPr>
            <p:nvPr/>
          </p:nvCxnSpPr>
          <p:spPr>
            <a:xfrm>
              <a:off x="1844318" y="5736000"/>
              <a:ext cx="1994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7" idx="3"/>
              <a:endCxn id="61" idx="1"/>
            </p:cNvCxnSpPr>
            <p:nvPr/>
          </p:nvCxnSpPr>
          <p:spPr>
            <a:xfrm>
              <a:off x="3043091" y="5736000"/>
              <a:ext cx="24601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61" idx="3"/>
              <a:endCxn id="62" idx="1"/>
            </p:cNvCxnSpPr>
            <p:nvPr/>
          </p:nvCxnSpPr>
          <p:spPr>
            <a:xfrm>
              <a:off x="4495800" y="5736000"/>
              <a:ext cx="2320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2" idx="3"/>
              <a:endCxn id="69" idx="1"/>
            </p:cNvCxnSpPr>
            <p:nvPr/>
          </p:nvCxnSpPr>
          <p:spPr>
            <a:xfrm>
              <a:off x="5799160" y="5736000"/>
              <a:ext cx="22825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Flowchart: Process 64"/>
            <p:cNvSpPr/>
            <p:nvPr/>
          </p:nvSpPr>
          <p:spPr>
            <a:xfrm>
              <a:off x="6027418" y="5376000"/>
              <a:ext cx="740734"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Take data</a:t>
              </a:r>
            </a:p>
          </p:txBody>
        </p:sp>
        <p:sp>
          <p:nvSpPr>
            <p:cNvPr id="70" name="Flowchart: Process 65"/>
            <p:cNvSpPr/>
            <p:nvPr/>
          </p:nvSpPr>
          <p:spPr>
            <a:xfrm>
              <a:off x="6999384" y="5376000"/>
              <a:ext cx="696816" cy="7200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Store data</a:t>
              </a:r>
            </a:p>
          </p:txBody>
        </p:sp>
        <p:sp>
          <p:nvSpPr>
            <p:cNvPr id="72" name="Flowchart: Process 66"/>
            <p:cNvSpPr/>
            <p:nvPr/>
          </p:nvSpPr>
          <p:spPr>
            <a:xfrm>
              <a:off x="7924800" y="5376000"/>
              <a:ext cx="838200" cy="720000"/>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rPr>
                <a:t>Transmit data</a:t>
              </a:r>
            </a:p>
          </p:txBody>
        </p:sp>
        <p:cxnSp>
          <p:nvCxnSpPr>
            <p:cNvPr id="74" name="Straight Arrow Connector 73"/>
            <p:cNvCxnSpPr>
              <a:stCxn id="69" idx="3"/>
              <a:endCxn id="70" idx="1"/>
            </p:cNvCxnSpPr>
            <p:nvPr/>
          </p:nvCxnSpPr>
          <p:spPr>
            <a:xfrm>
              <a:off x="6768152" y="5736000"/>
              <a:ext cx="2312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0" idx="3"/>
              <a:endCxn id="72" idx="1"/>
            </p:cNvCxnSpPr>
            <p:nvPr/>
          </p:nvCxnSpPr>
          <p:spPr>
            <a:xfrm>
              <a:off x="7696200" y="5736000"/>
              <a:ext cx="228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8" name="Flowchart: Process 47"/>
          <p:cNvSpPr/>
          <p:nvPr/>
        </p:nvSpPr>
        <p:spPr>
          <a:xfrm>
            <a:off x="413304" y="2760638"/>
            <a:ext cx="1045533" cy="6634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Turn on </a:t>
            </a:r>
            <a:r>
              <a:rPr lang="en-US" sz="1200" dirty="0" err="1">
                <a:solidFill>
                  <a:prstClr val="white"/>
                </a:solidFill>
              </a:rPr>
              <a:t>Xbee</a:t>
            </a:r>
            <a:r>
              <a:rPr lang="en-US" sz="1200" dirty="0">
                <a:solidFill>
                  <a:prstClr val="white"/>
                </a:solidFill>
              </a:rPr>
              <a:t> transceiver</a:t>
            </a:r>
          </a:p>
        </p:txBody>
      </p:sp>
      <p:sp>
        <p:nvSpPr>
          <p:cNvPr id="49" name="Flowchart: Process 48"/>
          <p:cNvSpPr/>
          <p:nvPr/>
        </p:nvSpPr>
        <p:spPr>
          <a:xfrm>
            <a:off x="7027307" y="2773130"/>
            <a:ext cx="1007507" cy="63642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Transmit data to UAV</a:t>
            </a:r>
          </a:p>
        </p:txBody>
      </p:sp>
      <p:sp>
        <p:nvSpPr>
          <p:cNvPr id="50" name="Flowchart: Terminator 49"/>
          <p:cNvSpPr/>
          <p:nvPr/>
        </p:nvSpPr>
        <p:spPr>
          <a:xfrm>
            <a:off x="8343900" y="4025031"/>
            <a:ext cx="647700" cy="5334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End</a:t>
            </a:r>
            <a:endParaRPr lang="en-US" sz="1200" dirty="0">
              <a:solidFill>
                <a:prstClr val="white"/>
              </a:solidFill>
            </a:endParaRPr>
          </a:p>
        </p:txBody>
      </p:sp>
      <p:cxnSp>
        <p:nvCxnSpPr>
          <p:cNvPr id="51" name="Straight Arrow Connector 50"/>
          <p:cNvCxnSpPr>
            <a:stCxn id="48" idx="3"/>
            <a:endCxn id="87" idx="1"/>
          </p:cNvCxnSpPr>
          <p:nvPr/>
        </p:nvCxnSpPr>
        <p:spPr>
          <a:xfrm flipV="1">
            <a:off x="1458837" y="3091343"/>
            <a:ext cx="200993" cy="10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Flowchart: Preparation 51"/>
          <p:cNvSpPr/>
          <p:nvPr/>
        </p:nvSpPr>
        <p:spPr>
          <a:xfrm>
            <a:off x="188247" y="1524001"/>
            <a:ext cx="1495647" cy="68580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Called from </a:t>
            </a:r>
            <a:r>
              <a:rPr lang="en-US" sz="1200" dirty="0" smtClean="0">
                <a:solidFill>
                  <a:prstClr val="white"/>
                </a:solidFill>
              </a:rPr>
              <a:t>conditional statement</a:t>
            </a:r>
            <a:endParaRPr lang="en-US" sz="1200" dirty="0">
              <a:solidFill>
                <a:prstClr val="white"/>
              </a:solidFill>
            </a:endParaRPr>
          </a:p>
        </p:txBody>
      </p:sp>
      <p:cxnSp>
        <p:nvCxnSpPr>
          <p:cNvPr id="53" name="Straight Arrow Connector 52"/>
          <p:cNvCxnSpPr>
            <a:stCxn id="52" idx="2"/>
            <a:endCxn id="48" idx="0"/>
          </p:cNvCxnSpPr>
          <p:nvPr/>
        </p:nvCxnSpPr>
        <p:spPr>
          <a:xfrm>
            <a:off x="936071" y="2209801"/>
            <a:ext cx="0" cy="5508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Flowchart: Process 53"/>
          <p:cNvSpPr/>
          <p:nvPr/>
        </p:nvSpPr>
        <p:spPr>
          <a:xfrm>
            <a:off x="7027307" y="3960014"/>
            <a:ext cx="1007507" cy="6634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Turn off </a:t>
            </a:r>
            <a:r>
              <a:rPr lang="en-US" sz="1200" dirty="0" err="1">
                <a:solidFill>
                  <a:prstClr val="white"/>
                </a:solidFill>
              </a:rPr>
              <a:t>Xbee</a:t>
            </a:r>
            <a:r>
              <a:rPr lang="en-US" sz="1200" dirty="0">
                <a:solidFill>
                  <a:prstClr val="white"/>
                </a:solidFill>
              </a:rPr>
              <a:t> transceiver</a:t>
            </a:r>
          </a:p>
        </p:txBody>
      </p:sp>
      <p:sp>
        <p:nvSpPr>
          <p:cNvPr id="55" name="Flowchart: Process 54"/>
          <p:cNvSpPr/>
          <p:nvPr/>
        </p:nvSpPr>
        <p:spPr>
          <a:xfrm>
            <a:off x="2514600" y="2759879"/>
            <a:ext cx="1007507" cy="6634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L</a:t>
            </a:r>
            <a:r>
              <a:rPr lang="en-US" sz="1200" dirty="0" smtClean="0">
                <a:solidFill>
                  <a:prstClr val="white"/>
                </a:solidFill>
              </a:rPr>
              <a:t>isten </a:t>
            </a:r>
            <a:r>
              <a:rPr lang="en-US" sz="1200" dirty="0">
                <a:solidFill>
                  <a:prstClr val="white"/>
                </a:solidFill>
              </a:rPr>
              <a:t>for UAV signal</a:t>
            </a:r>
          </a:p>
        </p:txBody>
      </p:sp>
      <p:sp>
        <p:nvSpPr>
          <p:cNvPr id="56" name="Flowchart: Decision 55"/>
          <p:cNvSpPr/>
          <p:nvPr/>
        </p:nvSpPr>
        <p:spPr>
          <a:xfrm>
            <a:off x="3707886" y="2662071"/>
            <a:ext cx="1554678" cy="86286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Is UAV nearby system?</a:t>
            </a:r>
          </a:p>
        </p:txBody>
      </p:sp>
      <p:cxnSp>
        <p:nvCxnSpPr>
          <p:cNvPr id="57" name="Straight Arrow Connector 56"/>
          <p:cNvCxnSpPr>
            <a:stCxn id="56" idx="3"/>
            <a:endCxn id="60" idx="1"/>
          </p:cNvCxnSpPr>
          <p:nvPr/>
        </p:nvCxnSpPr>
        <p:spPr>
          <a:xfrm flipV="1">
            <a:off x="5262564" y="3091975"/>
            <a:ext cx="274122" cy="15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546107" y="3577459"/>
            <a:ext cx="661614" cy="276999"/>
          </a:xfrm>
          <a:prstGeom prst="rect">
            <a:avLst/>
          </a:prstGeom>
          <a:noFill/>
        </p:spPr>
        <p:txBody>
          <a:bodyPr wrap="square" rtlCol="0">
            <a:spAutoFit/>
          </a:bodyPr>
          <a:lstStyle/>
          <a:p>
            <a:r>
              <a:rPr lang="en-US" sz="1200" dirty="0">
                <a:solidFill>
                  <a:prstClr val="white"/>
                </a:solidFill>
              </a:rPr>
              <a:t>No</a:t>
            </a:r>
          </a:p>
        </p:txBody>
      </p:sp>
      <p:sp>
        <p:nvSpPr>
          <p:cNvPr id="59" name="TextBox 58"/>
          <p:cNvSpPr txBox="1"/>
          <p:nvPr/>
        </p:nvSpPr>
        <p:spPr>
          <a:xfrm>
            <a:off x="5079486" y="2766072"/>
            <a:ext cx="445346" cy="276999"/>
          </a:xfrm>
          <a:prstGeom prst="rect">
            <a:avLst/>
          </a:prstGeom>
          <a:noFill/>
        </p:spPr>
        <p:txBody>
          <a:bodyPr wrap="square" rtlCol="0">
            <a:spAutoFit/>
          </a:bodyPr>
          <a:lstStyle/>
          <a:p>
            <a:r>
              <a:rPr lang="en-US" sz="1200" dirty="0">
                <a:solidFill>
                  <a:prstClr val="white"/>
                </a:solidFill>
              </a:rPr>
              <a:t>Yes</a:t>
            </a:r>
          </a:p>
        </p:txBody>
      </p:sp>
      <p:sp>
        <p:nvSpPr>
          <p:cNvPr id="60" name="Flowchart: Process 59"/>
          <p:cNvSpPr/>
          <p:nvPr/>
        </p:nvSpPr>
        <p:spPr>
          <a:xfrm>
            <a:off x="5536686" y="2710975"/>
            <a:ext cx="1007507" cy="7620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Send signal to UAV announcing presence</a:t>
            </a:r>
          </a:p>
        </p:txBody>
      </p:sp>
      <p:cxnSp>
        <p:nvCxnSpPr>
          <p:cNvPr id="73" name="Straight Arrow Connector 72"/>
          <p:cNvCxnSpPr>
            <a:stCxn id="55" idx="3"/>
            <a:endCxn id="56" idx="1"/>
          </p:cNvCxnSpPr>
          <p:nvPr/>
        </p:nvCxnSpPr>
        <p:spPr>
          <a:xfrm>
            <a:off x="3522107" y="3091596"/>
            <a:ext cx="185779" cy="19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0" idx="3"/>
            <a:endCxn id="49" idx="1"/>
          </p:cNvCxnSpPr>
          <p:nvPr/>
        </p:nvCxnSpPr>
        <p:spPr>
          <a:xfrm flipV="1">
            <a:off x="6544193" y="3091344"/>
            <a:ext cx="483114" cy="63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56" idx="2"/>
            <a:endCxn id="90" idx="0"/>
          </p:cNvCxnSpPr>
          <p:nvPr/>
        </p:nvCxnSpPr>
        <p:spPr>
          <a:xfrm>
            <a:off x="4485225" y="3524936"/>
            <a:ext cx="922" cy="43892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90" idx="3"/>
            <a:endCxn id="54" idx="1"/>
          </p:cNvCxnSpPr>
          <p:nvPr/>
        </p:nvCxnSpPr>
        <p:spPr>
          <a:xfrm>
            <a:off x="5263486" y="4274215"/>
            <a:ext cx="1763821" cy="175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8017907" y="4275529"/>
            <a:ext cx="364093" cy="53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9" idx="2"/>
            <a:endCxn id="54" idx="0"/>
          </p:cNvCxnSpPr>
          <p:nvPr/>
        </p:nvCxnSpPr>
        <p:spPr>
          <a:xfrm>
            <a:off x="7531061" y="3409557"/>
            <a:ext cx="0" cy="55045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612886" y="2357706"/>
            <a:ext cx="1123069" cy="276999"/>
          </a:xfrm>
          <a:prstGeom prst="rect">
            <a:avLst/>
          </a:prstGeom>
          <a:noFill/>
        </p:spPr>
        <p:txBody>
          <a:bodyPr wrap="square" rtlCol="0">
            <a:spAutoFit/>
          </a:bodyPr>
          <a:lstStyle/>
          <a:p>
            <a:r>
              <a:rPr lang="en-US" sz="1200" dirty="0" smtClean="0">
                <a:solidFill>
                  <a:prstClr val="white"/>
                </a:solidFill>
              </a:rPr>
              <a:t>(10 Kbps)</a:t>
            </a:r>
            <a:endParaRPr lang="en-US" sz="1200" dirty="0">
              <a:solidFill>
                <a:prstClr val="white"/>
              </a:solidFill>
            </a:endParaRPr>
          </a:p>
        </p:txBody>
      </p:sp>
      <p:sp>
        <p:nvSpPr>
          <p:cNvPr id="82" name="TextBox 81"/>
          <p:cNvSpPr txBox="1"/>
          <p:nvPr/>
        </p:nvSpPr>
        <p:spPr>
          <a:xfrm>
            <a:off x="7156817" y="2356913"/>
            <a:ext cx="1123069" cy="276999"/>
          </a:xfrm>
          <a:prstGeom prst="rect">
            <a:avLst/>
          </a:prstGeom>
          <a:noFill/>
        </p:spPr>
        <p:txBody>
          <a:bodyPr wrap="square" rtlCol="0">
            <a:spAutoFit/>
          </a:bodyPr>
          <a:lstStyle/>
          <a:p>
            <a:r>
              <a:rPr lang="en-US" sz="1200" dirty="0" smtClean="0">
                <a:solidFill>
                  <a:prstClr val="white"/>
                </a:solidFill>
              </a:rPr>
              <a:t>(10 Kbps)</a:t>
            </a:r>
            <a:endParaRPr lang="en-US" sz="1200" dirty="0">
              <a:solidFill>
                <a:prstClr val="white"/>
              </a:solidFill>
            </a:endParaRPr>
          </a:p>
        </p:txBody>
      </p:sp>
      <p:sp>
        <p:nvSpPr>
          <p:cNvPr id="86" name="TextBox 85"/>
          <p:cNvSpPr txBox="1"/>
          <p:nvPr/>
        </p:nvSpPr>
        <p:spPr>
          <a:xfrm>
            <a:off x="2667000" y="2356912"/>
            <a:ext cx="1123069" cy="276999"/>
          </a:xfrm>
          <a:prstGeom prst="rect">
            <a:avLst/>
          </a:prstGeom>
          <a:noFill/>
        </p:spPr>
        <p:txBody>
          <a:bodyPr wrap="square" rtlCol="0">
            <a:spAutoFit/>
          </a:bodyPr>
          <a:lstStyle/>
          <a:p>
            <a:r>
              <a:rPr lang="en-US" sz="1200" dirty="0" smtClean="0">
                <a:solidFill>
                  <a:prstClr val="white"/>
                </a:solidFill>
              </a:rPr>
              <a:t>(10 Kbps)</a:t>
            </a:r>
            <a:endParaRPr lang="en-US" sz="1200" dirty="0">
              <a:solidFill>
                <a:prstClr val="white"/>
              </a:solidFill>
            </a:endParaRPr>
          </a:p>
        </p:txBody>
      </p:sp>
      <p:sp>
        <p:nvSpPr>
          <p:cNvPr id="87" name="Flowchart: Process 86"/>
          <p:cNvSpPr/>
          <p:nvPr/>
        </p:nvSpPr>
        <p:spPr>
          <a:xfrm>
            <a:off x="1659830" y="2909183"/>
            <a:ext cx="622107" cy="3643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Start timer</a:t>
            </a:r>
            <a:endParaRPr lang="en-US" sz="1200" dirty="0">
              <a:solidFill>
                <a:prstClr val="white"/>
              </a:solidFill>
            </a:endParaRPr>
          </a:p>
        </p:txBody>
      </p:sp>
      <p:cxnSp>
        <p:nvCxnSpPr>
          <p:cNvPr id="88" name="Straight Arrow Connector 87"/>
          <p:cNvCxnSpPr/>
          <p:nvPr/>
        </p:nvCxnSpPr>
        <p:spPr>
          <a:xfrm>
            <a:off x="3018353" y="4274214"/>
            <a:ext cx="67394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5" idx="2"/>
          </p:cNvCxnSpPr>
          <p:nvPr/>
        </p:nvCxnSpPr>
        <p:spPr>
          <a:xfrm>
            <a:off x="3018354" y="3423312"/>
            <a:ext cx="0" cy="850902"/>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Flowchart: Decision 89"/>
          <p:cNvSpPr/>
          <p:nvPr/>
        </p:nvSpPr>
        <p:spPr>
          <a:xfrm>
            <a:off x="3708808" y="3963862"/>
            <a:ext cx="1554678" cy="62070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rPr>
              <a:t>Is </a:t>
            </a:r>
            <a:r>
              <a:rPr lang="en-US" sz="1200" dirty="0" smtClean="0">
                <a:solidFill>
                  <a:prstClr val="white"/>
                </a:solidFill>
              </a:rPr>
              <a:t>timer &gt; 27 </a:t>
            </a:r>
            <a:r>
              <a:rPr lang="en-US" sz="1200" dirty="0" err="1" smtClean="0">
                <a:solidFill>
                  <a:prstClr val="white"/>
                </a:solidFill>
              </a:rPr>
              <a:t>ms</a:t>
            </a:r>
            <a:r>
              <a:rPr lang="en-US" sz="1200" dirty="0" smtClean="0">
                <a:solidFill>
                  <a:prstClr val="white"/>
                </a:solidFill>
              </a:rPr>
              <a:t>?</a:t>
            </a:r>
            <a:endParaRPr lang="en-US" sz="1200" dirty="0">
              <a:solidFill>
                <a:prstClr val="white"/>
              </a:solidFill>
            </a:endParaRPr>
          </a:p>
        </p:txBody>
      </p:sp>
      <p:sp>
        <p:nvSpPr>
          <p:cNvPr id="91" name="TextBox 90"/>
          <p:cNvSpPr txBox="1"/>
          <p:nvPr/>
        </p:nvSpPr>
        <p:spPr>
          <a:xfrm>
            <a:off x="3200400" y="3990200"/>
            <a:ext cx="661614" cy="276999"/>
          </a:xfrm>
          <a:prstGeom prst="rect">
            <a:avLst/>
          </a:prstGeom>
          <a:noFill/>
        </p:spPr>
        <p:txBody>
          <a:bodyPr wrap="square" rtlCol="0">
            <a:spAutoFit/>
          </a:bodyPr>
          <a:lstStyle/>
          <a:p>
            <a:r>
              <a:rPr lang="en-US" sz="1200" dirty="0">
                <a:solidFill>
                  <a:prstClr val="white"/>
                </a:solidFill>
              </a:rPr>
              <a:t>No</a:t>
            </a:r>
          </a:p>
        </p:txBody>
      </p:sp>
      <p:cxnSp>
        <p:nvCxnSpPr>
          <p:cNvPr id="92" name="Straight Arrow Connector 91"/>
          <p:cNvCxnSpPr>
            <a:stCxn id="87" idx="3"/>
            <a:endCxn id="55" idx="1"/>
          </p:cNvCxnSpPr>
          <p:nvPr/>
        </p:nvCxnSpPr>
        <p:spPr>
          <a:xfrm>
            <a:off x="2281937" y="3091343"/>
            <a:ext cx="232663" cy="25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729074" y="3990201"/>
            <a:ext cx="445346" cy="276999"/>
          </a:xfrm>
          <a:prstGeom prst="rect">
            <a:avLst/>
          </a:prstGeom>
          <a:noFill/>
        </p:spPr>
        <p:txBody>
          <a:bodyPr wrap="square" rtlCol="0">
            <a:spAutoFit/>
          </a:bodyPr>
          <a:lstStyle/>
          <a:p>
            <a:r>
              <a:rPr lang="en-US" sz="1200" dirty="0">
                <a:solidFill>
                  <a:prstClr val="white"/>
                </a:solidFill>
              </a:rPr>
              <a:t>Yes</a:t>
            </a:r>
          </a:p>
        </p:txBody>
      </p:sp>
      <p:sp>
        <p:nvSpPr>
          <p:cNvPr id="4" name="Date Placeholder 3"/>
          <p:cNvSpPr>
            <a:spLocks noGrp="1"/>
          </p:cNvSpPr>
          <p:nvPr>
            <p:ph type="dt" sz="half" idx="2"/>
          </p:nvPr>
        </p:nvSpPr>
        <p:spPr/>
        <p:txBody>
          <a:bodyPr/>
          <a:lstStyle/>
          <a:p>
            <a:fld id="{EEFECF0D-87AE-0C4F-9ECC-1B2F0FDA9FB3}"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47</a:t>
            </a:fld>
            <a:endParaRPr lang="en-US"/>
          </a:p>
        </p:txBody>
      </p:sp>
    </p:spTree>
    <p:extLst>
      <p:ext uri="{BB962C8B-B14F-4D97-AF65-F5344CB8AC3E}">
        <p14:creationId xmlns:p14="http://schemas.microsoft.com/office/powerpoint/2010/main" val="11041262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Transmission/Receiving</a:t>
            </a:r>
            <a:endParaRPr lang="en-US" dirty="0"/>
          </a:p>
        </p:txBody>
      </p:sp>
      <p:sp>
        <p:nvSpPr>
          <p:cNvPr id="3" name="Content Placeholder 2"/>
          <p:cNvSpPr>
            <a:spLocks noGrp="1"/>
          </p:cNvSpPr>
          <p:nvPr>
            <p:ph idx="4294967295"/>
          </p:nvPr>
        </p:nvSpPr>
        <p:spPr>
          <a:xfrm>
            <a:off x="0" y="1439863"/>
            <a:ext cx="8229600" cy="5264150"/>
          </a:xfrm>
          <a:prstGeom prst="rect">
            <a:avLst/>
          </a:prstGeom>
        </p:spPr>
        <p:txBody>
          <a:bodyPr>
            <a:normAutofit fontScale="92500" lnSpcReduction="10000"/>
          </a:bodyPr>
          <a:lstStyle/>
          <a:p>
            <a:r>
              <a:rPr lang="en-US" dirty="0" smtClean="0"/>
              <a:t>Two Antennas used</a:t>
            </a:r>
          </a:p>
          <a:p>
            <a:pPr lvl="1"/>
            <a:r>
              <a:rPr lang="en-US" dirty="0" smtClean="0"/>
              <a:t> To receive GPS signals</a:t>
            </a:r>
          </a:p>
          <a:p>
            <a:pPr lvl="2"/>
            <a:r>
              <a:rPr lang="en-US" dirty="0" smtClean="0"/>
              <a:t>BEAM RST703 Dual-Mode Antenna</a:t>
            </a:r>
          </a:p>
          <a:p>
            <a:pPr lvl="2"/>
            <a:r>
              <a:rPr lang="en-US" dirty="0" smtClean="0"/>
              <a:t>Can be interfaced with Iridium</a:t>
            </a:r>
          </a:p>
          <a:p>
            <a:pPr lvl="2"/>
            <a:r>
              <a:rPr lang="en-US" dirty="0" smtClean="0"/>
              <a:t>Active Antenna to overcome line loss  </a:t>
            </a:r>
          </a:p>
          <a:p>
            <a:pPr lvl="1"/>
            <a:endParaRPr lang="en-US" dirty="0" smtClean="0"/>
          </a:p>
          <a:p>
            <a:pPr lvl="1"/>
            <a:r>
              <a:rPr lang="en-US" dirty="0" smtClean="0"/>
              <a:t>To Transmit and Receive information</a:t>
            </a:r>
          </a:p>
          <a:p>
            <a:pPr lvl="2"/>
            <a:r>
              <a:rPr lang="en-US" dirty="0" smtClean="0"/>
              <a:t>ANTCOM Compact Dipole Antenna</a:t>
            </a:r>
          </a:p>
          <a:p>
            <a:pPr lvl="2"/>
            <a:endParaRPr lang="en-US" dirty="0"/>
          </a:p>
          <a:p>
            <a:r>
              <a:rPr lang="en-US" dirty="0" smtClean="0"/>
              <a:t>Antennas placed on top of the outer system</a:t>
            </a:r>
          </a:p>
          <a:p>
            <a:pPr lvl="1"/>
            <a:r>
              <a:rPr lang="en-US" dirty="0" smtClean="0"/>
              <a:t>Antennas placed maximum distance from </a:t>
            </a:r>
          </a:p>
          <a:p>
            <a:pPr marL="457200" lvl="1" indent="0">
              <a:buNone/>
            </a:pPr>
            <a:r>
              <a:rPr lang="en-US" dirty="0" smtClean="0"/>
              <a:t>each other</a:t>
            </a:r>
          </a:p>
        </p:txBody>
      </p:sp>
      <p:pic>
        <p:nvPicPr>
          <p:cNvPr id="4" name="Picture 3" descr="Screen Shot 2012-11-28 at 11.03.15 PM.png"/>
          <p:cNvPicPr>
            <a:picLocks noChangeAspect="1"/>
          </p:cNvPicPr>
          <p:nvPr/>
        </p:nvPicPr>
        <p:blipFill rotWithShape="1">
          <a:blip r:embed="rId3" cstate="print">
            <a:extLst>
              <a:ext uri="{28A0092B-C50C-407E-A947-70E740481C1C}">
                <a14:useLocalDpi xmlns:a14="http://schemas.microsoft.com/office/drawing/2010/main" val="0"/>
              </a:ext>
            </a:extLst>
          </a:blip>
          <a:srcRect l="6321" t="4269" r="5654" b="3948"/>
          <a:stretch/>
        </p:blipFill>
        <p:spPr>
          <a:xfrm>
            <a:off x="6677489" y="3918861"/>
            <a:ext cx="2471628" cy="2935729"/>
          </a:xfrm>
          <a:prstGeom prst="rect">
            <a:avLst/>
          </a:prstGeom>
        </p:spPr>
      </p:pic>
      <p:pic>
        <p:nvPicPr>
          <p:cNvPr id="5" name="Picture 4" descr="Screen Shot 2012-11-28 at 11.04.08 PM.png"/>
          <p:cNvPicPr>
            <a:picLocks noChangeAspect="1"/>
          </p:cNvPicPr>
          <p:nvPr/>
        </p:nvPicPr>
        <p:blipFill rotWithShape="1">
          <a:blip r:embed="rId4" cstate="print">
            <a:extLst>
              <a:ext uri="{28A0092B-C50C-407E-A947-70E740481C1C}">
                <a14:useLocalDpi xmlns:a14="http://schemas.microsoft.com/office/drawing/2010/main" val="0"/>
              </a:ext>
            </a:extLst>
          </a:blip>
          <a:srcRect l="3587" t="11845" r="5907"/>
          <a:stretch/>
        </p:blipFill>
        <p:spPr>
          <a:xfrm>
            <a:off x="6677489" y="1643416"/>
            <a:ext cx="2278890" cy="1884362"/>
          </a:xfrm>
          <a:prstGeom prst="rect">
            <a:avLst/>
          </a:prstGeom>
        </p:spPr>
      </p:pic>
      <p:sp>
        <p:nvSpPr>
          <p:cNvPr id="6" name="Date Placeholder 5"/>
          <p:cNvSpPr>
            <a:spLocks noGrp="1"/>
          </p:cNvSpPr>
          <p:nvPr>
            <p:ph type="dt" sz="half" idx="2"/>
          </p:nvPr>
        </p:nvSpPr>
        <p:spPr/>
        <p:txBody>
          <a:bodyPr/>
          <a:lstStyle/>
          <a:p>
            <a:fld id="{E5A72703-9140-F24A-AF0B-3EF28B07FCE2}" type="datetime1">
              <a:rPr lang="en-US" smtClean="0"/>
              <a:pPr/>
              <a:t>12/7/12</a:t>
            </a:fld>
            <a:endParaRPr lang="en-US"/>
          </a:p>
        </p:txBody>
      </p:sp>
      <p:sp>
        <p:nvSpPr>
          <p:cNvPr id="7" name="Slide Number Placeholder 6"/>
          <p:cNvSpPr>
            <a:spLocks noGrp="1"/>
          </p:cNvSpPr>
          <p:nvPr>
            <p:ph type="sldNum" sz="quarter" idx="12"/>
          </p:nvPr>
        </p:nvSpPr>
        <p:spPr/>
        <p:txBody>
          <a:bodyPr/>
          <a:lstStyle/>
          <a:p>
            <a:fld id="{7BC1F5ED-BD72-4CAB-B526-43E94774B14F}" type="slidenum">
              <a:rPr lang="en-US" smtClean="0"/>
              <a:pPr/>
              <a:t>48</a:t>
            </a:fld>
            <a:endParaRPr lang="en-US"/>
          </a:p>
        </p:txBody>
      </p:sp>
    </p:spTree>
    <p:extLst>
      <p:ext uri="{BB962C8B-B14F-4D97-AF65-F5344CB8AC3E}">
        <p14:creationId xmlns:p14="http://schemas.microsoft.com/office/powerpoint/2010/main" val="34330271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Budget</a:t>
            </a:r>
            <a:endParaRPr lang="en-US" dirty="0"/>
          </a:p>
        </p:txBody>
      </p:sp>
      <p:sp>
        <p:nvSpPr>
          <p:cNvPr id="3" name="Content Placeholder 2"/>
          <p:cNvSpPr>
            <a:spLocks noGrp="1"/>
          </p:cNvSpPr>
          <p:nvPr>
            <p:ph idx="4294967295"/>
          </p:nvPr>
        </p:nvSpPr>
        <p:spPr>
          <a:xfrm>
            <a:off x="0" y="1600200"/>
            <a:ext cx="3887788" cy="4525963"/>
          </a:xfrm>
          <a:prstGeom prst="rect">
            <a:avLst/>
          </a:prstGeom>
        </p:spPr>
        <p:txBody>
          <a:bodyPr/>
          <a:lstStyle/>
          <a:p>
            <a:r>
              <a:rPr lang="en-US" dirty="0" smtClean="0"/>
              <a:t>Dipole ½ wave passive antenna</a:t>
            </a:r>
          </a:p>
          <a:p>
            <a:r>
              <a:rPr lang="en-US" dirty="0" smtClean="0"/>
              <a:t>30 AWG at 3m long (TBF)</a:t>
            </a:r>
          </a:p>
          <a:p>
            <a:r>
              <a:rPr lang="en-US" dirty="0" smtClean="0"/>
              <a:t>Baud Rate: 10kbps</a:t>
            </a:r>
          </a:p>
          <a:p>
            <a:r>
              <a:rPr lang="en-US" dirty="0" smtClean="0"/>
              <a:t>Carrier Frequency: 928MHz </a:t>
            </a:r>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64732595"/>
              </p:ext>
            </p:extLst>
          </p:nvPr>
        </p:nvGraphicFramePr>
        <p:xfrm>
          <a:off x="4342967" y="2055284"/>
          <a:ext cx="4267200" cy="3987093"/>
        </p:xfrm>
        <a:graphic>
          <a:graphicData uri="http://schemas.openxmlformats.org/drawingml/2006/table">
            <a:tbl>
              <a:tblPr firstRow="1" bandRow="1">
                <a:tableStyleId>{3C2FFA5D-87B4-456A-9821-1D502468CF0F}</a:tableStyleId>
              </a:tblPr>
              <a:tblGrid>
                <a:gridCol w="2403812"/>
                <a:gridCol w="1863388"/>
              </a:tblGrid>
              <a:tr h="499533">
                <a:tc>
                  <a:txBody>
                    <a:bodyPr/>
                    <a:lstStyle/>
                    <a:p>
                      <a:r>
                        <a:rPr lang="en-US" b="1" dirty="0" smtClean="0">
                          <a:solidFill>
                            <a:schemeClr val="tx1"/>
                          </a:solidFill>
                        </a:rPr>
                        <a:t>Parameters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tc>
                  <a:txBody>
                    <a:bodyPr/>
                    <a:lstStyle/>
                    <a:p>
                      <a:r>
                        <a:rPr lang="en-US" b="1" dirty="0" smtClean="0">
                          <a:solidFill>
                            <a:schemeClr val="tx1"/>
                          </a:solidFill>
                        </a:rPr>
                        <a:t>Values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r>
              <a:tr h="499533">
                <a:tc>
                  <a:txBody>
                    <a:bodyPr/>
                    <a:lstStyle/>
                    <a:p>
                      <a:r>
                        <a:rPr lang="en-US" b="0" dirty="0" smtClean="0">
                          <a:solidFill>
                            <a:schemeClr val="tx1"/>
                          </a:solidFill>
                        </a:rPr>
                        <a:t>Transmitted Power</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r>
                        <a:rPr lang="en-US" dirty="0" smtClean="0">
                          <a:solidFill>
                            <a:schemeClr val="tx1"/>
                          </a:solidFill>
                        </a:rPr>
                        <a:t>250mw</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75000"/>
                      </a:schemeClr>
                    </a:solidFill>
                  </a:tcPr>
                </a:tc>
              </a:tr>
              <a:tr h="499533">
                <a:tc>
                  <a:txBody>
                    <a:bodyPr/>
                    <a:lstStyle/>
                    <a:p>
                      <a:r>
                        <a:rPr lang="en-US" dirty="0" smtClean="0">
                          <a:solidFill>
                            <a:schemeClr val="tx1"/>
                          </a:solidFill>
                        </a:rPr>
                        <a:t>Line Loss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r>
                        <a:rPr lang="en-US" baseline="0" dirty="0" smtClean="0">
                          <a:solidFill>
                            <a:schemeClr val="tx1"/>
                          </a:solidFill>
                        </a:rPr>
                        <a:t>5.1 dB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75000"/>
                      </a:schemeClr>
                    </a:solidFill>
                  </a:tcPr>
                </a:tc>
              </a:tr>
              <a:tr h="499533">
                <a:tc>
                  <a:txBody>
                    <a:bodyPr/>
                    <a:lstStyle/>
                    <a:p>
                      <a:r>
                        <a:rPr lang="en-US" dirty="0" smtClean="0">
                          <a:solidFill>
                            <a:schemeClr val="tx1"/>
                          </a:solidFill>
                        </a:rPr>
                        <a:t>EIRP</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r>
                        <a:rPr lang="en-US" dirty="0" smtClean="0">
                          <a:solidFill>
                            <a:schemeClr val="tx1"/>
                          </a:solidFill>
                        </a:rPr>
                        <a:t>18.88dB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75000"/>
                      </a:schemeClr>
                    </a:solidFill>
                  </a:tcPr>
                </a:tc>
              </a:tr>
              <a:tr h="490362">
                <a:tc>
                  <a:txBody>
                    <a:bodyPr/>
                    <a:lstStyle/>
                    <a:p>
                      <a:r>
                        <a:rPr lang="en-US" dirty="0" smtClean="0">
                          <a:solidFill>
                            <a:schemeClr val="tx1"/>
                          </a:solidFill>
                        </a:rPr>
                        <a:t>FSPL</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r>
                        <a:rPr lang="en-US" dirty="0" smtClean="0">
                          <a:solidFill>
                            <a:schemeClr val="tx1"/>
                          </a:solidFill>
                        </a:rPr>
                        <a:t>111.79dB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75000"/>
                      </a:schemeClr>
                    </a:solidFill>
                  </a:tcPr>
                </a:tc>
              </a:tr>
              <a:tr h="499533">
                <a:tc>
                  <a:txBody>
                    <a:bodyPr/>
                    <a:lstStyle/>
                    <a:p>
                      <a:r>
                        <a:rPr lang="en-US" dirty="0" smtClean="0">
                          <a:solidFill>
                            <a:schemeClr val="tx1"/>
                          </a:solidFill>
                        </a:rPr>
                        <a:t>Received Power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r>
                        <a:rPr lang="en-US" dirty="0" smtClean="0">
                          <a:solidFill>
                            <a:schemeClr val="tx1"/>
                          </a:solidFill>
                        </a:rPr>
                        <a:t>-92.91dBm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75000"/>
                      </a:schemeClr>
                    </a:solidFill>
                  </a:tcPr>
                </a:tc>
              </a:tr>
              <a:tr h="499533">
                <a:tc>
                  <a:txBody>
                    <a:bodyPr/>
                    <a:lstStyle/>
                    <a:p>
                      <a:r>
                        <a:rPr lang="en-US" dirty="0" smtClean="0">
                          <a:solidFill>
                            <a:schemeClr val="tx1"/>
                          </a:solidFill>
                        </a:rPr>
                        <a:t>Receiver Sensitivity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60000"/>
                        <a:lumOff val="40000"/>
                      </a:schemeClr>
                    </a:solidFill>
                  </a:tcPr>
                </a:tc>
                <a:tc>
                  <a:txBody>
                    <a:bodyPr/>
                    <a:lstStyle/>
                    <a:p>
                      <a:r>
                        <a:rPr lang="en-US" dirty="0" smtClean="0">
                          <a:solidFill>
                            <a:schemeClr val="tx1"/>
                          </a:solidFill>
                        </a:rPr>
                        <a:t>110dBm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rgbClr val="558ED5"/>
                      </a:solidFill>
                      <a:prstDash val="solid"/>
                      <a:round/>
                      <a:headEnd type="none" w="med" len="med"/>
                      <a:tailEnd type="none" w="med" len="med"/>
                    </a:lnB>
                    <a:solidFill>
                      <a:schemeClr val="accent1">
                        <a:lumMod val="75000"/>
                      </a:schemeClr>
                    </a:solidFill>
                  </a:tcPr>
                </a:tc>
              </a:tr>
              <a:tr h="499533">
                <a:tc>
                  <a:txBody>
                    <a:bodyPr/>
                    <a:lstStyle/>
                    <a:p>
                      <a:r>
                        <a:rPr lang="en-US" dirty="0" smtClean="0">
                          <a:solidFill>
                            <a:schemeClr val="tx1"/>
                          </a:solidFill>
                        </a:rPr>
                        <a:t>Link Margin</a:t>
                      </a:r>
                      <a:endParaRPr lang="en-US" dirty="0">
                        <a:solidFill>
                          <a:schemeClr val="tx1"/>
                        </a:solidFill>
                      </a:endParaRPr>
                    </a:p>
                  </a:txBody>
                  <a:tcP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60000"/>
                        <a:lumOff val="40000"/>
                      </a:schemeClr>
                    </a:solidFill>
                  </a:tcPr>
                </a:tc>
                <a:tc>
                  <a:txBody>
                    <a:bodyPr/>
                    <a:lstStyle/>
                    <a:p>
                      <a:r>
                        <a:rPr lang="en-US" dirty="0" smtClean="0">
                          <a:solidFill>
                            <a:schemeClr val="tx1"/>
                          </a:solidFill>
                        </a:rPr>
                        <a:t>17.09dB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558ED5"/>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75000"/>
                      </a:schemeClr>
                    </a:solidFill>
                  </a:tcPr>
                </a:tc>
              </a:tr>
            </a:tbl>
          </a:graphicData>
        </a:graphic>
      </p:graphicFrame>
      <p:sp>
        <p:nvSpPr>
          <p:cNvPr id="5" name="Date Placeholder 4"/>
          <p:cNvSpPr>
            <a:spLocks noGrp="1"/>
          </p:cNvSpPr>
          <p:nvPr>
            <p:ph type="dt" sz="half" idx="2"/>
          </p:nvPr>
        </p:nvSpPr>
        <p:spPr/>
        <p:txBody>
          <a:bodyPr/>
          <a:lstStyle/>
          <a:p>
            <a:fld id="{92B4A3D5-C76F-B041-ACF0-FE74DF3A940A}" type="datetime1">
              <a:rPr lang="en-US" smtClean="0"/>
              <a:pPr/>
              <a:t>12/7/12</a:t>
            </a:fld>
            <a:endParaRPr lang="en-US"/>
          </a:p>
        </p:txBody>
      </p:sp>
      <p:sp>
        <p:nvSpPr>
          <p:cNvPr id="6" name="Slide Number Placeholder 5"/>
          <p:cNvSpPr>
            <a:spLocks noGrp="1"/>
          </p:cNvSpPr>
          <p:nvPr>
            <p:ph type="sldNum" sz="quarter" idx="12"/>
          </p:nvPr>
        </p:nvSpPr>
        <p:spPr/>
        <p:txBody>
          <a:bodyPr/>
          <a:lstStyle/>
          <a:p>
            <a:fld id="{7BC1F5ED-BD72-4CAB-B526-43E94774B14F}" type="slidenum">
              <a:rPr lang="en-US" smtClean="0"/>
              <a:pPr/>
              <a:t>49</a:t>
            </a:fld>
            <a:endParaRPr lang="en-US"/>
          </a:p>
        </p:txBody>
      </p:sp>
    </p:spTree>
    <p:extLst>
      <p:ext uri="{BB962C8B-B14F-4D97-AF65-F5344CB8AC3E}">
        <p14:creationId xmlns:p14="http://schemas.microsoft.com/office/powerpoint/2010/main" val="13962362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6"/>
          <p:cNvGrpSpPr/>
          <p:nvPr/>
        </p:nvGrpSpPr>
        <p:grpSpPr>
          <a:xfrm>
            <a:off x="152400" y="1447800"/>
            <a:ext cx="8915399" cy="4427109"/>
            <a:chOff x="353695" y="1447800"/>
            <a:chExt cx="8637905" cy="4427109"/>
          </a:xfrm>
        </p:grpSpPr>
        <p:sp>
          <p:nvSpPr>
            <p:cNvPr id="75" name="Rectangle 74"/>
            <p:cNvSpPr/>
            <p:nvPr/>
          </p:nvSpPr>
          <p:spPr>
            <a:xfrm>
              <a:off x="353695" y="1447800"/>
              <a:ext cx="8637905" cy="4419600"/>
            </a:xfrm>
            <a:prstGeom prst="rect">
              <a:avLst/>
            </a:prstGeom>
            <a:solidFill>
              <a:srgbClr val="B6B6B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59"/>
            <p:cNvGrpSpPr/>
            <p:nvPr/>
          </p:nvGrpSpPr>
          <p:grpSpPr>
            <a:xfrm>
              <a:off x="3747833" y="1521441"/>
              <a:ext cx="717838" cy="1627821"/>
              <a:chOff x="4767065" y="2741143"/>
              <a:chExt cx="717838" cy="1627821"/>
            </a:xfrm>
          </p:grpSpPr>
          <p:grpSp>
            <p:nvGrpSpPr>
              <p:cNvPr id="9" name="Group 40"/>
              <p:cNvGrpSpPr/>
              <p:nvPr/>
            </p:nvGrpSpPr>
            <p:grpSpPr>
              <a:xfrm>
                <a:off x="4767065" y="2894609"/>
                <a:ext cx="717838" cy="1474355"/>
                <a:chOff x="2314461" y="2593565"/>
                <a:chExt cx="717838" cy="1474355"/>
              </a:xfrm>
            </p:grpSpPr>
            <p:grpSp>
              <p:nvGrpSpPr>
                <p:cNvPr id="10" name="Group 52"/>
                <p:cNvGrpSpPr/>
                <p:nvPr/>
              </p:nvGrpSpPr>
              <p:grpSpPr>
                <a:xfrm>
                  <a:off x="2651730" y="2593737"/>
                  <a:ext cx="380569" cy="1474183"/>
                  <a:chOff x="2651730" y="2593737"/>
                  <a:chExt cx="380569" cy="1474183"/>
                </a:xfrm>
              </p:grpSpPr>
              <p:cxnSp>
                <p:nvCxnSpPr>
                  <p:cNvPr id="54" name="Straight Connector 53"/>
                  <p:cNvCxnSpPr/>
                  <p:nvPr/>
                </p:nvCxnSpPr>
                <p:spPr>
                  <a:xfrm flipH="1">
                    <a:off x="2659009" y="2593737"/>
                    <a:ext cx="373290" cy="94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651730" y="3510111"/>
                    <a:ext cx="7279" cy="55780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p:nvPr/>
              </p:nvCxnSpPr>
              <p:spPr>
                <a:xfrm>
                  <a:off x="2314461" y="2593565"/>
                  <a:ext cx="344548" cy="92315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Moon 35"/>
              <p:cNvSpPr/>
              <p:nvPr/>
            </p:nvSpPr>
            <p:spPr>
              <a:xfrm rot="5400000">
                <a:off x="5037463" y="2472795"/>
                <a:ext cx="152399" cy="689096"/>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09"/>
            <a:stretch/>
          </p:blipFill>
          <p:spPr bwMode="auto">
            <a:xfrm>
              <a:off x="3678746" y="3022835"/>
              <a:ext cx="838564" cy="7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137">
              <a:off x="5470651" y="4810096"/>
              <a:ext cx="793746" cy="753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4080" y="4852987"/>
              <a:ext cx="649417"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60"/>
            <p:cNvGrpSpPr/>
            <p:nvPr/>
          </p:nvGrpSpPr>
          <p:grpSpPr>
            <a:xfrm rot="162530">
              <a:off x="5568602" y="3240947"/>
              <a:ext cx="717837" cy="1627829"/>
              <a:chOff x="4826979" y="2860385"/>
              <a:chExt cx="717837" cy="1627829"/>
            </a:xfrm>
          </p:grpSpPr>
          <p:sp>
            <p:nvSpPr>
              <p:cNvPr id="62" name="Moon 61"/>
              <p:cNvSpPr/>
              <p:nvPr/>
            </p:nvSpPr>
            <p:spPr>
              <a:xfrm rot="5400000">
                <a:off x="5097384" y="2592037"/>
                <a:ext cx="152399" cy="689096"/>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62"/>
              <p:cNvGrpSpPr/>
              <p:nvPr/>
            </p:nvGrpSpPr>
            <p:grpSpPr>
              <a:xfrm>
                <a:off x="4826979" y="3013859"/>
                <a:ext cx="717837" cy="1474355"/>
                <a:chOff x="2374375" y="2712815"/>
                <a:chExt cx="717837" cy="1474355"/>
              </a:xfrm>
            </p:grpSpPr>
            <p:cxnSp>
              <p:nvCxnSpPr>
                <p:cNvPr id="64" name="Straight Connector 63"/>
                <p:cNvCxnSpPr/>
                <p:nvPr/>
              </p:nvCxnSpPr>
              <p:spPr>
                <a:xfrm>
                  <a:off x="2374375" y="2712815"/>
                  <a:ext cx="344548" cy="923154"/>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64"/>
                <p:cNvGrpSpPr/>
                <p:nvPr/>
              </p:nvGrpSpPr>
              <p:grpSpPr>
                <a:xfrm>
                  <a:off x="2711643" y="2712987"/>
                  <a:ext cx="380569" cy="1474183"/>
                  <a:chOff x="2711643" y="2712987"/>
                  <a:chExt cx="380569" cy="1474183"/>
                </a:xfrm>
              </p:grpSpPr>
              <p:cxnSp>
                <p:nvCxnSpPr>
                  <p:cNvPr id="66" name="Straight Connector 65"/>
                  <p:cNvCxnSpPr/>
                  <p:nvPr/>
                </p:nvCxnSpPr>
                <p:spPr>
                  <a:xfrm flipH="1">
                    <a:off x="2718922" y="2712987"/>
                    <a:ext cx="373290" cy="94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711643" y="3629361"/>
                    <a:ext cx="7279" cy="557809"/>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14" name="Group 67"/>
            <p:cNvGrpSpPr/>
            <p:nvPr/>
          </p:nvGrpSpPr>
          <p:grpSpPr>
            <a:xfrm rot="1994203">
              <a:off x="7912073" y="3185399"/>
              <a:ext cx="717838" cy="1627822"/>
              <a:chOff x="4935335" y="2719229"/>
              <a:chExt cx="717838" cy="1627822"/>
            </a:xfrm>
          </p:grpSpPr>
          <p:sp>
            <p:nvSpPr>
              <p:cNvPr id="69" name="Moon 68"/>
              <p:cNvSpPr/>
              <p:nvPr/>
            </p:nvSpPr>
            <p:spPr>
              <a:xfrm rot="5400000">
                <a:off x="5205741" y="2450881"/>
                <a:ext cx="152399" cy="689096"/>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69"/>
              <p:cNvGrpSpPr/>
              <p:nvPr/>
            </p:nvGrpSpPr>
            <p:grpSpPr>
              <a:xfrm>
                <a:off x="4935335" y="2872696"/>
                <a:ext cx="717838" cy="1474355"/>
                <a:chOff x="2482731" y="2571652"/>
                <a:chExt cx="717838" cy="1474355"/>
              </a:xfrm>
            </p:grpSpPr>
            <p:cxnSp>
              <p:nvCxnSpPr>
                <p:cNvPr id="71" name="Straight Connector 70"/>
                <p:cNvCxnSpPr/>
                <p:nvPr/>
              </p:nvCxnSpPr>
              <p:spPr>
                <a:xfrm>
                  <a:off x="2482731" y="2571652"/>
                  <a:ext cx="344548" cy="923154"/>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Group 71"/>
                <p:cNvGrpSpPr/>
                <p:nvPr/>
              </p:nvGrpSpPr>
              <p:grpSpPr>
                <a:xfrm>
                  <a:off x="2820002" y="2571824"/>
                  <a:ext cx="380567" cy="1474183"/>
                  <a:chOff x="2820002" y="2571824"/>
                  <a:chExt cx="380567" cy="1474183"/>
                </a:xfrm>
              </p:grpSpPr>
              <p:cxnSp>
                <p:nvCxnSpPr>
                  <p:cNvPr id="73" name="Straight Connector 72"/>
                  <p:cNvCxnSpPr/>
                  <p:nvPr/>
                </p:nvCxnSpPr>
                <p:spPr>
                  <a:xfrm flipH="1">
                    <a:off x="2827279" y="2571824"/>
                    <a:ext cx="373290" cy="94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820002" y="3488198"/>
                    <a:ext cx="7279" cy="557809"/>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76" name="Rectangle 75"/>
            <p:cNvSpPr/>
            <p:nvPr/>
          </p:nvSpPr>
          <p:spPr>
            <a:xfrm>
              <a:off x="353695" y="5570109"/>
              <a:ext cx="8634915"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Brine Sea Ice</a:t>
              </a:r>
              <a:endParaRPr lang="en-US" dirty="0"/>
            </a:p>
          </p:txBody>
        </p:sp>
        <p:pic>
          <p:nvPicPr>
            <p:cNvPr id="91" name="Picture 9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2000" b="88000" l="0" r="99333"/>
                      </a14:imgEffect>
                    </a14:imgLayer>
                  </a14:imgProps>
                </a:ext>
              </a:extLst>
            </a:blip>
            <a:srcRect t="23211" b="21071"/>
            <a:stretch/>
          </p:blipFill>
          <p:spPr>
            <a:xfrm>
              <a:off x="4709562" y="1554554"/>
              <a:ext cx="2494214" cy="579046"/>
            </a:xfrm>
            <a:prstGeom prst="rect">
              <a:avLst/>
            </a:prstGeom>
          </p:spPr>
        </p:pic>
        <p:cxnSp>
          <p:nvCxnSpPr>
            <p:cNvPr id="93" name="Straight Connector 92"/>
            <p:cNvCxnSpPr/>
            <p:nvPr/>
          </p:nvCxnSpPr>
          <p:spPr>
            <a:xfrm>
              <a:off x="7642335" y="1828800"/>
              <a:ext cx="53758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8197768" y="1611868"/>
              <a:ext cx="720044" cy="369332"/>
            </a:xfrm>
            <a:prstGeom prst="rect">
              <a:avLst/>
            </a:prstGeom>
            <a:noFill/>
            <a:ln>
              <a:noFill/>
            </a:ln>
          </p:spPr>
          <p:txBody>
            <a:bodyPr wrap="none" rtlCol="0">
              <a:spAutoFit/>
            </a:bodyPr>
            <a:lstStyle/>
            <a:p>
              <a:r>
                <a:rPr lang="en-US" dirty="0" smtClean="0">
                  <a:solidFill>
                    <a:srgbClr val="000000"/>
                  </a:solidFill>
                </a:rPr>
                <a:t>900m</a:t>
              </a:r>
              <a:endParaRPr lang="en-US" dirty="0">
                <a:solidFill>
                  <a:srgbClr val="000000"/>
                </a:solidFill>
              </a:endParaRPr>
            </a:p>
          </p:txBody>
        </p:sp>
      </p:grpSp>
      <p:sp>
        <p:nvSpPr>
          <p:cNvPr id="2" name="Title 1"/>
          <p:cNvSpPr>
            <a:spLocks noGrp="1"/>
          </p:cNvSpPr>
          <p:nvPr>
            <p:ph type="title"/>
          </p:nvPr>
        </p:nvSpPr>
        <p:spPr/>
        <p:txBody>
          <a:bodyPr/>
          <a:lstStyle/>
          <a:p>
            <a:r>
              <a:rPr lang="en-US" dirty="0" smtClean="0"/>
              <a:t>CONOPS – Landing </a:t>
            </a:r>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pPr/>
              <a:t>5</a:t>
            </a:fld>
            <a:endParaRPr lang="en-US"/>
          </a:p>
        </p:txBody>
      </p:sp>
      <p:sp>
        <p:nvSpPr>
          <p:cNvPr id="5" name="Date Placeholder 4"/>
          <p:cNvSpPr>
            <a:spLocks noGrp="1"/>
          </p:cNvSpPr>
          <p:nvPr>
            <p:ph type="dt" sz="half" idx="2"/>
          </p:nvPr>
        </p:nvSpPr>
        <p:spPr/>
        <p:txBody>
          <a:bodyPr/>
          <a:lstStyle/>
          <a:p>
            <a:fld id="{6F3E21D5-1D97-9449-B4FE-1BD0821E96A5}" type="datetime1">
              <a:rPr lang="en-US" smtClean="0"/>
              <a:pPr/>
              <a:t>12/7/12</a:t>
            </a:fld>
            <a:endParaRPr lang="en-US" dirty="0"/>
          </a:p>
        </p:txBody>
      </p:sp>
      <p:pic>
        <p:nvPicPr>
          <p:cNvPr id="6" name="Picture 5"/>
          <p:cNvPicPr>
            <a:picLocks noChangeAspect="1"/>
          </p:cNvPicPr>
          <p:nvPr/>
        </p:nvPicPr>
        <p:blipFill rotWithShape="1">
          <a:blip r:embed="rId7" cstate="print"/>
          <a:srcRect t="14834" r="9278" b="15562"/>
          <a:stretch/>
        </p:blipFill>
        <p:spPr>
          <a:xfrm>
            <a:off x="381000" y="3581400"/>
            <a:ext cx="2830335" cy="2743200"/>
          </a:xfrm>
          <a:prstGeom prst="rect">
            <a:avLst/>
          </a:prstGeom>
        </p:spPr>
      </p:pic>
      <p:cxnSp>
        <p:nvCxnSpPr>
          <p:cNvPr id="7" name="Straight Arrow Connector 6"/>
          <p:cNvCxnSpPr/>
          <p:nvPr/>
        </p:nvCxnSpPr>
        <p:spPr>
          <a:xfrm>
            <a:off x="400050" y="4520957"/>
            <a:ext cx="800100" cy="457200"/>
          </a:xfrm>
          <a:prstGeom prst="straightConnector1">
            <a:avLst/>
          </a:prstGeom>
          <a:ln w="5715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a:off x="3826650" y="4953000"/>
            <a:ext cx="115178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1" name="TextBox 100"/>
          <p:cNvSpPr txBox="1"/>
          <p:nvPr/>
        </p:nvSpPr>
        <p:spPr>
          <a:xfrm>
            <a:off x="3741668" y="4538330"/>
            <a:ext cx="1390124" cy="369332"/>
          </a:xfrm>
          <a:prstGeom prst="rect">
            <a:avLst/>
          </a:prstGeom>
          <a:noFill/>
          <a:ln>
            <a:noFill/>
          </a:ln>
        </p:spPr>
        <p:txBody>
          <a:bodyPr wrap="none" rtlCol="0">
            <a:spAutoFit/>
          </a:bodyPr>
          <a:lstStyle/>
          <a:p>
            <a:r>
              <a:rPr lang="en-US" dirty="0" smtClean="0">
                <a:solidFill>
                  <a:srgbClr val="000000"/>
                </a:solidFill>
              </a:rPr>
              <a:t>Wind = 6m/s</a:t>
            </a:r>
            <a:endParaRPr lang="en-US" dirty="0">
              <a:solidFill>
                <a:srgbClr val="000000"/>
              </a:solidFill>
            </a:endParaRPr>
          </a:p>
        </p:txBody>
      </p:sp>
      <p:cxnSp>
        <p:nvCxnSpPr>
          <p:cNvPr id="103" name="Straight Arrow Connector 102"/>
          <p:cNvCxnSpPr/>
          <p:nvPr/>
        </p:nvCxnSpPr>
        <p:spPr>
          <a:xfrm flipH="1">
            <a:off x="6096000" y="4664052"/>
            <a:ext cx="8829" cy="51754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6096000" y="4733221"/>
            <a:ext cx="892943" cy="369332"/>
          </a:xfrm>
          <a:prstGeom prst="rect">
            <a:avLst/>
          </a:prstGeom>
          <a:noFill/>
          <a:ln>
            <a:noFill/>
          </a:ln>
        </p:spPr>
        <p:txBody>
          <a:bodyPr wrap="none" rtlCol="0">
            <a:spAutoFit/>
          </a:bodyPr>
          <a:lstStyle/>
          <a:p>
            <a:r>
              <a:rPr lang="en-US" dirty="0" smtClean="0">
                <a:solidFill>
                  <a:srgbClr val="000000"/>
                </a:solidFill>
              </a:rPr>
              <a:t>2.5 m/s</a:t>
            </a:r>
            <a:endParaRPr lang="en-US" dirty="0">
              <a:solidFill>
                <a:srgbClr val="000000"/>
              </a:solidFill>
            </a:endParaRPr>
          </a:p>
        </p:txBody>
      </p:sp>
      <p:sp>
        <p:nvSpPr>
          <p:cNvPr id="107" name="TextBox 106"/>
          <p:cNvSpPr txBox="1"/>
          <p:nvPr/>
        </p:nvSpPr>
        <p:spPr>
          <a:xfrm>
            <a:off x="203991" y="1521441"/>
            <a:ext cx="866568" cy="646331"/>
          </a:xfrm>
          <a:prstGeom prst="rect">
            <a:avLst/>
          </a:prstGeom>
          <a:noFill/>
          <a:ln>
            <a:noFill/>
          </a:ln>
        </p:spPr>
        <p:txBody>
          <a:bodyPr wrap="none" rtlCol="0">
            <a:spAutoFit/>
          </a:bodyPr>
          <a:lstStyle/>
          <a:p>
            <a:r>
              <a:rPr lang="en-US" dirty="0" smtClean="0">
                <a:solidFill>
                  <a:srgbClr val="000000"/>
                </a:solidFill>
              </a:rPr>
              <a:t>Mass</a:t>
            </a:r>
          </a:p>
          <a:p>
            <a:r>
              <a:rPr lang="en-US" dirty="0" smtClean="0">
                <a:solidFill>
                  <a:srgbClr val="000000"/>
                </a:solidFill>
              </a:rPr>
              <a:t> = 12Kg</a:t>
            </a:r>
            <a:endParaRPr lang="en-US" dirty="0">
              <a:solidFill>
                <a:srgbClr val="000000"/>
              </a:solidFill>
            </a:endParaRPr>
          </a:p>
        </p:txBody>
      </p:sp>
      <p:cxnSp>
        <p:nvCxnSpPr>
          <p:cNvPr id="109" name="Straight Connector 108"/>
          <p:cNvCxnSpPr/>
          <p:nvPr/>
        </p:nvCxnSpPr>
        <p:spPr>
          <a:xfrm>
            <a:off x="4424008" y="3022835"/>
            <a:ext cx="0" cy="709613"/>
          </a:xfrm>
          <a:prstGeom prst="line">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4419600" y="3214594"/>
            <a:ext cx="752843" cy="369332"/>
          </a:xfrm>
          <a:prstGeom prst="rect">
            <a:avLst/>
          </a:prstGeom>
          <a:noFill/>
          <a:ln>
            <a:noFill/>
          </a:ln>
        </p:spPr>
        <p:txBody>
          <a:bodyPr wrap="none" rtlCol="0">
            <a:spAutoFit/>
          </a:bodyPr>
          <a:lstStyle/>
          <a:p>
            <a:r>
              <a:rPr lang="en-US" dirty="0" smtClean="0">
                <a:solidFill>
                  <a:srgbClr val="000000"/>
                </a:solidFill>
              </a:rPr>
              <a:t>90 cm</a:t>
            </a:r>
            <a:endParaRPr lang="en-US" dirty="0">
              <a:solidFill>
                <a:srgbClr val="000000"/>
              </a:solidFill>
            </a:endParaRPr>
          </a:p>
        </p:txBody>
      </p:sp>
      <p:sp>
        <p:nvSpPr>
          <p:cNvPr id="111" name="TextBox 110"/>
          <p:cNvSpPr txBox="1"/>
          <p:nvPr/>
        </p:nvSpPr>
        <p:spPr>
          <a:xfrm>
            <a:off x="3666757" y="3810000"/>
            <a:ext cx="752843" cy="369332"/>
          </a:xfrm>
          <a:prstGeom prst="rect">
            <a:avLst/>
          </a:prstGeom>
          <a:noFill/>
          <a:ln>
            <a:noFill/>
          </a:ln>
        </p:spPr>
        <p:txBody>
          <a:bodyPr wrap="none" rtlCol="0">
            <a:spAutoFit/>
          </a:bodyPr>
          <a:lstStyle/>
          <a:p>
            <a:r>
              <a:rPr lang="en-US" dirty="0" smtClean="0">
                <a:solidFill>
                  <a:srgbClr val="000000"/>
                </a:solidFill>
              </a:rPr>
              <a:t>13 cm</a:t>
            </a:r>
            <a:endParaRPr lang="en-US" dirty="0">
              <a:solidFill>
                <a:srgbClr val="000000"/>
              </a:solidFill>
            </a:endParaRPr>
          </a:p>
        </p:txBody>
      </p:sp>
      <p:cxnSp>
        <p:nvCxnSpPr>
          <p:cNvPr id="112" name="Straight Connector 111"/>
          <p:cNvCxnSpPr/>
          <p:nvPr/>
        </p:nvCxnSpPr>
        <p:spPr>
          <a:xfrm flipH="1">
            <a:off x="3897504" y="3886200"/>
            <a:ext cx="250019" cy="0"/>
          </a:xfrm>
          <a:prstGeom prst="line">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4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86752">
            <a:off x="2116921" y="2255338"/>
            <a:ext cx="725069" cy="83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9" name="Straight Connector 48"/>
          <p:cNvCxnSpPr/>
          <p:nvPr/>
        </p:nvCxnSpPr>
        <p:spPr>
          <a:xfrm flipH="1">
            <a:off x="2667001" y="2057400"/>
            <a:ext cx="76199" cy="329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667001" y="1905000"/>
            <a:ext cx="76199"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57" idx="0"/>
          </p:cNvCxnSpPr>
          <p:nvPr/>
        </p:nvCxnSpPr>
        <p:spPr>
          <a:xfrm flipV="1">
            <a:off x="2743200" y="1908947"/>
            <a:ext cx="83450" cy="148453"/>
          </a:xfrm>
          <a:prstGeom prst="line">
            <a:avLst/>
          </a:prstGeom>
        </p:spPr>
        <p:style>
          <a:lnRef idx="1">
            <a:schemeClr val="accent1"/>
          </a:lnRef>
          <a:fillRef idx="0">
            <a:schemeClr val="accent1"/>
          </a:fillRef>
          <a:effectRef idx="0">
            <a:schemeClr val="accent1"/>
          </a:effectRef>
          <a:fontRef idx="minor">
            <a:schemeClr val="tx1"/>
          </a:fontRef>
        </p:style>
      </p:cxnSp>
      <p:sp>
        <p:nvSpPr>
          <p:cNvPr id="57" name="Moon 56"/>
          <p:cNvSpPr/>
          <p:nvPr/>
        </p:nvSpPr>
        <p:spPr>
          <a:xfrm rot="5400000">
            <a:off x="2626266" y="1708563"/>
            <a:ext cx="233868" cy="16690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p:nvPr/>
        </p:nvPicPr>
        <p:blipFill>
          <a:blip r:embed="rId9" cstate="print">
            <a:extLst>
              <a:ext uri="{BEBA8EAE-BF5A-486C-A8C5-ECC9F3942E4B}">
                <a14:imgProps xmlns:a14="http://schemas.microsoft.com/office/drawing/2010/main">
                  <a14:imgLayer r:embed="rId10">
                    <a14:imgEffect>
                      <a14:backgroundRemoval t="9016" b="95492" l="9028" r="88889"/>
                    </a14:imgEffect>
                  </a14:imgLayer>
                </a14:imgProps>
              </a:ext>
            </a:extLst>
          </a:blip>
          <a:srcRect/>
          <a:stretch>
            <a:fillRect/>
          </a:stretch>
        </p:blipFill>
        <p:spPr bwMode="auto">
          <a:xfrm rot="4227461" flipH="1">
            <a:off x="1448608" y="1339619"/>
            <a:ext cx="303082" cy="1027111"/>
          </a:xfrm>
          <a:prstGeom prst="rect">
            <a:avLst/>
          </a:prstGeom>
          <a:noFill/>
          <a:ln w="9525">
            <a:noFill/>
            <a:miter lim="800000"/>
            <a:headEnd/>
            <a:tailEnd/>
          </a:ln>
        </p:spPr>
      </p:pic>
    </p:spTree>
    <p:extLst>
      <p:ext uri="{BB962C8B-B14F-4D97-AF65-F5344CB8AC3E}">
        <p14:creationId xmlns:p14="http://schemas.microsoft.com/office/powerpoint/2010/main" val="392308931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Transmission</a:t>
            </a:r>
            <a:endParaRPr lang="en-US" dirty="0"/>
          </a:p>
        </p:txBody>
      </p:sp>
      <p:sp>
        <p:nvSpPr>
          <p:cNvPr id="3" name="Content Placeholder 2"/>
          <p:cNvSpPr>
            <a:spLocks noGrp="1"/>
          </p:cNvSpPr>
          <p:nvPr>
            <p:ph idx="4294967295"/>
          </p:nvPr>
        </p:nvSpPr>
        <p:spPr>
          <a:xfrm>
            <a:off x="457200" y="1294152"/>
            <a:ext cx="8229600" cy="4870450"/>
          </a:xfrm>
          <a:prstGeom prst="rect">
            <a:avLst/>
          </a:prstGeom>
        </p:spPr>
        <p:txBody>
          <a:bodyPr>
            <a:normAutofit/>
          </a:bodyPr>
          <a:lstStyle/>
          <a:p>
            <a:r>
              <a:rPr lang="en-US" dirty="0" smtClean="0"/>
              <a:t>Cable Selection</a:t>
            </a:r>
          </a:p>
          <a:p>
            <a:pPr lvl="1"/>
            <a:r>
              <a:rPr lang="en-US" dirty="0" smtClean="0"/>
              <a:t>All RF lines will use a RG178 data line (30 AWG)</a:t>
            </a:r>
          </a:p>
          <a:p>
            <a:pPr lvl="2"/>
            <a:r>
              <a:rPr lang="en-US" dirty="0" smtClean="0"/>
              <a:t>Selection derives from link budget parameters</a:t>
            </a:r>
          </a:p>
          <a:p>
            <a:pPr lvl="3"/>
            <a:r>
              <a:rPr lang="en-US" dirty="0" smtClean="0"/>
              <a:t>Cable lines meet required specs of GPS/Iridium antenna </a:t>
            </a:r>
          </a:p>
          <a:p>
            <a:pPr lvl="4"/>
            <a:r>
              <a:rPr lang="en-US" dirty="0" smtClean="0"/>
              <a:t>Can withstand up to 3Amps</a:t>
            </a:r>
          </a:p>
          <a:p>
            <a:pPr lvl="4"/>
            <a:r>
              <a:rPr lang="en-US" dirty="0" smtClean="0"/>
              <a:t>50 ohm Impedance line</a:t>
            </a:r>
          </a:p>
          <a:p>
            <a:r>
              <a:rPr lang="en-US" dirty="0" smtClean="0"/>
              <a:t>Connectors</a:t>
            </a:r>
          </a:p>
          <a:p>
            <a:pPr marL="457200" lvl="1" indent="0">
              <a:buNone/>
            </a:pPr>
            <a:r>
              <a:rPr lang="en-US" dirty="0" smtClean="0"/>
              <a:t>     SMA                 H.FL                  TNC           Thermal</a:t>
            </a:r>
          </a:p>
        </p:txBody>
      </p:sp>
      <p:pic>
        <p:nvPicPr>
          <p:cNvPr id="5" name="Picture 4" descr="Screen Shot 2012-11-28 at 11.52.35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212" y="5048074"/>
            <a:ext cx="1439332" cy="1326443"/>
          </a:xfrm>
          <a:prstGeom prst="rect">
            <a:avLst/>
          </a:prstGeom>
        </p:spPr>
      </p:pic>
      <p:pic>
        <p:nvPicPr>
          <p:cNvPr id="8" name="Picture 7" descr="Screen Shot 2012-11-28 at 11.56.30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3000" y="4883742"/>
            <a:ext cx="1653116" cy="1299508"/>
          </a:xfrm>
          <a:prstGeom prst="rect">
            <a:avLst/>
          </a:prstGeom>
        </p:spPr>
      </p:pic>
      <p:pic>
        <p:nvPicPr>
          <p:cNvPr id="9" name="Picture 8" descr="Screen Shot 2012-11-28 at 11.59.31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9672" y="5076296"/>
            <a:ext cx="1816100" cy="914400"/>
          </a:xfrm>
          <a:prstGeom prst="rect">
            <a:avLst/>
          </a:prstGeom>
        </p:spPr>
      </p:pic>
      <p:sp>
        <p:nvSpPr>
          <p:cNvPr id="4" name="Date Placeholder 3"/>
          <p:cNvSpPr>
            <a:spLocks noGrp="1"/>
          </p:cNvSpPr>
          <p:nvPr>
            <p:ph type="dt" sz="half" idx="2"/>
          </p:nvPr>
        </p:nvSpPr>
        <p:spPr/>
        <p:txBody>
          <a:bodyPr/>
          <a:lstStyle/>
          <a:p>
            <a:fld id="{5918A84D-9D6E-9B49-AE35-D0370AA7C836}" type="datetime1">
              <a:rPr lang="en-US" smtClean="0"/>
              <a:pPr/>
              <a:t>12/7/12</a:t>
            </a:fld>
            <a:endParaRPr lang="en-US"/>
          </a:p>
        </p:txBody>
      </p:sp>
      <p:sp>
        <p:nvSpPr>
          <p:cNvPr id="6" name="Slide Number Placeholder 5"/>
          <p:cNvSpPr>
            <a:spLocks noGrp="1"/>
          </p:cNvSpPr>
          <p:nvPr>
            <p:ph type="sldNum" sz="quarter" idx="12"/>
          </p:nvPr>
        </p:nvSpPr>
        <p:spPr/>
        <p:txBody>
          <a:bodyPr/>
          <a:lstStyle/>
          <a:p>
            <a:fld id="{7BC1F5ED-BD72-4CAB-B526-43E94774B14F}" type="slidenum">
              <a:rPr lang="en-US" smtClean="0"/>
              <a:pPr/>
              <a:t>50</a:t>
            </a:fld>
            <a:endParaRPr lang="en-US"/>
          </a:p>
        </p:txBody>
      </p:sp>
      <p:pic>
        <p:nvPicPr>
          <p:cNvPr id="10" name="Picture 9" descr="Waterproof Connector.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9777" y="4897085"/>
            <a:ext cx="1524000" cy="1438275"/>
          </a:xfrm>
          <a:prstGeom prst="rect">
            <a:avLst/>
          </a:prstGeom>
        </p:spPr>
      </p:pic>
    </p:spTree>
    <p:extLst>
      <p:ext uri="{BB962C8B-B14F-4D97-AF65-F5344CB8AC3E}">
        <p14:creationId xmlns:p14="http://schemas.microsoft.com/office/powerpoint/2010/main" val="5076099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Layout </a:t>
            </a:r>
            <a:endParaRPr lang="en-US" dirty="0"/>
          </a:p>
        </p:txBody>
      </p:sp>
      <p:pic>
        <p:nvPicPr>
          <p:cNvPr id="37" name="Picture 36" descr="Macintosh HD:Users:Skyfire:Desktop:Untitle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417638"/>
            <a:ext cx="7899400" cy="5346700"/>
          </a:xfrm>
          <a:prstGeom prst="rect">
            <a:avLst/>
          </a:prstGeom>
          <a:noFill/>
          <a:ln>
            <a:noFill/>
          </a:ln>
        </p:spPr>
      </p:pic>
      <p:sp>
        <p:nvSpPr>
          <p:cNvPr id="3" name="Date Placeholder 2"/>
          <p:cNvSpPr>
            <a:spLocks noGrp="1"/>
          </p:cNvSpPr>
          <p:nvPr>
            <p:ph type="dt" sz="half" idx="2"/>
          </p:nvPr>
        </p:nvSpPr>
        <p:spPr/>
        <p:txBody>
          <a:bodyPr/>
          <a:lstStyle/>
          <a:p>
            <a:fld id="{2E3FE615-884A-7543-8277-5078F8E06F90}" type="datetime1">
              <a:rPr lang="en-US" smtClean="0"/>
              <a:pPr/>
              <a:t>12/7/12</a:t>
            </a:fld>
            <a:endParaRPr lang="en-US"/>
          </a:p>
        </p:txBody>
      </p:sp>
      <p:sp>
        <p:nvSpPr>
          <p:cNvPr id="4" name="Slide Number Placeholder 3"/>
          <p:cNvSpPr>
            <a:spLocks noGrp="1"/>
          </p:cNvSpPr>
          <p:nvPr>
            <p:ph type="sldNum" sz="quarter" idx="12"/>
          </p:nvPr>
        </p:nvSpPr>
        <p:spPr/>
        <p:txBody>
          <a:bodyPr/>
          <a:lstStyle/>
          <a:p>
            <a:fld id="{7BC1F5ED-BD72-4CAB-B526-43E94774B14F}" type="slidenum">
              <a:rPr lang="en-US" smtClean="0"/>
              <a:pPr/>
              <a:t>51</a:t>
            </a:fld>
            <a:endParaRPr lang="en-US"/>
          </a:p>
        </p:txBody>
      </p:sp>
    </p:spTree>
    <p:extLst>
      <p:ext uri="{BB962C8B-B14F-4D97-AF65-F5344CB8AC3E}">
        <p14:creationId xmlns:p14="http://schemas.microsoft.com/office/powerpoint/2010/main" val="149784440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Layout </a:t>
            </a:r>
            <a:endParaRPr lang="en-US" dirty="0"/>
          </a:p>
        </p:txBody>
      </p:sp>
      <p:pic>
        <p:nvPicPr>
          <p:cNvPr id="37" name="Picture 36" descr="Macintosh HD:Users:Skyfire:Desktop:Untitle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417638"/>
            <a:ext cx="7899400" cy="5346700"/>
          </a:xfrm>
          <a:prstGeom prst="rect">
            <a:avLst/>
          </a:prstGeom>
          <a:noFill/>
          <a:ln>
            <a:noFill/>
          </a:ln>
        </p:spPr>
      </p:pic>
      <p:grpSp>
        <p:nvGrpSpPr>
          <p:cNvPr id="3" name="Group 128"/>
          <p:cNvGrpSpPr/>
          <p:nvPr/>
        </p:nvGrpSpPr>
        <p:grpSpPr>
          <a:xfrm>
            <a:off x="2755900" y="2348232"/>
            <a:ext cx="3492500" cy="2985768"/>
            <a:chOff x="4756150" y="2710815"/>
            <a:chExt cx="590550" cy="444501"/>
          </a:xfrm>
        </p:grpSpPr>
        <p:cxnSp>
          <p:nvCxnSpPr>
            <p:cNvPr id="117" name="Straight Connector 116"/>
            <p:cNvCxnSpPr/>
            <p:nvPr/>
          </p:nvCxnSpPr>
          <p:spPr>
            <a:xfrm>
              <a:off x="4756150" y="3155315"/>
              <a:ext cx="5905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8" name="Straight Connector 117"/>
            <p:cNvCxnSpPr/>
            <p:nvPr/>
          </p:nvCxnSpPr>
          <p:spPr>
            <a:xfrm>
              <a:off x="4756150" y="2710815"/>
              <a:ext cx="5905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V="1">
              <a:off x="4756150" y="2710815"/>
              <a:ext cx="0" cy="44450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0" name="Straight Connector 119"/>
            <p:cNvCxnSpPr/>
            <p:nvPr/>
          </p:nvCxnSpPr>
          <p:spPr>
            <a:xfrm flipV="1">
              <a:off x="5346700" y="2710815"/>
              <a:ext cx="0" cy="44450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sp>
        <p:nvSpPr>
          <p:cNvPr id="141" name="Text Box 34"/>
          <p:cNvSpPr txBox="1"/>
          <p:nvPr/>
        </p:nvSpPr>
        <p:spPr>
          <a:xfrm>
            <a:off x="3873500" y="3556000"/>
            <a:ext cx="1536700" cy="4572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solidFill>
                  <a:srgbClr val="FF0000"/>
                </a:solidFill>
                <a:effectLst/>
                <a:ea typeface="ＭＳ 明朝"/>
                <a:cs typeface="Times New Roman"/>
              </a:rPr>
              <a:t>Microcontroller</a:t>
            </a:r>
          </a:p>
          <a:p>
            <a:pPr marL="0" marR="0">
              <a:spcBef>
                <a:spcPts val="0"/>
              </a:spcBef>
              <a:spcAft>
                <a:spcPts val="0"/>
              </a:spcAft>
            </a:pPr>
            <a:r>
              <a:rPr lang="en-US" sz="1600" b="1" dirty="0">
                <a:solidFill>
                  <a:srgbClr val="FF0000"/>
                </a:solidFill>
                <a:effectLst/>
                <a:ea typeface="ＭＳ 明朝"/>
                <a:cs typeface="Times New Roman"/>
              </a:rPr>
              <a:t>PIC18F87K90</a:t>
            </a:r>
          </a:p>
        </p:txBody>
      </p:sp>
      <p:sp>
        <p:nvSpPr>
          <p:cNvPr id="4" name="Date Placeholder 3"/>
          <p:cNvSpPr>
            <a:spLocks noGrp="1"/>
          </p:cNvSpPr>
          <p:nvPr>
            <p:ph type="dt" sz="half" idx="2"/>
          </p:nvPr>
        </p:nvSpPr>
        <p:spPr/>
        <p:txBody>
          <a:bodyPr/>
          <a:lstStyle/>
          <a:p>
            <a:fld id="{C154B4DC-715F-3646-9206-71365AAEFAE2}"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52</a:t>
            </a:fld>
            <a:endParaRPr lang="en-US"/>
          </a:p>
        </p:txBody>
      </p:sp>
    </p:spTree>
    <p:extLst>
      <p:ext uri="{BB962C8B-B14F-4D97-AF65-F5344CB8AC3E}">
        <p14:creationId xmlns:p14="http://schemas.microsoft.com/office/powerpoint/2010/main" val="199610739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Layout </a:t>
            </a:r>
            <a:endParaRPr lang="en-US" dirty="0"/>
          </a:p>
        </p:txBody>
      </p:sp>
      <p:pic>
        <p:nvPicPr>
          <p:cNvPr id="37" name="Picture 36" descr="Macintosh HD:Users:Skyfire:Desktop:Untitle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417638"/>
            <a:ext cx="7899400" cy="5346700"/>
          </a:xfrm>
          <a:prstGeom prst="rect">
            <a:avLst/>
          </a:prstGeom>
          <a:noFill/>
          <a:ln>
            <a:noFill/>
          </a:ln>
        </p:spPr>
      </p:pic>
      <p:grpSp>
        <p:nvGrpSpPr>
          <p:cNvPr id="3" name="Group 128"/>
          <p:cNvGrpSpPr/>
          <p:nvPr/>
        </p:nvGrpSpPr>
        <p:grpSpPr>
          <a:xfrm>
            <a:off x="2755900" y="2348232"/>
            <a:ext cx="3492500" cy="2985768"/>
            <a:chOff x="4756150" y="2710815"/>
            <a:chExt cx="590550" cy="444501"/>
          </a:xfrm>
        </p:grpSpPr>
        <p:cxnSp>
          <p:nvCxnSpPr>
            <p:cNvPr id="117" name="Straight Connector 116"/>
            <p:cNvCxnSpPr/>
            <p:nvPr/>
          </p:nvCxnSpPr>
          <p:spPr>
            <a:xfrm>
              <a:off x="4756150" y="3155315"/>
              <a:ext cx="5905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8" name="Straight Connector 117"/>
            <p:cNvCxnSpPr/>
            <p:nvPr/>
          </p:nvCxnSpPr>
          <p:spPr>
            <a:xfrm>
              <a:off x="4756150" y="2710815"/>
              <a:ext cx="5905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V="1">
              <a:off x="4756150" y="2710815"/>
              <a:ext cx="0" cy="44450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0" name="Straight Connector 119"/>
            <p:cNvCxnSpPr/>
            <p:nvPr/>
          </p:nvCxnSpPr>
          <p:spPr>
            <a:xfrm flipV="1">
              <a:off x="5346700" y="2710815"/>
              <a:ext cx="0" cy="44450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sp>
        <p:nvSpPr>
          <p:cNvPr id="140" name="Text Box 36"/>
          <p:cNvSpPr txBox="1"/>
          <p:nvPr/>
        </p:nvSpPr>
        <p:spPr>
          <a:xfrm>
            <a:off x="1257300" y="2068830"/>
            <a:ext cx="1498600" cy="4572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effectLst/>
                <a:ea typeface="ＭＳ 明朝"/>
                <a:cs typeface="Times New Roman"/>
              </a:rPr>
              <a:t>GPS</a:t>
            </a:r>
          </a:p>
          <a:p>
            <a:pPr marL="0" marR="0">
              <a:spcBef>
                <a:spcPts val="0"/>
              </a:spcBef>
              <a:spcAft>
                <a:spcPts val="0"/>
              </a:spcAft>
            </a:pPr>
            <a:r>
              <a:rPr lang="en-US" sz="1600" b="1" dirty="0">
                <a:effectLst/>
                <a:ea typeface="ＭＳ 明朝"/>
                <a:cs typeface="Times New Roman"/>
              </a:rPr>
              <a:t>Condor C2626</a:t>
            </a:r>
          </a:p>
          <a:p>
            <a:pPr marL="0" marR="0">
              <a:spcBef>
                <a:spcPts val="0"/>
              </a:spcBef>
              <a:spcAft>
                <a:spcPts val="0"/>
              </a:spcAft>
            </a:pPr>
            <a:r>
              <a:rPr lang="en-US" sz="1200" b="1" dirty="0">
                <a:effectLst/>
                <a:ea typeface="ＭＳ 明朝"/>
                <a:cs typeface="Times New Roman"/>
              </a:rPr>
              <a:t> </a:t>
            </a:r>
          </a:p>
        </p:txBody>
      </p:sp>
      <p:sp>
        <p:nvSpPr>
          <p:cNvPr id="141" name="Text Box 34"/>
          <p:cNvSpPr txBox="1"/>
          <p:nvPr/>
        </p:nvSpPr>
        <p:spPr>
          <a:xfrm>
            <a:off x="3873500" y="3556000"/>
            <a:ext cx="1536700" cy="4572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solidFill>
                  <a:srgbClr val="FF0000"/>
                </a:solidFill>
                <a:effectLst/>
                <a:ea typeface="ＭＳ 明朝"/>
                <a:cs typeface="Times New Roman"/>
              </a:rPr>
              <a:t>Microcontroller</a:t>
            </a:r>
          </a:p>
          <a:p>
            <a:pPr marL="0" marR="0">
              <a:spcBef>
                <a:spcPts val="0"/>
              </a:spcBef>
              <a:spcAft>
                <a:spcPts val="0"/>
              </a:spcAft>
            </a:pPr>
            <a:r>
              <a:rPr lang="en-US" sz="1600" b="1" dirty="0">
                <a:solidFill>
                  <a:srgbClr val="FF0000"/>
                </a:solidFill>
                <a:effectLst/>
                <a:ea typeface="ＭＳ 明朝"/>
                <a:cs typeface="Times New Roman"/>
              </a:rPr>
              <a:t>PIC18F87K90</a:t>
            </a:r>
          </a:p>
        </p:txBody>
      </p:sp>
      <p:grpSp>
        <p:nvGrpSpPr>
          <p:cNvPr id="4" name="Group 141"/>
          <p:cNvGrpSpPr/>
          <p:nvPr/>
        </p:nvGrpSpPr>
        <p:grpSpPr>
          <a:xfrm>
            <a:off x="1143000" y="1981200"/>
            <a:ext cx="1498600" cy="1447800"/>
            <a:chOff x="4756150" y="2710815"/>
            <a:chExt cx="590550" cy="444501"/>
          </a:xfrm>
        </p:grpSpPr>
        <p:cxnSp>
          <p:nvCxnSpPr>
            <p:cNvPr id="143" name="Straight Connector 142"/>
            <p:cNvCxnSpPr/>
            <p:nvPr/>
          </p:nvCxnSpPr>
          <p:spPr>
            <a:xfrm>
              <a:off x="4756150" y="3155315"/>
              <a:ext cx="590550" cy="0"/>
            </a:xfrm>
            <a:prstGeom prst="line">
              <a:avLst/>
            </a:prstGeom>
          </p:spPr>
          <p:style>
            <a:lnRef idx="3">
              <a:schemeClr val="dk1"/>
            </a:lnRef>
            <a:fillRef idx="0">
              <a:schemeClr val="dk1"/>
            </a:fillRef>
            <a:effectRef idx="2">
              <a:schemeClr val="dk1"/>
            </a:effectRef>
            <a:fontRef idx="minor">
              <a:schemeClr val="tx1"/>
            </a:fontRef>
          </p:style>
        </p:cxnSp>
        <p:cxnSp>
          <p:nvCxnSpPr>
            <p:cNvPr id="144" name="Straight Connector 143"/>
            <p:cNvCxnSpPr/>
            <p:nvPr/>
          </p:nvCxnSpPr>
          <p:spPr>
            <a:xfrm>
              <a:off x="4756150" y="2710815"/>
              <a:ext cx="590550"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p:cNvCxnSpPr/>
            <p:nvPr/>
          </p:nvCxnSpPr>
          <p:spPr>
            <a:xfrm flipV="1">
              <a:off x="4756150" y="2710815"/>
              <a:ext cx="0" cy="444500"/>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p:cNvCxnSpPr/>
            <p:nvPr/>
          </p:nvCxnSpPr>
          <p:spPr>
            <a:xfrm flipV="1">
              <a:off x="5346700" y="2710815"/>
              <a:ext cx="0" cy="444501"/>
            </a:xfrm>
            <a:prstGeom prst="line">
              <a:avLst/>
            </a:prstGeom>
          </p:spPr>
          <p:style>
            <a:lnRef idx="3">
              <a:schemeClr val="dk1"/>
            </a:lnRef>
            <a:fillRef idx="0">
              <a:schemeClr val="dk1"/>
            </a:fillRef>
            <a:effectRef idx="2">
              <a:schemeClr val="dk1"/>
            </a:effectRef>
            <a:fontRef idx="minor">
              <a:schemeClr val="tx1"/>
            </a:fontRef>
          </p:style>
        </p:cxnSp>
      </p:grpSp>
      <p:sp>
        <p:nvSpPr>
          <p:cNvPr id="5" name="Date Placeholder 4"/>
          <p:cNvSpPr>
            <a:spLocks noGrp="1"/>
          </p:cNvSpPr>
          <p:nvPr>
            <p:ph type="dt" sz="half" idx="2"/>
          </p:nvPr>
        </p:nvSpPr>
        <p:spPr/>
        <p:txBody>
          <a:bodyPr/>
          <a:lstStyle/>
          <a:p>
            <a:fld id="{FC54292F-D4AD-064C-A843-863661165FDD}" type="datetime1">
              <a:rPr lang="en-US" smtClean="0"/>
              <a:pPr/>
              <a:t>12/7/12</a:t>
            </a:fld>
            <a:endParaRPr lang="en-US"/>
          </a:p>
        </p:txBody>
      </p:sp>
      <p:sp>
        <p:nvSpPr>
          <p:cNvPr id="6" name="Slide Number Placeholder 5"/>
          <p:cNvSpPr>
            <a:spLocks noGrp="1"/>
          </p:cNvSpPr>
          <p:nvPr>
            <p:ph type="sldNum" sz="quarter" idx="12"/>
          </p:nvPr>
        </p:nvSpPr>
        <p:spPr/>
        <p:txBody>
          <a:bodyPr/>
          <a:lstStyle/>
          <a:p>
            <a:fld id="{7BC1F5ED-BD72-4CAB-B526-43E94774B14F}" type="slidenum">
              <a:rPr lang="en-US" smtClean="0"/>
              <a:pPr/>
              <a:t>53</a:t>
            </a:fld>
            <a:endParaRPr lang="en-US"/>
          </a:p>
        </p:txBody>
      </p:sp>
    </p:spTree>
    <p:extLst>
      <p:ext uri="{BB962C8B-B14F-4D97-AF65-F5344CB8AC3E}">
        <p14:creationId xmlns:p14="http://schemas.microsoft.com/office/powerpoint/2010/main" val="427817165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Layout </a:t>
            </a:r>
            <a:endParaRPr lang="en-US" dirty="0"/>
          </a:p>
        </p:txBody>
      </p:sp>
      <p:pic>
        <p:nvPicPr>
          <p:cNvPr id="37" name="Picture 36" descr="Macintosh HD:Users:Skyfire:Desktop:Untitle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417638"/>
            <a:ext cx="7899400" cy="5346700"/>
          </a:xfrm>
          <a:prstGeom prst="rect">
            <a:avLst/>
          </a:prstGeom>
          <a:noFill/>
          <a:ln>
            <a:noFill/>
          </a:ln>
        </p:spPr>
      </p:pic>
      <p:grpSp>
        <p:nvGrpSpPr>
          <p:cNvPr id="3" name="Group 128"/>
          <p:cNvGrpSpPr/>
          <p:nvPr/>
        </p:nvGrpSpPr>
        <p:grpSpPr>
          <a:xfrm>
            <a:off x="2755900" y="2348232"/>
            <a:ext cx="3492500" cy="2985768"/>
            <a:chOff x="4756150" y="2710815"/>
            <a:chExt cx="590550" cy="444501"/>
          </a:xfrm>
        </p:grpSpPr>
        <p:cxnSp>
          <p:nvCxnSpPr>
            <p:cNvPr id="117" name="Straight Connector 116"/>
            <p:cNvCxnSpPr/>
            <p:nvPr/>
          </p:nvCxnSpPr>
          <p:spPr>
            <a:xfrm>
              <a:off x="4756150" y="3155315"/>
              <a:ext cx="5905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8" name="Straight Connector 117"/>
            <p:cNvCxnSpPr/>
            <p:nvPr/>
          </p:nvCxnSpPr>
          <p:spPr>
            <a:xfrm>
              <a:off x="4756150" y="2710815"/>
              <a:ext cx="5905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V="1">
              <a:off x="4756150" y="2710815"/>
              <a:ext cx="0" cy="44450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0" name="Straight Connector 119"/>
            <p:cNvCxnSpPr/>
            <p:nvPr/>
          </p:nvCxnSpPr>
          <p:spPr>
            <a:xfrm flipV="1">
              <a:off x="5346700" y="2710815"/>
              <a:ext cx="0" cy="44450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grpSp>
        <p:nvGrpSpPr>
          <p:cNvPr id="4" name="Group 129"/>
          <p:cNvGrpSpPr/>
          <p:nvPr/>
        </p:nvGrpSpPr>
        <p:grpSpPr>
          <a:xfrm>
            <a:off x="5410200" y="5333993"/>
            <a:ext cx="3175000" cy="1316044"/>
            <a:chOff x="4756150" y="2710815"/>
            <a:chExt cx="590550" cy="444501"/>
          </a:xfrm>
        </p:grpSpPr>
        <p:cxnSp>
          <p:nvCxnSpPr>
            <p:cNvPr id="131" name="Straight Connector 130"/>
            <p:cNvCxnSpPr/>
            <p:nvPr/>
          </p:nvCxnSpPr>
          <p:spPr>
            <a:xfrm>
              <a:off x="4756150" y="3155315"/>
              <a:ext cx="590550" cy="0"/>
            </a:xfrm>
            <a:prstGeom prst="line">
              <a:avLst/>
            </a:prstGeom>
            <a:ln>
              <a:solidFill>
                <a:srgbClr val="3366FF"/>
              </a:solidFill>
            </a:ln>
          </p:spPr>
          <p:style>
            <a:lnRef idx="3">
              <a:schemeClr val="dk1"/>
            </a:lnRef>
            <a:fillRef idx="0">
              <a:schemeClr val="dk1"/>
            </a:fillRef>
            <a:effectRef idx="2">
              <a:schemeClr val="dk1"/>
            </a:effectRef>
            <a:fontRef idx="minor">
              <a:schemeClr val="tx1"/>
            </a:fontRef>
          </p:style>
        </p:cxnSp>
        <p:cxnSp>
          <p:nvCxnSpPr>
            <p:cNvPr id="132" name="Straight Connector 131"/>
            <p:cNvCxnSpPr/>
            <p:nvPr/>
          </p:nvCxnSpPr>
          <p:spPr>
            <a:xfrm>
              <a:off x="4756150" y="2710815"/>
              <a:ext cx="590550" cy="0"/>
            </a:xfrm>
            <a:prstGeom prst="line">
              <a:avLst/>
            </a:prstGeom>
            <a:ln>
              <a:solidFill>
                <a:srgbClr val="3366FF"/>
              </a:solidFill>
            </a:ln>
          </p:spPr>
          <p:style>
            <a:lnRef idx="3">
              <a:schemeClr val="dk1"/>
            </a:lnRef>
            <a:fillRef idx="0">
              <a:schemeClr val="dk1"/>
            </a:fillRef>
            <a:effectRef idx="2">
              <a:schemeClr val="dk1"/>
            </a:effectRef>
            <a:fontRef idx="minor">
              <a:schemeClr val="tx1"/>
            </a:fontRef>
          </p:style>
        </p:cxnSp>
        <p:cxnSp>
          <p:nvCxnSpPr>
            <p:cNvPr id="133" name="Straight Connector 132"/>
            <p:cNvCxnSpPr/>
            <p:nvPr/>
          </p:nvCxnSpPr>
          <p:spPr>
            <a:xfrm flipV="1">
              <a:off x="4756150" y="2710815"/>
              <a:ext cx="0" cy="444500"/>
            </a:xfrm>
            <a:prstGeom prst="line">
              <a:avLst/>
            </a:prstGeom>
            <a:ln>
              <a:solidFill>
                <a:srgbClr val="3366FF"/>
              </a:solidFill>
            </a:ln>
          </p:spPr>
          <p:style>
            <a:lnRef idx="3">
              <a:schemeClr val="dk1"/>
            </a:lnRef>
            <a:fillRef idx="0">
              <a:schemeClr val="dk1"/>
            </a:fillRef>
            <a:effectRef idx="2">
              <a:schemeClr val="dk1"/>
            </a:effectRef>
            <a:fontRef idx="minor">
              <a:schemeClr val="tx1"/>
            </a:fontRef>
          </p:style>
        </p:cxnSp>
        <p:cxnSp>
          <p:nvCxnSpPr>
            <p:cNvPr id="134" name="Straight Connector 133"/>
            <p:cNvCxnSpPr/>
            <p:nvPr/>
          </p:nvCxnSpPr>
          <p:spPr>
            <a:xfrm flipV="1">
              <a:off x="5346700" y="2710815"/>
              <a:ext cx="0" cy="444501"/>
            </a:xfrm>
            <a:prstGeom prst="line">
              <a:avLst/>
            </a:prstGeom>
            <a:ln>
              <a:solidFill>
                <a:srgbClr val="3366FF"/>
              </a:solidFill>
            </a:ln>
          </p:spPr>
          <p:style>
            <a:lnRef idx="3">
              <a:schemeClr val="dk1"/>
            </a:lnRef>
            <a:fillRef idx="0">
              <a:schemeClr val="dk1"/>
            </a:fillRef>
            <a:effectRef idx="2">
              <a:schemeClr val="dk1"/>
            </a:effectRef>
            <a:fontRef idx="minor">
              <a:schemeClr val="tx1"/>
            </a:fontRef>
          </p:style>
        </p:cxnSp>
      </p:grpSp>
      <p:sp>
        <p:nvSpPr>
          <p:cNvPr id="140" name="Text Box 36"/>
          <p:cNvSpPr txBox="1"/>
          <p:nvPr/>
        </p:nvSpPr>
        <p:spPr>
          <a:xfrm>
            <a:off x="1257300" y="2068830"/>
            <a:ext cx="1498600" cy="4572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effectLst/>
                <a:ea typeface="ＭＳ 明朝"/>
                <a:cs typeface="Times New Roman"/>
              </a:rPr>
              <a:t>GPS</a:t>
            </a:r>
          </a:p>
          <a:p>
            <a:pPr marL="0" marR="0">
              <a:spcBef>
                <a:spcPts val="0"/>
              </a:spcBef>
              <a:spcAft>
                <a:spcPts val="0"/>
              </a:spcAft>
            </a:pPr>
            <a:r>
              <a:rPr lang="en-US" sz="1600" b="1" dirty="0">
                <a:effectLst/>
                <a:ea typeface="ＭＳ 明朝"/>
                <a:cs typeface="Times New Roman"/>
              </a:rPr>
              <a:t>Condor C2626</a:t>
            </a:r>
          </a:p>
          <a:p>
            <a:pPr marL="0" marR="0">
              <a:spcBef>
                <a:spcPts val="0"/>
              </a:spcBef>
              <a:spcAft>
                <a:spcPts val="0"/>
              </a:spcAft>
            </a:pPr>
            <a:r>
              <a:rPr lang="en-US" sz="1200" b="1" dirty="0">
                <a:effectLst/>
                <a:ea typeface="ＭＳ 明朝"/>
                <a:cs typeface="Times New Roman"/>
              </a:rPr>
              <a:t> </a:t>
            </a:r>
          </a:p>
        </p:txBody>
      </p:sp>
      <p:sp>
        <p:nvSpPr>
          <p:cNvPr id="141" name="Text Box 34"/>
          <p:cNvSpPr txBox="1"/>
          <p:nvPr/>
        </p:nvSpPr>
        <p:spPr>
          <a:xfrm>
            <a:off x="3873500" y="3556000"/>
            <a:ext cx="1536700" cy="4572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solidFill>
                  <a:srgbClr val="FF0000"/>
                </a:solidFill>
                <a:effectLst/>
                <a:ea typeface="ＭＳ 明朝"/>
                <a:cs typeface="Times New Roman"/>
              </a:rPr>
              <a:t>Microcontroller</a:t>
            </a:r>
          </a:p>
          <a:p>
            <a:pPr marL="0" marR="0">
              <a:spcBef>
                <a:spcPts val="0"/>
              </a:spcBef>
              <a:spcAft>
                <a:spcPts val="0"/>
              </a:spcAft>
            </a:pPr>
            <a:r>
              <a:rPr lang="en-US" sz="1600" b="1" dirty="0">
                <a:solidFill>
                  <a:srgbClr val="FF0000"/>
                </a:solidFill>
                <a:effectLst/>
                <a:ea typeface="ＭＳ 明朝"/>
                <a:cs typeface="Times New Roman"/>
              </a:rPr>
              <a:t>PIC18F87K90</a:t>
            </a:r>
          </a:p>
        </p:txBody>
      </p:sp>
      <p:grpSp>
        <p:nvGrpSpPr>
          <p:cNvPr id="5" name="Group 141"/>
          <p:cNvGrpSpPr/>
          <p:nvPr/>
        </p:nvGrpSpPr>
        <p:grpSpPr>
          <a:xfrm>
            <a:off x="1143000" y="1981200"/>
            <a:ext cx="1498600" cy="1447800"/>
            <a:chOff x="4756150" y="2710815"/>
            <a:chExt cx="590550" cy="444501"/>
          </a:xfrm>
        </p:grpSpPr>
        <p:cxnSp>
          <p:nvCxnSpPr>
            <p:cNvPr id="143" name="Straight Connector 142"/>
            <p:cNvCxnSpPr/>
            <p:nvPr/>
          </p:nvCxnSpPr>
          <p:spPr>
            <a:xfrm>
              <a:off x="4756150" y="3155315"/>
              <a:ext cx="590550" cy="0"/>
            </a:xfrm>
            <a:prstGeom prst="line">
              <a:avLst/>
            </a:prstGeom>
          </p:spPr>
          <p:style>
            <a:lnRef idx="3">
              <a:schemeClr val="dk1"/>
            </a:lnRef>
            <a:fillRef idx="0">
              <a:schemeClr val="dk1"/>
            </a:fillRef>
            <a:effectRef idx="2">
              <a:schemeClr val="dk1"/>
            </a:effectRef>
            <a:fontRef idx="minor">
              <a:schemeClr val="tx1"/>
            </a:fontRef>
          </p:style>
        </p:cxnSp>
        <p:cxnSp>
          <p:nvCxnSpPr>
            <p:cNvPr id="144" name="Straight Connector 143"/>
            <p:cNvCxnSpPr/>
            <p:nvPr/>
          </p:nvCxnSpPr>
          <p:spPr>
            <a:xfrm>
              <a:off x="4756150" y="2710815"/>
              <a:ext cx="590550"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p:cNvCxnSpPr/>
            <p:nvPr/>
          </p:nvCxnSpPr>
          <p:spPr>
            <a:xfrm flipV="1">
              <a:off x="4756150" y="2710815"/>
              <a:ext cx="0" cy="444500"/>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p:cNvCxnSpPr/>
            <p:nvPr/>
          </p:nvCxnSpPr>
          <p:spPr>
            <a:xfrm flipV="1">
              <a:off x="5346700" y="2710815"/>
              <a:ext cx="0" cy="444501"/>
            </a:xfrm>
            <a:prstGeom prst="line">
              <a:avLst/>
            </a:prstGeom>
          </p:spPr>
          <p:style>
            <a:lnRef idx="3">
              <a:schemeClr val="dk1"/>
            </a:lnRef>
            <a:fillRef idx="0">
              <a:schemeClr val="dk1"/>
            </a:fillRef>
            <a:effectRef idx="2">
              <a:schemeClr val="dk1"/>
            </a:effectRef>
            <a:fontRef idx="minor">
              <a:schemeClr val="tx1"/>
            </a:fontRef>
          </p:style>
        </p:cxnSp>
      </p:grpSp>
      <p:sp>
        <p:nvSpPr>
          <p:cNvPr id="148" name="Text Box 35"/>
          <p:cNvSpPr txBox="1"/>
          <p:nvPr/>
        </p:nvSpPr>
        <p:spPr>
          <a:xfrm>
            <a:off x="7467600" y="5625194"/>
            <a:ext cx="1330960" cy="6858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solidFill>
                  <a:srgbClr val="3366FF"/>
                </a:solidFill>
                <a:effectLst/>
                <a:ea typeface="ＭＳ 明朝"/>
                <a:cs typeface="Times New Roman"/>
              </a:rPr>
              <a:t>Transceiver</a:t>
            </a:r>
          </a:p>
          <a:p>
            <a:pPr marL="0" marR="0">
              <a:spcBef>
                <a:spcPts val="0"/>
              </a:spcBef>
              <a:spcAft>
                <a:spcPts val="0"/>
              </a:spcAft>
            </a:pPr>
            <a:r>
              <a:rPr lang="en-US" sz="1600" b="1" dirty="0" err="1">
                <a:solidFill>
                  <a:srgbClr val="3366FF"/>
                </a:solidFill>
                <a:effectLst/>
                <a:ea typeface="ＭＳ 明朝"/>
                <a:cs typeface="Times New Roman"/>
              </a:rPr>
              <a:t>XBee</a:t>
            </a:r>
            <a:r>
              <a:rPr lang="en-US" sz="1600" b="1" dirty="0">
                <a:solidFill>
                  <a:srgbClr val="3366FF"/>
                </a:solidFill>
                <a:effectLst/>
                <a:ea typeface="ＭＳ 明朝"/>
                <a:cs typeface="Times New Roman"/>
              </a:rPr>
              <a:t> XSC </a:t>
            </a:r>
          </a:p>
          <a:p>
            <a:pPr marL="0" marR="0">
              <a:spcBef>
                <a:spcPts val="0"/>
              </a:spcBef>
              <a:spcAft>
                <a:spcPts val="0"/>
              </a:spcAft>
            </a:pPr>
            <a:r>
              <a:rPr lang="en-US" sz="1600" b="1" dirty="0">
                <a:solidFill>
                  <a:srgbClr val="3366FF"/>
                </a:solidFill>
                <a:effectLst/>
                <a:ea typeface="ＭＳ 明朝"/>
                <a:cs typeface="Times New Roman"/>
              </a:rPr>
              <a:t>HP900</a:t>
            </a:r>
          </a:p>
        </p:txBody>
      </p:sp>
      <p:sp>
        <p:nvSpPr>
          <p:cNvPr id="6" name="Date Placeholder 5"/>
          <p:cNvSpPr>
            <a:spLocks noGrp="1"/>
          </p:cNvSpPr>
          <p:nvPr>
            <p:ph type="dt" sz="half" idx="2"/>
          </p:nvPr>
        </p:nvSpPr>
        <p:spPr/>
        <p:txBody>
          <a:bodyPr/>
          <a:lstStyle/>
          <a:p>
            <a:fld id="{945E29F5-3754-AE47-BCAA-9210C3F230DF}" type="datetime1">
              <a:rPr lang="en-US" smtClean="0"/>
              <a:pPr/>
              <a:t>12/7/12</a:t>
            </a:fld>
            <a:endParaRPr lang="en-US"/>
          </a:p>
        </p:txBody>
      </p:sp>
      <p:sp>
        <p:nvSpPr>
          <p:cNvPr id="7" name="Slide Number Placeholder 6"/>
          <p:cNvSpPr>
            <a:spLocks noGrp="1"/>
          </p:cNvSpPr>
          <p:nvPr>
            <p:ph type="sldNum" sz="quarter" idx="12"/>
          </p:nvPr>
        </p:nvSpPr>
        <p:spPr/>
        <p:txBody>
          <a:bodyPr/>
          <a:lstStyle/>
          <a:p>
            <a:fld id="{7BC1F5ED-BD72-4CAB-B526-43E94774B14F}" type="slidenum">
              <a:rPr lang="en-US" smtClean="0"/>
              <a:pPr/>
              <a:t>54</a:t>
            </a:fld>
            <a:endParaRPr lang="en-US"/>
          </a:p>
        </p:txBody>
      </p:sp>
    </p:spTree>
    <p:extLst>
      <p:ext uri="{BB962C8B-B14F-4D97-AF65-F5344CB8AC3E}">
        <p14:creationId xmlns:p14="http://schemas.microsoft.com/office/powerpoint/2010/main" val="307641571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Layout </a:t>
            </a:r>
            <a:endParaRPr lang="en-US" dirty="0"/>
          </a:p>
        </p:txBody>
      </p:sp>
      <p:pic>
        <p:nvPicPr>
          <p:cNvPr id="37" name="Picture 36" descr="Macintosh HD:Users:Skyfire:Desktop:Untitle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417638"/>
            <a:ext cx="7899400" cy="5346700"/>
          </a:xfrm>
          <a:prstGeom prst="rect">
            <a:avLst/>
          </a:prstGeom>
          <a:noFill/>
          <a:ln>
            <a:noFill/>
          </a:ln>
        </p:spPr>
      </p:pic>
      <p:grpSp>
        <p:nvGrpSpPr>
          <p:cNvPr id="3" name="Group 128"/>
          <p:cNvGrpSpPr/>
          <p:nvPr/>
        </p:nvGrpSpPr>
        <p:grpSpPr>
          <a:xfrm>
            <a:off x="2755900" y="2348232"/>
            <a:ext cx="3492500" cy="2985768"/>
            <a:chOff x="4756150" y="2710815"/>
            <a:chExt cx="590550" cy="444501"/>
          </a:xfrm>
        </p:grpSpPr>
        <p:cxnSp>
          <p:nvCxnSpPr>
            <p:cNvPr id="117" name="Straight Connector 116"/>
            <p:cNvCxnSpPr/>
            <p:nvPr/>
          </p:nvCxnSpPr>
          <p:spPr>
            <a:xfrm>
              <a:off x="4756150" y="3155315"/>
              <a:ext cx="5905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8" name="Straight Connector 117"/>
            <p:cNvCxnSpPr/>
            <p:nvPr/>
          </p:nvCxnSpPr>
          <p:spPr>
            <a:xfrm>
              <a:off x="4756150" y="2710815"/>
              <a:ext cx="59055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V="1">
              <a:off x="4756150" y="2710815"/>
              <a:ext cx="0" cy="44450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0" name="Straight Connector 119"/>
            <p:cNvCxnSpPr/>
            <p:nvPr/>
          </p:nvCxnSpPr>
          <p:spPr>
            <a:xfrm flipV="1">
              <a:off x="5346700" y="2710815"/>
              <a:ext cx="0" cy="44450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grpSp>
        <p:nvGrpSpPr>
          <p:cNvPr id="4" name="Group 129"/>
          <p:cNvGrpSpPr/>
          <p:nvPr/>
        </p:nvGrpSpPr>
        <p:grpSpPr>
          <a:xfrm>
            <a:off x="5410200" y="5333993"/>
            <a:ext cx="3175000" cy="1316044"/>
            <a:chOff x="4756150" y="2710815"/>
            <a:chExt cx="590550" cy="444501"/>
          </a:xfrm>
        </p:grpSpPr>
        <p:cxnSp>
          <p:nvCxnSpPr>
            <p:cNvPr id="131" name="Straight Connector 130"/>
            <p:cNvCxnSpPr/>
            <p:nvPr/>
          </p:nvCxnSpPr>
          <p:spPr>
            <a:xfrm>
              <a:off x="4756150" y="3155315"/>
              <a:ext cx="590550" cy="0"/>
            </a:xfrm>
            <a:prstGeom prst="line">
              <a:avLst/>
            </a:prstGeom>
            <a:ln>
              <a:solidFill>
                <a:srgbClr val="3366FF"/>
              </a:solidFill>
            </a:ln>
          </p:spPr>
          <p:style>
            <a:lnRef idx="3">
              <a:schemeClr val="dk1"/>
            </a:lnRef>
            <a:fillRef idx="0">
              <a:schemeClr val="dk1"/>
            </a:fillRef>
            <a:effectRef idx="2">
              <a:schemeClr val="dk1"/>
            </a:effectRef>
            <a:fontRef idx="minor">
              <a:schemeClr val="tx1"/>
            </a:fontRef>
          </p:style>
        </p:cxnSp>
        <p:cxnSp>
          <p:nvCxnSpPr>
            <p:cNvPr id="132" name="Straight Connector 131"/>
            <p:cNvCxnSpPr/>
            <p:nvPr/>
          </p:nvCxnSpPr>
          <p:spPr>
            <a:xfrm>
              <a:off x="4756150" y="2710815"/>
              <a:ext cx="590550" cy="0"/>
            </a:xfrm>
            <a:prstGeom prst="line">
              <a:avLst/>
            </a:prstGeom>
            <a:ln>
              <a:solidFill>
                <a:srgbClr val="3366FF"/>
              </a:solidFill>
            </a:ln>
          </p:spPr>
          <p:style>
            <a:lnRef idx="3">
              <a:schemeClr val="dk1"/>
            </a:lnRef>
            <a:fillRef idx="0">
              <a:schemeClr val="dk1"/>
            </a:fillRef>
            <a:effectRef idx="2">
              <a:schemeClr val="dk1"/>
            </a:effectRef>
            <a:fontRef idx="minor">
              <a:schemeClr val="tx1"/>
            </a:fontRef>
          </p:style>
        </p:cxnSp>
        <p:cxnSp>
          <p:nvCxnSpPr>
            <p:cNvPr id="133" name="Straight Connector 132"/>
            <p:cNvCxnSpPr/>
            <p:nvPr/>
          </p:nvCxnSpPr>
          <p:spPr>
            <a:xfrm flipV="1">
              <a:off x="4756150" y="2710815"/>
              <a:ext cx="0" cy="444500"/>
            </a:xfrm>
            <a:prstGeom prst="line">
              <a:avLst/>
            </a:prstGeom>
            <a:ln>
              <a:solidFill>
                <a:srgbClr val="3366FF"/>
              </a:solidFill>
            </a:ln>
          </p:spPr>
          <p:style>
            <a:lnRef idx="3">
              <a:schemeClr val="dk1"/>
            </a:lnRef>
            <a:fillRef idx="0">
              <a:schemeClr val="dk1"/>
            </a:fillRef>
            <a:effectRef idx="2">
              <a:schemeClr val="dk1"/>
            </a:effectRef>
            <a:fontRef idx="minor">
              <a:schemeClr val="tx1"/>
            </a:fontRef>
          </p:style>
        </p:cxnSp>
        <p:cxnSp>
          <p:nvCxnSpPr>
            <p:cNvPr id="134" name="Straight Connector 133"/>
            <p:cNvCxnSpPr/>
            <p:nvPr/>
          </p:nvCxnSpPr>
          <p:spPr>
            <a:xfrm flipV="1">
              <a:off x="5346700" y="2710815"/>
              <a:ext cx="0" cy="444501"/>
            </a:xfrm>
            <a:prstGeom prst="line">
              <a:avLst/>
            </a:prstGeom>
            <a:ln>
              <a:solidFill>
                <a:srgbClr val="3366FF"/>
              </a:solidFill>
            </a:ln>
          </p:spPr>
          <p:style>
            <a:lnRef idx="3">
              <a:schemeClr val="dk1"/>
            </a:lnRef>
            <a:fillRef idx="0">
              <a:schemeClr val="dk1"/>
            </a:fillRef>
            <a:effectRef idx="2">
              <a:schemeClr val="dk1"/>
            </a:effectRef>
            <a:fontRef idx="minor">
              <a:schemeClr val="tx1"/>
            </a:fontRef>
          </p:style>
        </p:cxnSp>
      </p:grpSp>
      <p:grpSp>
        <p:nvGrpSpPr>
          <p:cNvPr id="5" name="Group 134"/>
          <p:cNvGrpSpPr/>
          <p:nvPr/>
        </p:nvGrpSpPr>
        <p:grpSpPr>
          <a:xfrm>
            <a:off x="6515100" y="4267200"/>
            <a:ext cx="1714500" cy="1066800"/>
            <a:chOff x="4756150" y="2710815"/>
            <a:chExt cx="590550" cy="444501"/>
          </a:xfrm>
        </p:grpSpPr>
        <p:cxnSp>
          <p:nvCxnSpPr>
            <p:cNvPr id="136" name="Straight Connector 135"/>
            <p:cNvCxnSpPr/>
            <p:nvPr/>
          </p:nvCxnSpPr>
          <p:spPr>
            <a:xfrm>
              <a:off x="4756150" y="3155315"/>
              <a:ext cx="590550" cy="0"/>
            </a:xfrm>
            <a:prstGeom prst="line">
              <a:avLst/>
            </a:prstGeom>
            <a:ln>
              <a:solidFill>
                <a:srgbClr val="008000"/>
              </a:solidFill>
            </a:ln>
          </p:spPr>
          <p:style>
            <a:lnRef idx="3">
              <a:schemeClr val="dk1"/>
            </a:lnRef>
            <a:fillRef idx="0">
              <a:schemeClr val="dk1"/>
            </a:fillRef>
            <a:effectRef idx="2">
              <a:schemeClr val="dk1"/>
            </a:effectRef>
            <a:fontRef idx="minor">
              <a:schemeClr val="tx1"/>
            </a:fontRef>
          </p:style>
        </p:cxnSp>
        <p:cxnSp>
          <p:nvCxnSpPr>
            <p:cNvPr id="137" name="Straight Connector 136"/>
            <p:cNvCxnSpPr/>
            <p:nvPr/>
          </p:nvCxnSpPr>
          <p:spPr>
            <a:xfrm>
              <a:off x="4756150" y="2710815"/>
              <a:ext cx="590550" cy="0"/>
            </a:xfrm>
            <a:prstGeom prst="line">
              <a:avLst/>
            </a:prstGeom>
            <a:ln>
              <a:solidFill>
                <a:srgbClr val="008000"/>
              </a:solidFill>
            </a:ln>
          </p:spPr>
          <p:style>
            <a:lnRef idx="3">
              <a:schemeClr val="dk1"/>
            </a:lnRef>
            <a:fillRef idx="0">
              <a:schemeClr val="dk1"/>
            </a:fillRef>
            <a:effectRef idx="2">
              <a:schemeClr val="dk1"/>
            </a:effectRef>
            <a:fontRef idx="minor">
              <a:schemeClr val="tx1"/>
            </a:fontRef>
          </p:style>
        </p:cxnSp>
        <p:cxnSp>
          <p:nvCxnSpPr>
            <p:cNvPr id="138" name="Straight Connector 137"/>
            <p:cNvCxnSpPr/>
            <p:nvPr/>
          </p:nvCxnSpPr>
          <p:spPr>
            <a:xfrm flipV="1">
              <a:off x="4756150" y="2710815"/>
              <a:ext cx="0" cy="444500"/>
            </a:xfrm>
            <a:prstGeom prst="line">
              <a:avLst/>
            </a:prstGeom>
            <a:ln>
              <a:solidFill>
                <a:srgbClr val="008000"/>
              </a:solidFill>
            </a:ln>
          </p:spPr>
          <p:style>
            <a:lnRef idx="3">
              <a:schemeClr val="dk1"/>
            </a:lnRef>
            <a:fillRef idx="0">
              <a:schemeClr val="dk1"/>
            </a:fillRef>
            <a:effectRef idx="2">
              <a:schemeClr val="dk1"/>
            </a:effectRef>
            <a:fontRef idx="minor">
              <a:schemeClr val="tx1"/>
            </a:fontRef>
          </p:style>
        </p:cxnSp>
        <p:cxnSp>
          <p:nvCxnSpPr>
            <p:cNvPr id="139" name="Straight Connector 138"/>
            <p:cNvCxnSpPr/>
            <p:nvPr/>
          </p:nvCxnSpPr>
          <p:spPr>
            <a:xfrm flipV="1">
              <a:off x="5346700" y="2710815"/>
              <a:ext cx="0" cy="444501"/>
            </a:xfrm>
            <a:prstGeom prst="line">
              <a:avLst/>
            </a:prstGeom>
            <a:ln>
              <a:solidFill>
                <a:srgbClr val="008000"/>
              </a:solidFill>
            </a:ln>
          </p:spPr>
          <p:style>
            <a:lnRef idx="3">
              <a:schemeClr val="dk1"/>
            </a:lnRef>
            <a:fillRef idx="0">
              <a:schemeClr val="dk1"/>
            </a:fillRef>
            <a:effectRef idx="2">
              <a:schemeClr val="dk1"/>
            </a:effectRef>
            <a:fontRef idx="minor">
              <a:schemeClr val="tx1"/>
            </a:fontRef>
          </p:style>
        </p:cxnSp>
      </p:grpSp>
      <p:sp>
        <p:nvSpPr>
          <p:cNvPr id="140" name="Text Box 36"/>
          <p:cNvSpPr txBox="1"/>
          <p:nvPr/>
        </p:nvSpPr>
        <p:spPr>
          <a:xfrm>
            <a:off x="1257300" y="2068830"/>
            <a:ext cx="1498600" cy="4572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effectLst/>
                <a:ea typeface="ＭＳ 明朝"/>
                <a:cs typeface="Times New Roman"/>
              </a:rPr>
              <a:t>GPS</a:t>
            </a:r>
          </a:p>
          <a:p>
            <a:pPr marL="0" marR="0">
              <a:spcBef>
                <a:spcPts val="0"/>
              </a:spcBef>
              <a:spcAft>
                <a:spcPts val="0"/>
              </a:spcAft>
            </a:pPr>
            <a:r>
              <a:rPr lang="en-US" sz="1600" b="1" dirty="0">
                <a:effectLst/>
                <a:ea typeface="ＭＳ 明朝"/>
                <a:cs typeface="Times New Roman"/>
              </a:rPr>
              <a:t>Condor C2626</a:t>
            </a:r>
          </a:p>
          <a:p>
            <a:pPr marL="0" marR="0">
              <a:spcBef>
                <a:spcPts val="0"/>
              </a:spcBef>
              <a:spcAft>
                <a:spcPts val="0"/>
              </a:spcAft>
            </a:pPr>
            <a:r>
              <a:rPr lang="en-US" sz="1200" b="1" dirty="0">
                <a:effectLst/>
                <a:ea typeface="ＭＳ 明朝"/>
                <a:cs typeface="Times New Roman"/>
              </a:rPr>
              <a:t> </a:t>
            </a:r>
          </a:p>
        </p:txBody>
      </p:sp>
      <p:sp>
        <p:nvSpPr>
          <p:cNvPr id="141" name="Text Box 34"/>
          <p:cNvSpPr txBox="1"/>
          <p:nvPr/>
        </p:nvSpPr>
        <p:spPr>
          <a:xfrm>
            <a:off x="3873500" y="3556000"/>
            <a:ext cx="1536700" cy="4572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solidFill>
                  <a:srgbClr val="FF0000"/>
                </a:solidFill>
                <a:effectLst/>
                <a:ea typeface="ＭＳ 明朝"/>
                <a:cs typeface="Times New Roman"/>
              </a:rPr>
              <a:t>Microcontroller</a:t>
            </a:r>
          </a:p>
          <a:p>
            <a:pPr marL="0" marR="0">
              <a:spcBef>
                <a:spcPts val="0"/>
              </a:spcBef>
              <a:spcAft>
                <a:spcPts val="0"/>
              </a:spcAft>
            </a:pPr>
            <a:r>
              <a:rPr lang="en-US" sz="1600" b="1" dirty="0">
                <a:solidFill>
                  <a:srgbClr val="FF0000"/>
                </a:solidFill>
                <a:effectLst/>
                <a:ea typeface="ＭＳ 明朝"/>
                <a:cs typeface="Times New Roman"/>
              </a:rPr>
              <a:t>PIC18F87K90</a:t>
            </a:r>
          </a:p>
        </p:txBody>
      </p:sp>
      <p:grpSp>
        <p:nvGrpSpPr>
          <p:cNvPr id="6" name="Group 141"/>
          <p:cNvGrpSpPr/>
          <p:nvPr/>
        </p:nvGrpSpPr>
        <p:grpSpPr>
          <a:xfrm>
            <a:off x="1143000" y="1981200"/>
            <a:ext cx="1498600" cy="1447800"/>
            <a:chOff x="4756150" y="2710815"/>
            <a:chExt cx="590550" cy="444501"/>
          </a:xfrm>
        </p:grpSpPr>
        <p:cxnSp>
          <p:nvCxnSpPr>
            <p:cNvPr id="143" name="Straight Connector 142"/>
            <p:cNvCxnSpPr/>
            <p:nvPr/>
          </p:nvCxnSpPr>
          <p:spPr>
            <a:xfrm>
              <a:off x="4756150" y="3155315"/>
              <a:ext cx="590550" cy="0"/>
            </a:xfrm>
            <a:prstGeom prst="line">
              <a:avLst/>
            </a:prstGeom>
          </p:spPr>
          <p:style>
            <a:lnRef idx="3">
              <a:schemeClr val="dk1"/>
            </a:lnRef>
            <a:fillRef idx="0">
              <a:schemeClr val="dk1"/>
            </a:fillRef>
            <a:effectRef idx="2">
              <a:schemeClr val="dk1"/>
            </a:effectRef>
            <a:fontRef idx="minor">
              <a:schemeClr val="tx1"/>
            </a:fontRef>
          </p:style>
        </p:cxnSp>
        <p:cxnSp>
          <p:nvCxnSpPr>
            <p:cNvPr id="144" name="Straight Connector 143"/>
            <p:cNvCxnSpPr/>
            <p:nvPr/>
          </p:nvCxnSpPr>
          <p:spPr>
            <a:xfrm>
              <a:off x="4756150" y="2710815"/>
              <a:ext cx="590550" cy="0"/>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p:cNvCxnSpPr/>
            <p:nvPr/>
          </p:nvCxnSpPr>
          <p:spPr>
            <a:xfrm flipV="1">
              <a:off x="4756150" y="2710815"/>
              <a:ext cx="0" cy="444500"/>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p:cNvCxnSpPr/>
            <p:nvPr/>
          </p:nvCxnSpPr>
          <p:spPr>
            <a:xfrm flipV="1">
              <a:off x="5346700" y="2710815"/>
              <a:ext cx="0" cy="444501"/>
            </a:xfrm>
            <a:prstGeom prst="line">
              <a:avLst/>
            </a:prstGeom>
          </p:spPr>
          <p:style>
            <a:lnRef idx="3">
              <a:schemeClr val="dk1"/>
            </a:lnRef>
            <a:fillRef idx="0">
              <a:schemeClr val="dk1"/>
            </a:fillRef>
            <a:effectRef idx="2">
              <a:schemeClr val="dk1"/>
            </a:effectRef>
            <a:fontRef idx="minor">
              <a:schemeClr val="tx1"/>
            </a:fontRef>
          </p:style>
        </p:cxnSp>
      </p:grpSp>
      <p:sp>
        <p:nvSpPr>
          <p:cNvPr id="147" name="Text Box 39"/>
          <p:cNvSpPr txBox="1"/>
          <p:nvPr/>
        </p:nvSpPr>
        <p:spPr>
          <a:xfrm>
            <a:off x="6515100" y="1611630"/>
            <a:ext cx="1371600" cy="136017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solidFill>
                  <a:srgbClr val="008000"/>
                </a:solidFill>
                <a:effectLst/>
                <a:ea typeface="ＭＳ 明朝"/>
                <a:cs typeface="Times New Roman"/>
              </a:rPr>
              <a:t>Memory</a:t>
            </a:r>
          </a:p>
          <a:p>
            <a:pPr marL="0" marR="0">
              <a:spcBef>
                <a:spcPts val="0"/>
              </a:spcBef>
              <a:spcAft>
                <a:spcPts val="0"/>
              </a:spcAft>
            </a:pPr>
            <a:r>
              <a:rPr lang="en-US" sz="1600" b="1" dirty="0" smtClean="0">
                <a:solidFill>
                  <a:srgbClr val="008000"/>
                </a:solidFill>
                <a:effectLst/>
                <a:ea typeface="ＭＳ 明朝"/>
                <a:cs typeface="Times New Roman"/>
              </a:rPr>
              <a:t>SST25VF064C</a:t>
            </a:r>
          </a:p>
          <a:p>
            <a:pPr marL="0" marR="0">
              <a:spcBef>
                <a:spcPts val="0"/>
              </a:spcBef>
              <a:spcAft>
                <a:spcPts val="0"/>
              </a:spcAft>
            </a:pPr>
            <a:endParaRPr lang="en-US" sz="1600" b="1" dirty="0">
              <a:solidFill>
                <a:srgbClr val="008000"/>
              </a:solidFill>
              <a:ea typeface="ＭＳ 明朝"/>
              <a:cs typeface="Times New Roman"/>
            </a:endParaRPr>
          </a:p>
          <a:p>
            <a:pPr marL="0" marR="0">
              <a:spcBef>
                <a:spcPts val="0"/>
              </a:spcBef>
              <a:spcAft>
                <a:spcPts val="0"/>
              </a:spcAft>
            </a:pPr>
            <a:r>
              <a:rPr lang="en-US" sz="1600" b="1" dirty="0" smtClean="0">
                <a:solidFill>
                  <a:srgbClr val="008000"/>
                </a:solidFill>
                <a:ea typeface="ＭＳ 明朝"/>
                <a:cs typeface="Times New Roman"/>
              </a:rPr>
              <a:t>Need: 0.5Mb</a:t>
            </a:r>
          </a:p>
          <a:p>
            <a:pPr marL="0" marR="0">
              <a:spcBef>
                <a:spcPts val="0"/>
              </a:spcBef>
              <a:spcAft>
                <a:spcPts val="0"/>
              </a:spcAft>
            </a:pPr>
            <a:r>
              <a:rPr lang="en-US" sz="1600" b="1" dirty="0" smtClean="0">
                <a:solidFill>
                  <a:srgbClr val="008000"/>
                </a:solidFill>
                <a:effectLst/>
                <a:ea typeface="ＭＳ 明朝"/>
                <a:cs typeface="Times New Roman"/>
              </a:rPr>
              <a:t>Stores: 8Mb</a:t>
            </a:r>
            <a:endParaRPr lang="en-US" sz="1600" b="1" dirty="0">
              <a:solidFill>
                <a:srgbClr val="008000"/>
              </a:solidFill>
              <a:effectLst/>
              <a:ea typeface="ＭＳ 明朝"/>
              <a:cs typeface="Times New Roman"/>
            </a:endParaRPr>
          </a:p>
        </p:txBody>
      </p:sp>
      <p:sp>
        <p:nvSpPr>
          <p:cNvPr id="148" name="Text Box 35"/>
          <p:cNvSpPr txBox="1"/>
          <p:nvPr/>
        </p:nvSpPr>
        <p:spPr>
          <a:xfrm>
            <a:off x="7467600" y="5625194"/>
            <a:ext cx="1330960" cy="6858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600" b="1" dirty="0">
                <a:solidFill>
                  <a:srgbClr val="3366FF"/>
                </a:solidFill>
                <a:effectLst/>
                <a:ea typeface="ＭＳ 明朝"/>
                <a:cs typeface="Times New Roman"/>
              </a:rPr>
              <a:t>Transceiver</a:t>
            </a:r>
          </a:p>
          <a:p>
            <a:pPr marL="0" marR="0">
              <a:spcBef>
                <a:spcPts val="0"/>
              </a:spcBef>
              <a:spcAft>
                <a:spcPts val="0"/>
              </a:spcAft>
            </a:pPr>
            <a:r>
              <a:rPr lang="en-US" sz="1600" b="1" dirty="0" err="1">
                <a:solidFill>
                  <a:srgbClr val="3366FF"/>
                </a:solidFill>
                <a:effectLst/>
                <a:ea typeface="ＭＳ 明朝"/>
                <a:cs typeface="Times New Roman"/>
              </a:rPr>
              <a:t>XBee</a:t>
            </a:r>
            <a:r>
              <a:rPr lang="en-US" sz="1600" b="1" dirty="0">
                <a:solidFill>
                  <a:srgbClr val="3366FF"/>
                </a:solidFill>
                <a:effectLst/>
                <a:ea typeface="ＭＳ 明朝"/>
                <a:cs typeface="Times New Roman"/>
              </a:rPr>
              <a:t> XSC </a:t>
            </a:r>
          </a:p>
          <a:p>
            <a:pPr marL="0" marR="0">
              <a:spcBef>
                <a:spcPts val="0"/>
              </a:spcBef>
              <a:spcAft>
                <a:spcPts val="0"/>
              </a:spcAft>
            </a:pPr>
            <a:r>
              <a:rPr lang="en-US" sz="1600" b="1" dirty="0">
                <a:solidFill>
                  <a:srgbClr val="3366FF"/>
                </a:solidFill>
                <a:effectLst/>
                <a:ea typeface="ＭＳ 明朝"/>
                <a:cs typeface="Times New Roman"/>
              </a:rPr>
              <a:t>HP900</a:t>
            </a:r>
          </a:p>
        </p:txBody>
      </p:sp>
      <p:cxnSp>
        <p:nvCxnSpPr>
          <p:cNvPr id="8" name="Straight Arrow Connector 7"/>
          <p:cNvCxnSpPr/>
          <p:nvPr/>
        </p:nvCxnSpPr>
        <p:spPr>
          <a:xfrm>
            <a:off x="7239000" y="2971800"/>
            <a:ext cx="0" cy="1143000"/>
          </a:xfrm>
          <a:prstGeom prst="straightConnector1">
            <a:avLst/>
          </a:prstGeom>
          <a:ln w="57150" cmpd="sng">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2"/>
          </p:nvPr>
        </p:nvSpPr>
        <p:spPr/>
        <p:txBody>
          <a:bodyPr/>
          <a:lstStyle/>
          <a:p>
            <a:fld id="{A24AE195-B6CD-1F4A-BD1F-ED712C445633}" type="datetime1">
              <a:rPr lang="en-US" smtClean="0"/>
              <a:pPr/>
              <a:t>12/7/12</a:t>
            </a:fld>
            <a:endParaRPr lang="en-US"/>
          </a:p>
        </p:txBody>
      </p:sp>
      <p:sp>
        <p:nvSpPr>
          <p:cNvPr id="9" name="Slide Number Placeholder 8"/>
          <p:cNvSpPr>
            <a:spLocks noGrp="1"/>
          </p:cNvSpPr>
          <p:nvPr>
            <p:ph type="sldNum" sz="quarter" idx="12"/>
          </p:nvPr>
        </p:nvSpPr>
        <p:spPr/>
        <p:txBody>
          <a:bodyPr/>
          <a:lstStyle/>
          <a:p>
            <a:fld id="{7BC1F5ED-BD72-4CAB-B526-43E94774B14F}" type="slidenum">
              <a:rPr lang="en-US" smtClean="0"/>
              <a:pPr/>
              <a:t>55</a:t>
            </a:fld>
            <a:endParaRPr lang="en-US"/>
          </a:p>
        </p:txBody>
      </p:sp>
    </p:spTree>
    <p:extLst>
      <p:ext uri="{BB962C8B-B14F-4D97-AF65-F5344CB8AC3E}">
        <p14:creationId xmlns:p14="http://schemas.microsoft.com/office/powerpoint/2010/main" val="271843206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Layout</a:t>
            </a:r>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pPr/>
              <a:t>56</a:t>
            </a:fld>
            <a:endParaRPr lang="en-US"/>
          </a:p>
        </p:txBody>
      </p:sp>
      <p:sp>
        <p:nvSpPr>
          <p:cNvPr id="5" name="Date Placeholder 4"/>
          <p:cNvSpPr>
            <a:spLocks noGrp="1"/>
          </p:cNvSpPr>
          <p:nvPr>
            <p:ph type="dt" sz="half" idx="2"/>
          </p:nvPr>
        </p:nvSpPr>
        <p:spPr/>
        <p:txBody>
          <a:bodyPr/>
          <a:lstStyle/>
          <a:p>
            <a:fld id="{F7F0559E-B544-D845-85DF-9AC1C2B657FE}" type="datetime1">
              <a:rPr lang="en-US" smtClean="0"/>
              <a:pPr/>
              <a:t>12/7/12</a:t>
            </a:fld>
            <a:endParaRPr lang="en-US"/>
          </a:p>
        </p:txBody>
      </p:sp>
      <p:pic>
        <p:nvPicPr>
          <p:cNvPr id="4099" name="Picture 3" descr="C:\Users\Ice\Desktop\Chris T\Power Block Diagram 2 NEW.jpg"/>
          <p:cNvPicPr>
            <a:picLocks noChangeAspect="1" noChangeArrowheads="1"/>
          </p:cNvPicPr>
          <p:nvPr/>
        </p:nvPicPr>
        <p:blipFill>
          <a:blip r:embed="rId2" cstate="print"/>
          <a:srcRect l="38333"/>
          <a:stretch>
            <a:fillRect/>
          </a:stretch>
        </p:blipFill>
        <p:spPr bwMode="auto">
          <a:xfrm>
            <a:off x="5029200" y="1752600"/>
            <a:ext cx="3657600" cy="4448433"/>
          </a:xfrm>
          <a:prstGeom prst="rect">
            <a:avLst/>
          </a:prstGeom>
          <a:noFill/>
        </p:spPr>
      </p:pic>
      <p:pic>
        <p:nvPicPr>
          <p:cNvPr id="4100" name="Picture 4" descr="C:\Users\Ice\Desktop\Chris T\Power Block Diagram New.jpg"/>
          <p:cNvPicPr>
            <a:picLocks noChangeAspect="1" noChangeArrowheads="1"/>
          </p:cNvPicPr>
          <p:nvPr/>
        </p:nvPicPr>
        <p:blipFill>
          <a:blip r:embed="rId3" cstate="print"/>
          <a:srcRect l="38333"/>
          <a:stretch>
            <a:fillRect/>
          </a:stretch>
        </p:blipFill>
        <p:spPr bwMode="auto">
          <a:xfrm>
            <a:off x="487327" y="1797049"/>
            <a:ext cx="3597346" cy="4375151"/>
          </a:xfrm>
          <a:prstGeom prst="rect">
            <a:avLst/>
          </a:prstGeom>
          <a:noFill/>
        </p:spPr>
      </p:pic>
      <p:sp>
        <p:nvSpPr>
          <p:cNvPr id="9" name="TextBox 8"/>
          <p:cNvSpPr txBox="1"/>
          <p:nvPr/>
        </p:nvSpPr>
        <p:spPr>
          <a:xfrm>
            <a:off x="1333500" y="1383268"/>
            <a:ext cx="1943100" cy="369332"/>
          </a:xfrm>
          <a:prstGeom prst="rect">
            <a:avLst/>
          </a:prstGeom>
          <a:noFill/>
        </p:spPr>
        <p:txBody>
          <a:bodyPr wrap="square" rtlCol="0">
            <a:spAutoFit/>
          </a:bodyPr>
          <a:lstStyle/>
          <a:p>
            <a:r>
              <a:rPr lang="en-US" dirty="0" smtClean="0"/>
              <a:t>Low Power System</a:t>
            </a:r>
            <a:endParaRPr lang="en-US" dirty="0"/>
          </a:p>
        </p:txBody>
      </p:sp>
      <p:sp>
        <p:nvSpPr>
          <p:cNvPr id="10" name="TextBox 9"/>
          <p:cNvSpPr txBox="1"/>
          <p:nvPr/>
        </p:nvSpPr>
        <p:spPr>
          <a:xfrm>
            <a:off x="5867400" y="1380350"/>
            <a:ext cx="2057400" cy="369332"/>
          </a:xfrm>
          <a:prstGeom prst="rect">
            <a:avLst/>
          </a:prstGeom>
          <a:noFill/>
        </p:spPr>
        <p:txBody>
          <a:bodyPr wrap="square" rtlCol="0">
            <a:spAutoFit/>
          </a:bodyPr>
          <a:lstStyle/>
          <a:p>
            <a:r>
              <a:rPr lang="en-US" dirty="0" smtClean="0"/>
              <a:t>High Power System</a:t>
            </a:r>
            <a:endParaRPr lang="en-US" dirty="0"/>
          </a:p>
        </p:txBody>
      </p:sp>
    </p:spTree>
    <p:extLst>
      <p:ext uri="{BB962C8B-B14F-4D97-AF65-F5344CB8AC3E}">
        <p14:creationId xmlns:p14="http://schemas.microsoft.com/office/powerpoint/2010/main" val="202771518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447800"/>
            <a:ext cx="8915400" cy="4800600"/>
          </a:xfrm>
          <a:prstGeom prst="rect">
            <a:avLst/>
          </a:prstGeom>
          <a:solidFill>
            <a:schemeClr val="bg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Power Budget</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1919374778"/>
              </p:ext>
            </p:extLst>
          </p:nvPr>
        </p:nvGraphicFramePr>
        <p:xfrm>
          <a:off x="4514310" y="1600200"/>
          <a:ext cx="4629690" cy="3886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4102671066"/>
              </p:ext>
            </p:extLst>
          </p:nvPr>
        </p:nvGraphicFramePr>
        <p:xfrm>
          <a:off x="0" y="1447800"/>
          <a:ext cx="4782090" cy="4139011"/>
        </p:xfrm>
        <a:graphic>
          <a:graphicData uri="http://schemas.openxmlformats.org/drawingml/2006/chart">
            <c:chart xmlns:c="http://schemas.openxmlformats.org/drawingml/2006/chart" xmlns:r="http://schemas.openxmlformats.org/officeDocument/2006/relationships" r:id="rId3"/>
          </a:graphicData>
        </a:graphic>
      </p:graphicFrame>
      <p:sp>
        <p:nvSpPr>
          <p:cNvPr id="6" name="Right Brace 5"/>
          <p:cNvSpPr/>
          <p:nvPr/>
        </p:nvSpPr>
        <p:spPr>
          <a:xfrm rot="5400000">
            <a:off x="2333354" y="3610245"/>
            <a:ext cx="457200" cy="390471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rot="5400000">
            <a:off x="5143501" y="4152899"/>
            <a:ext cx="152399" cy="22860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Connector 14"/>
          <p:cNvCxnSpPr/>
          <p:nvPr/>
        </p:nvCxnSpPr>
        <p:spPr>
          <a:xfrm>
            <a:off x="2556932" y="5791199"/>
            <a:ext cx="2658536"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H="1" flipV="1">
            <a:off x="4491569" y="5067300"/>
            <a:ext cx="1447799"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2"/>
          </p:nvPr>
        </p:nvSpPr>
        <p:spPr/>
        <p:txBody>
          <a:bodyPr/>
          <a:lstStyle/>
          <a:p>
            <a:fld id="{A1394CD8-2E7E-2343-8833-984E591E8825}" type="datetime1">
              <a:rPr lang="en-US" smtClean="0"/>
              <a:pPr/>
              <a:t>12/7/12</a:t>
            </a:fld>
            <a:endParaRPr lang="en-US"/>
          </a:p>
        </p:txBody>
      </p:sp>
      <p:sp>
        <p:nvSpPr>
          <p:cNvPr id="7" name="Slide Number Placeholder 6"/>
          <p:cNvSpPr>
            <a:spLocks noGrp="1"/>
          </p:cNvSpPr>
          <p:nvPr>
            <p:ph type="sldNum" sz="quarter" idx="12"/>
          </p:nvPr>
        </p:nvSpPr>
        <p:spPr/>
        <p:txBody>
          <a:bodyPr/>
          <a:lstStyle/>
          <a:p>
            <a:fld id="{7BC1F5ED-BD72-4CAB-B526-43E94774B14F}" type="slidenum">
              <a:rPr lang="en-US" smtClean="0"/>
              <a:pPr/>
              <a:t>57</a:t>
            </a:fld>
            <a:endParaRPr lang="en-US"/>
          </a:p>
        </p:txBody>
      </p:sp>
      <p:sp>
        <p:nvSpPr>
          <p:cNvPr id="9" name="TextBox 8"/>
          <p:cNvSpPr txBox="1"/>
          <p:nvPr/>
        </p:nvSpPr>
        <p:spPr>
          <a:xfrm>
            <a:off x="5181600" y="5605046"/>
            <a:ext cx="3839513" cy="338554"/>
          </a:xfrm>
          <a:prstGeom prst="rect">
            <a:avLst/>
          </a:prstGeom>
          <a:noFill/>
        </p:spPr>
        <p:txBody>
          <a:bodyPr wrap="none" rtlCol="0">
            <a:spAutoFit/>
          </a:bodyPr>
          <a:lstStyle/>
          <a:p>
            <a:pPr marL="285750" indent="-285750">
              <a:buFont typeface="Arial"/>
              <a:buChar char="•"/>
            </a:pPr>
            <a:r>
              <a:rPr lang="en-US" sz="1600" dirty="0" smtClean="0"/>
              <a:t>Receiver duty cycle = 1% with 27s period</a:t>
            </a:r>
          </a:p>
        </p:txBody>
      </p:sp>
      <p:sp>
        <p:nvSpPr>
          <p:cNvPr id="10" name="5-Point Star 9"/>
          <p:cNvSpPr/>
          <p:nvPr/>
        </p:nvSpPr>
        <p:spPr>
          <a:xfrm>
            <a:off x="8305800" y="4800600"/>
            <a:ext cx="152400" cy="152400"/>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5-Point Star 13"/>
          <p:cNvSpPr/>
          <p:nvPr/>
        </p:nvSpPr>
        <p:spPr>
          <a:xfrm>
            <a:off x="5334000" y="5638800"/>
            <a:ext cx="152400" cy="152400"/>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92717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C1F5ED-BD72-4CAB-B526-43E94774B14F}" type="slidenum">
              <a:rPr lang="en-US" smtClean="0"/>
              <a:pPr/>
              <a:t>58</a:t>
            </a:fld>
            <a:endParaRPr lang="en-US"/>
          </a:p>
        </p:txBody>
      </p:sp>
      <p:sp>
        <p:nvSpPr>
          <p:cNvPr id="3" name="Date Placeholder 2"/>
          <p:cNvSpPr>
            <a:spLocks noGrp="1"/>
          </p:cNvSpPr>
          <p:nvPr>
            <p:ph type="dt" sz="half" idx="2"/>
          </p:nvPr>
        </p:nvSpPr>
        <p:spPr/>
        <p:txBody>
          <a:bodyPr/>
          <a:lstStyle/>
          <a:p>
            <a:fld id="{4B262639-F61A-5843-9B21-C378DD9ABC44}" type="datetime1">
              <a:rPr lang="en-US" smtClean="0"/>
              <a:pPr/>
              <a:t>12/7/12</a:t>
            </a:fld>
            <a:endParaRPr lang="en-US"/>
          </a:p>
        </p:txBody>
      </p:sp>
      <p:sp>
        <p:nvSpPr>
          <p:cNvPr id="4" name="Title 3"/>
          <p:cNvSpPr>
            <a:spLocks noGrp="1"/>
          </p:cNvSpPr>
          <p:nvPr>
            <p:ph type="title"/>
          </p:nvPr>
        </p:nvSpPr>
        <p:spPr/>
        <p:txBody>
          <a:bodyPr/>
          <a:lstStyle/>
          <a:p>
            <a:r>
              <a:rPr lang="en-US" dirty="0" smtClean="0"/>
              <a:t>Energy Allocation </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225810755"/>
              </p:ext>
            </p:extLst>
          </p:nvPr>
        </p:nvGraphicFramePr>
        <p:xfrm>
          <a:off x="44954" y="2286000"/>
          <a:ext cx="8946445" cy="2943785"/>
        </p:xfrm>
        <a:graphic>
          <a:graphicData uri="http://schemas.openxmlformats.org/drawingml/2006/table">
            <a:tbl>
              <a:tblPr firstRow="1" bandRow="1">
                <a:tableStyleId>{5C22544A-7EE6-4342-B048-85BDC9FD1C3A}</a:tableStyleId>
              </a:tblPr>
              <a:tblGrid>
                <a:gridCol w="1033780"/>
                <a:gridCol w="1026442"/>
                <a:gridCol w="1044223"/>
                <a:gridCol w="1481666"/>
                <a:gridCol w="1100667"/>
                <a:gridCol w="1227667"/>
                <a:gridCol w="973666"/>
                <a:gridCol w="1058334"/>
              </a:tblGrid>
              <a:tr h="1436512">
                <a:tc>
                  <a:txBody>
                    <a:bodyPr/>
                    <a:lstStyle/>
                    <a:p>
                      <a:r>
                        <a:rPr lang="en-US" dirty="0" smtClean="0"/>
                        <a:t>Batteries</a:t>
                      </a:r>
                      <a:endParaRPr lang="en-US" dirty="0"/>
                    </a:p>
                  </a:txBody>
                  <a:tcPr/>
                </a:tc>
                <a:tc>
                  <a:txBody>
                    <a:bodyPr/>
                    <a:lstStyle/>
                    <a:p>
                      <a:r>
                        <a:rPr lang="en-US" dirty="0" smtClean="0"/>
                        <a:t>Nominal</a:t>
                      </a:r>
                      <a:r>
                        <a:rPr lang="en-US" baseline="0" dirty="0" smtClean="0"/>
                        <a:t> Voltage (V)</a:t>
                      </a:r>
                      <a:endParaRPr lang="en-US" dirty="0"/>
                    </a:p>
                  </a:txBody>
                  <a:tcPr/>
                </a:tc>
                <a:tc>
                  <a:txBody>
                    <a:bodyPr/>
                    <a:lstStyle/>
                    <a:p>
                      <a:r>
                        <a:rPr lang="en-US" dirty="0" smtClean="0"/>
                        <a:t>Nominal</a:t>
                      </a:r>
                      <a:r>
                        <a:rPr lang="en-US" baseline="0" dirty="0" smtClean="0"/>
                        <a:t> Capacity (</a:t>
                      </a:r>
                      <a:r>
                        <a:rPr lang="en-US" baseline="0" dirty="0" err="1" smtClean="0"/>
                        <a:t>mAH</a:t>
                      </a:r>
                      <a:r>
                        <a:rPr lang="en-US" baseline="0" dirty="0" smtClean="0"/>
                        <a:t>)</a:t>
                      </a:r>
                      <a:endParaRPr lang="en-US" dirty="0"/>
                    </a:p>
                  </a:txBody>
                  <a:tcPr/>
                </a:tc>
                <a:tc>
                  <a:txBody>
                    <a:bodyPr/>
                    <a:lstStyle/>
                    <a:p>
                      <a:r>
                        <a:rPr lang="en-US" dirty="0" smtClean="0"/>
                        <a:t>Battery</a:t>
                      </a:r>
                    </a:p>
                    <a:p>
                      <a:r>
                        <a:rPr lang="en-US" dirty="0" smtClean="0"/>
                        <a:t>Temperature</a:t>
                      </a:r>
                      <a:r>
                        <a:rPr lang="en-US" baseline="0" dirty="0" smtClean="0"/>
                        <a:t> </a:t>
                      </a:r>
                    </a:p>
                    <a:p>
                      <a:r>
                        <a:rPr lang="en-US" baseline="0" dirty="0" smtClean="0"/>
                        <a:t>Efficiency</a:t>
                      </a:r>
                      <a:endParaRPr lang="en-US" dirty="0"/>
                    </a:p>
                  </a:txBody>
                  <a:tcPr/>
                </a:tc>
                <a:tc>
                  <a:txBody>
                    <a:bodyPr/>
                    <a:lstStyle/>
                    <a:p>
                      <a:r>
                        <a:rPr lang="en-US" dirty="0" smtClean="0"/>
                        <a:t>Battery</a:t>
                      </a:r>
                    </a:p>
                    <a:p>
                      <a:r>
                        <a:rPr lang="en-US" dirty="0" smtClean="0"/>
                        <a:t>Load Efficiency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Energy Available After Losses (J)</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Energy</a:t>
                      </a:r>
                      <a:r>
                        <a:rPr lang="en-US" baseline="0" dirty="0" smtClean="0"/>
                        <a:t> Needed (J)</a:t>
                      </a:r>
                      <a:endParaRPr lang="en-US" dirty="0" smtClean="0"/>
                    </a:p>
                    <a:p>
                      <a:endParaRPr lang="en-US" dirty="0"/>
                    </a:p>
                  </a:txBody>
                  <a:tcPr/>
                </a:tc>
                <a:tc>
                  <a:txBody>
                    <a:bodyPr/>
                    <a:lstStyle/>
                    <a:p>
                      <a:r>
                        <a:rPr lang="en-US" baseline="0" dirty="0" smtClean="0"/>
                        <a:t>Expected  Energy Use</a:t>
                      </a:r>
                      <a:endParaRPr lang="en-US" dirty="0"/>
                    </a:p>
                  </a:txBody>
                  <a:tcPr/>
                </a:tc>
              </a:tr>
              <a:tr h="937558">
                <a:tc>
                  <a:txBody>
                    <a:bodyPr/>
                    <a:lstStyle/>
                    <a:p>
                      <a:r>
                        <a:rPr lang="en-US" dirty="0" err="1" smtClean="0"/>
                        <a:t>LiThyCL</a:t>
                      </a:r>
                      <a:endParaRPr lang="en-US" dirty="0" smtClean="0"/>
                    </a:p>
                  </a:txBody>
                  <a:tcPr/>
                </a:tc>
                <a:tc>
                  <a:txBody>
                    <a:bodyPr/>
                    <a:lstStyle/>
                    <a:p>
                      <a:r>
                        <a:rPr lang="en-US" dirty="0" smtClean="0"/>
                        <a:t>3.6</a:t>
                      </a:r>
                      <a:endParaRPr lang="en-US" dirty="0"/>
                    </a:p>
                  </a:txBody>
                  <a:tcPr/>
                </a:tc>
                <a:tc>
                  <a:txBody>
                    <a:bodyPr/>
                    <a:lstStyle/>
                    <a:p>
                      <a:r>
                        <a:rPr lang="en-US" dirty="0" smtClean="0"/>
                        <a:t>18000</a:t>
                      </a:r>
                      <a:endParaRPr lang="en-US" dirty="0"/>
                    </a:p>
                  </a:txBody>
                  <a:tcPr/>
                </a:tc>
                <a:tc>
                  <a:txBody>
                    <a:bodyPr/>
                    <a:lstStyle/>
                    <a:p>
                      <a:r>
                        <a:rPr lang="en-US" dirty="0" smtClean="0"/>
                        <a:t>60%</a:t>
                      </a:r>
                      <a:endParaRPr lang="en-US" dirty="0"/>
                    </a:p>
                  </a:txBody>
                  <a:tcPr/>
                </a:tc>
                <a:tc>
                  <a:txBody>
                    <a:bodyPr/>
                    <a:lstStyle/>
                    <a:p>
                      <a:r>
                        <a:rPr lang="en-US" dirty="0" smtClean="0"/>
                        <a:t>65%</a:t>
                      </a:r>
                      <a:endParaRPr lang="en-US" dirty="0"/>
                    </a:p>
                  </a:txBody>
                  <a:tcPr/>
                </a:tc>
                <a:tc>
                  <a:txBody>
                    <a:bodyPr/>
                    <a:lstStyle/>
                    <a:p>
                      <a:r>
                        <a:rPr lang="en-US" dirty="0" smtClean="0"/>
                        <a:t>84000</a:t>
                      </a:r>
                      <a:endParaRPr lang="en-US" dirty="0"/>
                    </a:p>
                  </a:txBody>
                  <a:tcPr/>
                </a:tc>
                <a:tc>
                  <a:txBody>
                    <a:bodyPr/>
                    <a:lstStyle/>
                    <a:p>
                      <a:r>
                        <a:rPr lang="en-US" dirty="0" smtClean="0"/>
                        <a:t>9200</a:t>
                      </a:r>
                      <a:endParaRPr lang="en-US" dirty="0"/>
                    </a:p>
                  </a:txBody>
                  <a:tcPr/>
                </a:tc>
                <a:tc>
                  <a:txBody>
                    <a:bodyPr/>
                    <a:lstStyle/>
                    <a:p>
                      <a:r>
                        <a:rPr lang="en-US" dirty="0" smtClean="0"/>
                        <a:t>11%</a:t>
                      </a:r>
                      <a:endParaRPr lang="en-US" dirty="0"/>
                    </a:p>
                  </a:txBody>
                  <a:tcPr/>
                </a:tc>
              </a:tr>
              <a:tr h="543188">
                <a:tc>
                  <a:txBody>
                    <a:bodyPr/>
                    <a:lstStyle/>
                    <a:p>
                      <a:r>
                        <a:rPr lang="en-US" dirty="0" err="1" smtClean="0"/>
                        <a:t>LiPo</a:t>
                      </a:r>
                      <a:endParaRPr lang="en-US" dirty="0"/>
                    </a:p>
                  </a:txBody>
                  <a:tcPr/>
                </a:tc>
                <a:tc>
                  <a:txBody>
                    <a:bodyPr/>
                    <a:lstStyle/>
                    <a:p>
                      <a:r>
                        <a:rPr lang="en-US" dirty="0" smtClean="0"/>
                        <a:t>6.4</a:t>
                      </a:r>
                      <a:endParaRPr lang="en-US" dirty="0"/>
                    </a:p>
                  </a:txBody>
                  <a:tcPr/>
                </a:tc>
                <a:tc>
                  <a:txBody>
                    <a:bodyPr/>
                    <a:lstStyle/>
                    <a:p>
                      <a:r>
                        <a:rPr lang="en-US" dirty="0" smtClean="0"/>
                        <a:t>3200</a:t>
                      </a:r>
                      <a:endParaRPr lang="en-US" dirty="0"/>
                    </a:p>
                  </a:txBody>
                  <a:tcPr/>
                </a:tc>
                <a:tc>
                  <a:txBody>
                    <a:bodyPr/>
                    <a:lstStyle/>
                    <a:p>
                      <a:r>
                        <a:rPr lang="en-US" dirty="0" smtClean="0"/>
                        <a:t>60%</a:t>
                      </a:r>
                      <a:endParaRPr lang="en-US" dirty="0"/>
                    </a:p>
                  </a:txBody>
                  <a:tcPr/>
                </a:tc>
                <a:tc>
                  <a:txBody>
                    <a:bodyPr/>
                    <a:lstStyle/>
                    <a:p>
                      <a:r>
                        <a:rPr lang="en-US" dirty="0" smtClean="0"/>
                        <a:t>60%</a:t>
                      </a:r>
                      <a:endParaRPr lang="en-US" dirty="0"/>
                    </a:p>
                  </a:txBody>
                  <a:tcPr/>
                </a:tc>
                <a:tc>
                  <a:txBody>
                    <a:bodyPr/>
                    <a:lstStyle/>
                    <a:p>
                      <a:r>
                        <a:rPr lang="en-US" dirty="0" smtClean="0"/>
                        <a:t>53000</a:t>
                      </a:r>
                      <a:endParaRPr lang="en-US" dirty="0"/>
                    </a:p>
                  </a:txBody>
                  <a:tcPr/>
                </a:tc>
                <a:tc>
                  <a:txBody>
                    <a:bodyPr/>
                    <a:lstStyle/>
                    <a:p>
                      <a:r>
                        <a:rPr lang="en-US" dirty="0" smtClean="0"/>
                        <a:t>24600</a:t>
                      </a:r>
                      <a:endParaRPr lang="en-US" dirty="0"/>
                    </a:p>
                  </a:txBody>
                  <a:tcPr/>
                </a:tc>
                <a:tc>
                  <a:txBody>
                    <a:bodyPr/>
                    <a:lstStyle/>
                    <a:p>
                      <a:r>
                        <a:rPr lang="en-US" dirty="0" smtClean="0"/>
                        <a:t>47%</a:t>
                      </a:r>
                      <a:endParaRPr lang="en-US" dirty="0"/>
                    </a:p>
                  </a:txBody>
                  <a:tcPr/>
                </a:tc>
              </a:tr>
            </a:tbl>
          </a:graphicData>
        </a:graphic>
      </p:graphicFrame>
    </p:spTree>
    <p:extLst>
      <p:ext uri="{BB962C8B-B14F-4D97-AF65-F5344CB8AC3E}">
        <p14:creationId xmlns:p14="http://schemas.microsoft.com/office/powerpoint/2010/main" val="309892938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Rounded Rectangle 387"/>
          <p:cNvSpPr/>
          <p:nvPr/>
        </p:nvSpPr>
        <p:spPr>
          <a:xfrm>
            <a:off x="6285244" y="1968211"/>
            <a:ext cx="2738683" cy="4164734"/>
          </a:xfrm>
          <a:prstGeom prst="roundRect">
            <a:avLst/>
          </a:prstGeom>
          <a:gradFill flip="none" rotWithShape="1">
            <a:gsLst>
              <a:gs pos="91000">
                <a:schemeClr val="accent1">
                  <a:tint val="44500"/>
                  <a:satMod val="160000"/>
                  <a:alpha val="0"/>
                </a:schemeClr>
              </a:gs>
              <a:gs pos="100000">
                <a:schemeClr val="accent1">
                  <a:tint val="23500"/>
                  <a:satMod val="160000"/>
                </a:schemeClr>
              </a:gs>
            </a:gsLst>
            <a:path path="shape">
              <a:fillToRect l="50000" t="50000" r="50000" b="50000"/>
            </a:path>
            <a:tileRect/>
          </a:gra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Battery Harness</a:t>
            </a:r>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pPr/>
              <a:t>59</a:t>
            </a:fld>
            <a:endParaRPr lang="en-US"/>
          </a:p>
        </p:txBody>
      </p:sp>
      <p:sp>
        <p:nvSpPr>
          <p:cNvPr id="5" name="Date Placeholder 4"/>
          <p:cNvSpPr>
            <a:spLocks noGrp="1"/>
          </p:cNvSpPr>
          <p:nvPr>
            <p:ph type="dt" sz="half" idx="2"/>
          </p:nvPr>
        </p:nvSpPr>
        <p:spPr/>
        <p:txBody>
          <a:bodyPr/>
          <a:lstStyle/>
          <a:p>
            <a:fld id="{C17C54D4-2BB1-9042-98D2-FED4907EA7E0}" type="datetime1">
              <a:rPr lang="en-US" smtClean="0"/>
              <a:pPr/>
              <a:t>12/7/12</a:t>
            </a:fld>
            <a:endParaRPr lang="en-US"/>
          </a:p>
        </p:txBody>
      </p:sp>
      <p:graphicFrame>
        <p:nvGraphicFramePr>
          <p:cNvPr id="209" name="Table 208"/>
          <p:cNvGraphicFramePr>
            <a:graphicFrameLocks noGrp="1"/>
          </p:cNvGraphicFramePr>
          <p:nvPr/>
        </p:nvGraphicFramePr>
        <p:xfrm>
          <a:off x="3124200" y="1545502"/>
          <a:ext cx="2590800" cy="2223657"/>
        </p:xfrm>
        <a:graphic>
          <a:graphicData uri="http://schemas.openxmlformats.org/drawingml/2006/table">
            <a:tbl>
              <a:tblPr firstRow="1" bandRow="1">
                <a:tableStyleId>{5C22544A-7EE6-4342-B048-85BDC9FD1C3A}</a:tableStyleId>
              </a:tblPr>
              <a:tblGrid>
                <a:gridCol w="930030"/>
                <a:gridCol w="1660770"/>
              </a:tblGrid>
              <a:tr h="290097">
                <a:tc gridSpan="2">
                  <a:txBody>
                    <a:bodyPr/>
                    <a:lstStyle/>
                    <a:p>
                      <a:pPr algn="ctr"/>
                      <a:r>
                        <a:rPr lang="en-US" sz="2400" dirty="0" smtClean="0"/>
                        <a:t>Lithium</a:t>
                      </a:r>
                      <a:r>
                        <a:rPr lang="en-US" sz="2400" baseline="0" dirty="0" smtClean="0"/>
                        <a:t> </a:t>
                      </a:r>
                      <a:r>
                        <a:rPr lang="en-US" sz="2400" baseline="0" dirty="0" err="1" smtClean="0"/>
                        <a:t>Thionyl</a:t>
                      </a:r>
                      <a:r>
                        <a:rPr lang="en-US" sz="2400" baseline="0" dirty="0" smtClean="0"/>
                        <a:t> Chloride</a:t>
                      </a:r>
                      <a:endParaRPr lang="en-US" sz="2400" dirty="0"/>
                    </a:p>
                  </a:txBody>
                  <a:tcPr/>
                </a:tc>
                <a:tc hMerge="1">
                  <a:txBody>
                    <a:bodyPr/>
                    <a:lstStyle/>
                    <a:p>
                      <a:endParaRPr lang="en-US"/>
                    </a:p>
                  </a:txBody>
                  <a:tcPr/>
                </a:tc>
              </a:tr>
              <a:tr h="466899">
                <a:tc>
                  <a:txBody>
                    <a:bodyPr/>
                    <a:lstStyle/>
                    <a:p>
                      <a:pPr algn="ctr"/>
                      <a:r>
                        <a:rPr lang="en-US" sz="2400" dirty="0" smtClean="0"/>
                        <a:t>D</a:t>
                      </a:r>
                      <a:endParaRPr lang="en-US" sz="2400" dirty="0"/>
                    </a:p>
                  </a:txBody>
                  <a:tcPr/>
                </a:tc>
                <a:tc>
                  <a:txBody>
                    <a:bodyPr/>
                    <a:lstStyle/>
                    <a:p>
                      <a:pPr algn="ctr"/>
                      <a:r>
                        <a:rPr lang="en-US" sz="2400" dirty="0" smtClean="0"/>
                        <a:t>33.6 mm</a:t>
                      </a:r>
                      <a:endParaRPr lang="en-US" sz="2400" dirty="0"/>
                    </a:p>
                  </a:txBody>
                  <a:tcPr/>
                </a:tc>
              </a:tr>
              <a:tr h="466899">
                <a:tc>
                  <a:txBody>
                    <a:bodyPr/>
                    <a:lstStyle/>
                    <a:p>
                      <a:pPr algn="ctr"/>
                      <a:r>
                        <a:rPr lang="en-US" sz="2400" dirty="0" smtClean="0"/>
                        <a:t>L</a:t>
                      </a:r>
                      <a:endParaRPr lang="en-US" sz="2400" dirty="0"/>
                    </a:p>
                  </a:txBody>
                  <a:tcPr/>
                </a:tc>
                <a:tc>
                  <a:txBody>
                    <a:bodyPr/>
                    <a:lstStyle/>
                    <a:p>
                      <a:pPr algn="ctr"/>
                      <a:r>
                        <a:rPr lang="en-US" sz="2400" dirty="0" smtClean="0"/>
                        <a:t>59 mm</a:t>
                      </a:r>
                      <a:endParaRPr lang="en-US" sz="2400" dirty="0"/>
                    </a:p>
                  </a:txBody>
                  <a:tcPr/>
                </a:tc>
              </a:tr>
              <a:tr h="466899">
                <a:tc>
                  <a:txBody>
                    <a:bodyPr/>
                    <a:lstStyle/>
                    <a:p>
                      <a:pPr algn="ctr"/>
                      <a:r>
                        <a:rPr lang="en-US" sz="2400" dirty="0" smtClean="0"/>
                        <a:t>Setup</a:t>
                      </a:r>
                      <a:endParaRPr lang="en-US" sz="2400" dirty="0"/>
                    </a:p>
                  </a:txBody>
                  <a:tcPr/>
                </a:tc>
                <a:tc>
                  <a:txBody>
                    <a:bodyPr/>
                    <a:lstStyle/>
                    <a:p>
                      <a:pPr algn="ctr"/>
                      <a:r>
                        <a:rPr lang="en-US" sz="2400" dirty="0" smtClean="0"/>
                        <a:t>4 in</a:t>
                      </a:r>
                      <a:r>
                        <a:rPr lang="en-US" sz="2400" baseline="0" dirty="0" smtClean="0"/>
                        <a:t> Parallel</a:t>
                      </a:r>
                      <a:endParaRPr lang="en-US" sz="2400" dirty="0"/>
                    </a:p>
                  </a:txBody>
                  <a:tcPr/>
                </a:tc>
              </a:tr>
            </a:tbl>
          </a:graphicData>
        </a:graphic>
      </p:graphicFrame>
      <p:graphicFrame>
        <p:nvGraphicFramePr>
          <p:cNvPr id="210" name="Table 209"/>
          <p:cNvGraphicFramePr>
            <a:graphicFrameLocks noGrp="1"/>
          </p:cNvGraphicFramePr>
          <p:nvPr/>
        </p:nvGraphicFramePr>
        <p:xfrm>
          <a:off x="3124200" y="3967976"/>
          <a:ext cx="2606816" cy="2194560"/>
        </p:xfrm>
        <a:graphic>
          <a:graphicData uri="http://schemas.openxmlformats.org/drawingml/2006/table">
            <a:tbl>
              <a:tblPr firstRow="1" bandRow="1">
                <a:tableStyleId>{5C22544A-7EE6-4342-B048-85BDC9FD1C3A}</a:tableStyleId>
              </a:tblPr>
              <a:tblGrid>
                <a:gridCol w="914400"/>
                <a:gridCol w="1692416"/>
              </a:tblGrid>
              <a:tr h="136495">
                <a:tc gridSpan="2">
                  <a:txBody>
                    <a:bodyPr/>
                    <a:lstStyle/>
                    <a:p>
                      <a:pPr algn="ctr"/>
                      <a:r>
                        <a:rPr lang="en-US" sz="2400" b="1" kern="1200" baseline="0" dirty="0" smtClean="0">
                          <a:solidFill>
                            <a:schemeClr val="lt1"/>
                          </a:solidFill>
                          <a:latin typeface="+mn-lt"/>
                          <a:ea typeface="+mn-ea"/>
                          <a:cs typeface="+mn-cs"/>
                        </a:rPr>
                        <a:t>Lithium</a:t>
                      </a:r>
                      <a:r>
                        <a:rPr lang="en-US" sz="2400" baseline="0" dirty="0" smtClean="0"/>
                        <a:t> Polymer</a:t>
                      </a:r>
                      <a:endParaRPr lang="en-US" sz="2400" dirty="0"/>
                    </a:p>
                  </a:txBody>
                  <a:tcPr/>
                </a:tc>
                <a:tc hMerge="1">
                  <a:txBody>
                    <a:bodyPr/>
                    <a:lstStyle/>
                    <a:p>
                      <a:endParaRPr lang="en-US"/>
                    </a:p>
                  </a:txBody>
                  <a:tcPr/>
                </a:tc>
              </a:tr>
              <a:tr h="252847">
                <a:tc>
                  <a:txBody>
                    <a:bodyPr/>
                    <a:lstStyle/>
                    <a:p>
                      <a:pPr algn="ctr"/>
                      <a:r>
                        <a:rPr lang="en-US" sz="2400" dirty="0" smtClean="0"/>
                        <a:t>D</a:t>
                      </a:r>
                      <a:endParaRPr lang="en-US" sz="2400" dirty="0"/>
                    </a:p>
                  </a:txBody>
                  <a:tcPr/>
                </a:tc>
                <a:tc>
                  <a:txBody>
                    <a:bodyPr/>
                    <a:lstStyle/>
                    <a:p>
                      <a:pPr algn="ctr"/>
                      <a:r>
                        <a:rPr lang="en-US" sz="2400" dirty="0" smtClean="0"/>
                        <a:t>26.2 mm</a:t>
                      </a:r>
                      <a:endParaRPr lang="en-US" sz="2400" dirty="0"/>
                    </a:p>
                  </a:txBody>
                  <a:tcPr/>
                </a:tc>
              </a:tr>
              <a:tr h="252847">
                <a:tc>
                  <a:txBody>
                    <a:bodyPr/>
                    <a:lstStyle/>
                    <a:p>
                      <a:pPr algn="ctr"/>
                      <a:r>
                        <a:rPr lang="en-US" sz="2400" dirty="0" smtClean="0"/>
                        <a:t>L</a:t>
                      </a:r>
                      <a:endParaRPr lang="en-US" sz="2400" dirty="0"/>
                    </a:p>
                  </a:txBody>
                  <a:tcPr/>
                </a:tc>
                <a:tc>
                  <a:txBody>
                    <a:bodyPr/>
                    <a:lstStyle/>
                    <a:p>
                      <a:pPr algn="ctr"/>
                      <a:r>
                        <a:rPr lang="en-US" sz="2400" dirty="0" smtClean="0"/>
                        <a:t>65.0</a:t>
                      </a:r>
                      <a:r>
                        <a:rPr lang="en-US" sz="2400" baseline="0" dirty="0" smtClean="0"/>
                        <a:t> mm</a:t>
                      </a:r>
                      <a:endParaRPr lang="en-US" sz="2400" dirty="0"/>
                    </a:p>
                  </a:txBody>
                  <a:tcPr/>
                </a:tc>
              </a:tr>
              <a:tr h="252847">
                <a:tc>
                  <a:txBody>
                    <a:bodyPr/>
                    <a:lstStyle/>
                    <a:p>
                      <a:pPr algn="ctr"/>
                      <a:r>
                        <a:rPr lang="en-US" sz="2400" dirty="0" smtClean="0"/>
                        <a:t>Setup</a:t>
                      </a:r>
                      <a:endParaRPr lang="en-US" sz="2400" dirty="0"/>
                    </a:p>
                  </a:txBody>
                  <a:tcPr/>
                </a:tc>
                <a:tc>
                  <a:txBody>
                    <a:bodyPr/>
                    <a:lstStyle/>
                    <a:p>
                      <a:pPr algn="ctr"/>
                      <a:r>
                        <a:rPr lang="en-US" sz="2400" dirty="0" smtClean="0"/>
                        <a:t>(2 in Series) in</a:t>
                      </a:r>
                      <a:r>
                        <a:rPr lang="en-US" sz="2400" baseline="0" dirty="0" smtClean="0"/>
                        <a:t> Parallel</a:t>
                      </a:r>
                      <a:endParaRPr lang="en-US" sz="2400" dirty="0"/>
                    </a:p>
                  </a:txBody>
                  <a:tcPr/>
                </a:tc>
              </a:tr>
            </a:tbl>
          </a:graphicData>
        </a:graphic>
      </p:graphicFrame>
      <p:pic>
        <p:nvPicPr>
          <p:cNvPr id="126" name="Picture 125"/>
          <p:cNvPicPr/>
          <p:nvPr/>
        </p:nvPicPr>
        <p:blipFill>
          <a:blip r:embed="rId3" cstate="print"/>
          <a:srcRect/>
          <a:stretch>
            <a:fillRect/>
          </a:stretch>
        </p:blipFill>
        <p:spPr bwMode="auto">
          <a:xfrm>
            <a:off x="76200" y="1482587"/>
            <a:ext cx="2209800" cy="4679949"/>
          </a:xfrm>
          <a:prstGeom prst="rect">
            <a:avLst/>
          </a:prstGeom>
          <a:noFill/>
          <a:ln w="9525">
            <a:noFill/>
            <a:miter lim="800000"/>
            <a:headEnd/>
            <a:tailEnd/>
          </a:ln>
        </p:spPr>
      </p:pic>
      <p:grpSp>
        <p:nvGrpSpPr>
          <p:cNvPr id="3" name="Group 241"/>
          <p:cNvGrpSpPr/>
          <p:nvPr/>
        </p:nvGrpSpPr>
        <p:grpSpPr>
          <a:xfrm>
            <a:off x="6380995" y="5725866"/>
            <a:ext cx="2493818" cy="310243"/>
            <a:chOff x="2133600" y="2838450"/>
            <a:chExt cx="838200" cy="1781175"/>
          </a:xfrm>
          <a:solidFill>
            <a:schemeClr val="tx1">
              <a:lumMod val="85000"/>
              <a:alpha val="66000"/>
            </a:schemeClr>
          </a:solidFill>
        </p:grpSpPr>
        <p:sp>
          <p:nvSpPr>
            <p:cNvPr id="281" name="Rounded Rectangle 280"/>
            <p:cNvSpPr/>
            <p:nvPr/>
          </p:nvSpPr>
          <p:spPr>
            <a:xfrm>
              <a:off x="2133600" y="2871788"/>
              <a:ext cx="838200" cy="1719262"/>
            </a:xfrm>
            <a:prstGeom prst="round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2133600" y="2838450"/>
              <a:ext cx="838200" cy="228600"/>
            </a:xfrm>
            <a:prstGeom prst="ellips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2133600" y="4429125"/>
              <a:ext cx="838200" cy="190500"/>
            </a:xfrm>
            <a:prstGeom prst="ellips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Chord 137"/>
          <p:cNvSpPr/>
          <p:nvPr/>
        </p:nvSpPr>
        <p:spPr>
          <a:xfrm rot="10800000">
            <a:off x="6913098" y="5811341"/>
            <a:ext cx="1934005" cy="139146"/>
          </a:xfrm>
          <a:prstGeom prst="chor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hord 138"/>
          <p:cNvSpPr/>
          <p:nvPr/>
        </p:nvSpPr>
        <p:spPr>
          <a:xfrm>
            <a:off x="6512614" y="5818809"/>
            <a:ext cx="1809314" cy="131679"/>
          </a:xfrm>
          <a:prstGeom prst="chor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241"/>
          <p:cNvGrpSpPr/>
          <p:nvPr/>
        </p:nvGrpSpPr>
        <p:grpSpPr>
          <a:xfrm>
            <a:off x="7808013" y="4054909"/>
            <a:ext cx="568036" cy="1824344"/>
            <a:chOff x="2133600" y="2838450"/>
            <a:chExt cx="838200" cy="1781175"/>
          </a:xfrm>
          <a:solidFill>
            <a:schemeClr val="accent1">
              <a:alpha val="66000"/>
            </a:schemeClr>
          </a:solidFill>
        </p:grpSpPr>
        <p:sp>
          <p:nvSpPr>
            <p:cNvPr id="275" name="Rounded Rectangle 274"/>
            <p:cNvSpPr/>
            <p:nvPr/>
          </p:nvSpPr>
          <p:spPr>
            <a:xfrm>
              <a:off x="2133600" y="2871788"/>
              <a:ext cx="838200" cy="1719262"/>
            </a:xfrm>
            <a:prstGeom prst="roundRect">
              <a:avLst/>
            </a:prstGeom>
            <a:solidFill>
              <a:schemeClr val="bg1">
                <a:lumMod val="65000"/>
                <a:lumOff val="35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2133600" y="2838450"/>
              <a:ext cx="838200" cy="228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2133600" y="4429125"/>
              <a:ext cx="838200" cy="1905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8" name="Straight Connector 277"/>
            <p:cNvCxnSpPr/>
            <p:nvPr/>
          </p:nvCxnSpPr>
          <p:spPr>
            <a:xfrm>
              <a:off x="2552700" y="3124200"/>
              <a:ext cx="0" cy="22860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2438400" y="32385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438400" y="43434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241"/>
          <p:cNvGrpSpPr/>
          <p:nvPr/>
        </p:nvGrpSpPr>
        <p:grpSpPr>
          <a:xfrm>
            <a:off x="8306777" y="4103050"/>
            <a:ext cx="568036" cy="1824344"/>
            <a:chOff x="2133600" y="2838450"/>
            <a:chExt cx="838200" cy="1781175"/>
          </a:xfrm>
          <a:solidFill>
            <a:schemeClr val="accent1">
              <a:alpha val="66000"/>
            </a:schemeClr>
          </a:solidFill>
        </p:grpSpPr>
        <p:sp>
          <p:nvSpPr>
            <p:cNvPr id="269" name="Rounded Rectangle 268"/>
            <p:cNvSpPr/>
            <p:nvPr/>
          </p:nvSpPr>
          <p:spPr>
            <a:xfrm>
              <a:off x="2133600" y="2871788"/>
              <a:ext cx="838200" cy="1719262"/>
            </a:xfrm>
            <a:prstGeom prst="roundRect">
              <a:avLst/>
            </a:prstGeom>
            <a:solidFill>
              <a:schemeClr val="bg1">
                <a:lumMod val="65000"/>
                <a:lumOff val="35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2133600" y="2838450"/>
              <a:ext cx="838200" cy="228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2133600" y="4429125"/>
              <a:ext cx="838200" cy="1905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2" name="Straight Connector 271"/>
            <p:cNvCxnSpPr/>
            <p:nvPr/>
          </p:nvCxnSpPr>
          <p:spPr>
            <a:xfrm>
              <a:off x="2552700" y="3124200"/>
              <a:ext cx="0" cy="22860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2438400" y="32385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2438400" y="43434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241"/>
          <p:cNvGrpSpPr/>
          <p:nvPr/>
        </p:nvGrpSpPr>
        <p:grpSpPr>
          <a:xfrm>
            <a:off x="6353286" y="3673909"/>
            <a:ext cx="2493818" cy="310243"/>
            <a:chOff x="2133600" y="2838450"/>
            <a:chExt cx="838200" cy="1781175"/>
          </a:xfrm>
          <a:solidFill>
            <a:schemeClr val="tx1">
              <a:lumMod val="85000"/>
              <a:alpha val="66000"/>
            </a:schemeClr>
          </a:solidFill>
        </p:grpSpPr>
        <p:sp>
          <p:nvSpPr>
            <p:cNvPr id="266" name="Rounded Rectangle 265"/>
            <p:cNvSpPr/>
            <p:nvPr/>
          </p:nvSpPr>
          <p:spPr>
            <a:xfrm>
              <a:off x="2133600" y="2871788"/>
              <a:ext cx="838200" cy="1719262"/>
            </a:xfrm>
            <a:prstGeom prst="roundRect">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2133600" y="2838450"/>
              <a:ext cx="838200" cy="228600"/>
            </a:xfrm>
            <a:prstGeom prst="ellips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2133600" y="4429125"/>
              <a:ext cx="838200" cy="190500"/>
            </a:xfrm>
            <a:prstGeom prst="ellipse">
              <a:avLst/>
            </a:prstGeom>
            <a:grp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241"/>
          <p:cNvGrpSpPr/>
          <p:nvPr/>
        </p:nvGrpSpPr>
        <p:grpSpPr>
          <a:xfrm rot="10800000">
            <a:off x="6415631" y="2344244"/>
            <a:ext cx="685800" cy="1510123"/>
            <a:chOff x="2133600" y="2838450"/>
            <a:chExt cx="838200" cy="1781175"/>
          </a:xfrm>
          <a:solidFill>
            <a:schemeClr val="accent1">
              <a:alpha val="66000"/>
            </a:schemeClr>
          </a:solidFill>
        </p:grpSpPr>
        <p:sp>
          <p:nvSpPr>
            <p:cNvPr id="260" name="Oval 259"/>
            <p:cNvSpPr/>
            <p:nvPr/>
          </p:nvSpPr>
          <p:spPr>
            <a:xfrm>
              <a:off x="2133600" y="2838450"/>
              <a:ext cx="838200" cy="228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2133600" y="4429125"/>
              <a:ext cx="838200" cy="1905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Straight Connector 261"/>
            <p:cNvCxnSpPr/>
            <p:nvPr/>
          </p:nvCxnSpPr>
          <p:spPr>
            <a:xfrm>
              <a:off x="2552700" y="3124200"/>
              <a:ext cx="0" cy="22860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2438400" y="32385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2438400" y="43434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265" name="Rounded Rectangle 264"/>
            <p:cNvSpPr/>
            <p:nvPr/>
          </p:nvSpPr>
          <p:spPr>
            <a:xfrm>
              <a:off x="2133600" y="2871788"/>
              <a:ext cx="838200" cy="171926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241"/>
          <p:cNvGrpSpPr/>
          <p:nvPr/>
        </p:nvGrpSpPr>
        <p:grpSpPr>
          <a:xfrm rot="10800000">
            <a:off x="6914395" y="2392385"/>
            <a:ext cx="685800" cy="1510123"/>
            <a:chOff x="2133600" y="2838450"/>
            <a:chExt cx="838200" cy="1781175"/>
          </a:xfrm>
          <a:solidFill>
            <a:schemeClr val="accent1">
              <a:alpha val="66000"/>
            </a:schemeClr>
          </a:solidFill>
        </p:grpSpPr>
        <p:sp>
          <p:nvSpPr>
            <p:cNvPr id="254" name="Oval 253"/>
            <p:cNvSpPr/>
            <p:nvPr/>
          </p:nvSpPr>
          <p:spPr>
            <a:xfrm>
              <a:off x="2133600" y="2838450"/>
              <a:ext cx="838200" cy="228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a:off x="2133600" y="4429125"/>
              <a:ext cx="838200" cy="1905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Straight Connector 255"/>
            <p:cNvCxnSpPr/>
            <p:nvPr/>
          </p:nvCxnSpPr>
          <p:spPr>
            <a:xfrm>
              <a:off x="2552700" y="3124200"/>
              <a:ext cx="0" cy="22860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2438400" y="32385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2438400" y="43434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2133600" y="2871788"/>
              <a:ext cx="838200" cy="171926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241"/>
          <p:cNvGrpSpPr/>
          <p:nvPr/>
        </p:nvGrpSpPr>
        <p:grpSpPr>
          <a:xfrm>
            <a:off x="7808013" y="2106224"/>
            <a:ext cx="568036" cy="1824344"/>
            <a:chOff x="2133600" y="2838450"/>
            <a:chExt cx="838200" cy="1781175"/>
          </a:xfrm>
          <a:solidFill>
            <a:schemeClr val="accent1">
              <a:alpha val="66000"/>
            </a:schemeClr>
          </a:solidFill>
        </p:grpSpPr>
        <p:sp>
          <p:nvSpPr>
            <p:cNvPr id="236" name="Rounded Rectangle 235"/>
            <p:cNvSpPr/>
            <p:nvPr/>
          </p:nvSpPr>
          <p:spPr>
            <a:xfrm>
              <a:off x="2133600" y="2871788"/>
              <a:ext cx="838200" cy="1719262"/>
            </a:xfrm>
            <a:prstGeom prst="roundRect">
              <a:avLst/>
            </a:prstGeom>
            <a:solidFill>
              <a:schemeClr val="bg1">
                <a:lumMod val="65000"/>
                <a:lumOff val="35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2133600" y="2838450"/>
              <a:ext cx="838200" cy="228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2133600" y="4429125"/>
              <a:ext cx="838200" cy="1905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p:cNvCxnSpPr/>
            <p:nvPr/>
          </p:nvCxnSpPr>
          <p:spPr>
            <a:xfrm>
              <a:off x="2552700" y="3124200"/>
              <a:ext cx="0" cy="22860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2438400" y="32385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2438400" y="43434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241"/>
          <p:cNvGrpSpPr/>
          <p:nvPr/>
        </p:nvGrpSpPr>
        <p:grpSpPr>
          <a:xfrm>
            <a:off x="8306777" y="2154365"/>
            <a:ext cx="568036" cy="1824344"/>
            <a:chOff x="2133600" y="2838450"/>
            <a:chExt cx="838200" cy="1781175"/>
          </a:xfrm>
          <a:solidFill>
            <a:schemeClr val="accent1">
              <a:alpha val="66000"/>
            </a:schemeClr>
          </a:solidFill>
        </p:grpSpPr>
        <p:sp>
          <p:nvSpPr>
            <p:cNvPr id="230" name="Rounded Rectangle 229"/>
            <p:cNvSpPr/>
            <p:nvPr/>
          </p:nvSpPr>
          <p:spPr>
            <a:xfrm>
              <a:off x="2133600" y="2871788"/>
              <a:ext cx="838200" cy="1719262"/>
            </a:xfrm>
            <a:prstGeom prst="roundRect">
              <a:avLst/>
            </a:prstGeom>
            <a:solidFill>
              <a:schemeClr val="bg1">
                <a:lumMod val="65000"/>
                <a:lumOff val="35000"/>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a:off x="2133600" y="2838450"/>
              <a:ext cx="838200" cy="228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2133600" y="4429125"/>
              <a:ext cx="838200" cy="1905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3" name="Straight Connector 232"/>
            <p:cNvCxnSpPr/>
            <p:nvPr/>
          </p:nvCxnSpPr>
          <p:spPr>
            <a:xfrm>
              <a:off x="2552700" y="3124200"/>
              <a:ext cx="0" cy="22860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2438400" y="32385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2438400" y="43434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7" name="Freeform 186"/>
          <p:cNvSpPr/>
          <p:nvPr/>
        </p:nvSpPr>
        <p:spPr>
          <a:xfrm flipV="1">
            <a:off x="6817413" y="5783696"/>
            <a:ext cx="439882" cy="51871"/>
          </a:xfrm>
          <a:custGeom>
            <a:avLst/>
            <a:gdLst>
              <a:gd name="connsiteX0" fmla="*/ 53975 w 1120775"/>
              <a:gd name="connsiteY0" fmla="*/ 814388 h 814388"/>
              <a:gd name="connsiteX1" fmla="*/ 177800 w 1120775"/>
              <a:gd name="connsiteY1" fmla="*/ 209550 h 814388"/>
              <a:gd name="connsiteX2" fmla="*/ 1120775 w 1120775"/>
              <a:gd name="connsiteY2" fmla="*/ 0 h 814388"/>
            </a:gdLst>
            <a:ahLst/>
            <a:cxnLst>
              <a:cxn ang="0">
                <a:pos x="connsiteX0" y="connsiteY0"/>
              </a:cxn>
              <a:cxn ang="0">
                <a:pos x="connsiteX1" y="connsiteY1"/>
              </a:cxn>
              <a:cxn ang="0">
                <a:pos x="connsiteX2" y="connsiteY2"/>
              </a:cxn>
            </a:cxnLst>
            <a:rect l="l" t="t" r="r" b="b"/>
            <a:pathLst>
              <a:path w="1120775" h="814388">
                <a:moveTo>
                  <a:pt x="53975" y="814388"/>
                </a:moveTo>
                <a:cubicBezTo>
                  <a:pt x="26987" y="579834"/>
                  <a:pt x="0" y="345281"/>
                  <a:pt x="177800" y="209550"/>
                </a:cubicBezTo>
                <a:cubicBezTo>
                  <a:pt x="355600" y="73819"/>
                  <a:pt x="738187" y="36909"/>
                  <a:pt x="1120775" y="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188" name="Oval 187"/>
          <p:cNvSpPr/>
          <p:nvPr/>
        </p:nvSpPr>
        <p:spPr>
          <a:xfrm>
            <a:off x="7160313" y="2435659"/>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6665013" y="2378509"/>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p:cNvCxnSpPr/>
          <p:nvPr/>
        </p:nvCxnSpPr>
        <p:spPr>
          <a:xfrm>
            <a:off x="6758531" y="2416612"/>
            <a:ext cx="535132" cy="57147"/>
          </a:xfrm>
          <a:prstGeom prst="line">
            <a:avLst/>
          </a:prstGeom>
          <a:ln/>
        </p:spPr>
        <p:style>
          <a:lnRef idx="2">
            <a:schemeClr val="accent3"/>
          </a:lnRef>
          <a:fillRef idx="0">
            <a:schemeClr val="accent3"/>
          </a:fillRef>
          <a:effectRef idx="1">
            <a:schemeClr val="accent3"/>
          </a:effectRef>
          <a:fontRef idx="minor">
            <a:schemeClr val="tx1"/>
          </a:fontRef>
        </p:style>
      </p:cxnSp>
      <p:sp>
        <p:nvSpPr>
          <p:cNvPr id="191" name="Freeform 190"/>
          <p:cNvSpPr/>
          <p:nvPr/>
        </p:nvSpPr>
        <p:spPr>
          <a:xfrm rot="182164" flipV="1">
            <a:off x="6503025" y="2045573"/>
            <a:ext cx="566359" cy="388060"/>
          </a:xfrm>
          <a:custGeom>
            <a:avLst/>
            <a:gdLst>
              <a:gd name="connsiteX0" fmla="*/ 53975 w 1120775"/>
              <a:gd name="connsiteY0" fmla="*/ 814388 h 814388"/>
              <a:gd name="connsiteX1" fmla="*/ 177800 w 1120775"/>
              <a:gd name="connsiteY1" fmla="*/ 209550 h 814388"/>
              <a:gd name="connsiteX2" fmla="*/ 1120775 w 1120775"/>
              <a:gd name="connsiteY2" fmla="*/ 0 h 814388"/>
            </a:gdLst>
            <a:ahLst/>
            <a:cxnLst>
              <a:cxn ang="0">
                <a:pos x="connsiteX0" y="connsiteY0"/>
              </a:cxn>
              <a:cxn ang="0">
                <a:pos x="connsiteX1" y="connsiteY1"/>
              </a:cxn>
              <a:cxn ang="0">
                <a:pos x="connsiteX2" y="connsiteY2"/>
              </a:cxn>
            </a:cxnLst>
            <a:rect l="l" t="t" r="r" b="b"/>
            <a:pathLst>
              <a:path w="1120775" h="814388">
                <a:moveTo>
                  <a:pt x="53975" y="814388"/>
                </a:moveTo>
                <a:cubicBezTo>
                  <a:pt x="26987" y="579834"/>
                  <a:pt x="0" y="345281"/>
                  <a:pt x="177800" y="209550"/>
                </a:cubicBezTo>
                <a:cubicBezTo>
                  <a:pt x="355600" y="73819"/>
                  <a:pt x="738187" y="36909"/>
                  <a:pt x="1120775" y="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cxnSp>
        <p:nvCxnSpPr>
          <p:cNvPr id="192" name="Straight Connector 191"/>
          <p:cNvCxnSpPr/>
          <p:nvPr/>
        </p:nvCxnSpPr>
        <p:spPr>
          <a:xfrm>
            <a:off x="6415631" y="1676400"/>
            <a:ext cx="249382" cy="0"/>
          </a:xfrm>
          <a:prstGeom prst="line">
            <a:avLst/>
          </a:prstGeom>
          <a:ln/>
        </p:spPr>
        <p:style>
          <a:lnRef idx="2">
            <a:schemeClr val="accent3"/>
          </a:lnRef>
          <a:fillRef idx="0">
            <a:schemeClr val="accent3"/>
          </a:fillRef>
          <a:effectRef idx="1">
            <a:schemeClr val="accent3"/>
          </a:effectRef>
          <a:fontRef idx="minor">
            <a:schemeClr val="tx1"/>
          </a:fontRef>
        </p:style>
      </p:cxnSp>
      <p:sp>
        <p:nvSpPr>
          <p:cNvPr id="200" name="Freeform 199"/>
          <p:cNvSpPr/>
          <p:nvPr/>
        </p:nvSpPr>
        <p:spPr>
          <a:xfrm flipH="1" flipV="1">
            <a:off x="7069823" y="1828800"/>
            <a:ext cx="514940" cy="2321358"/>
          </a:xfrm>
          <a:custGeom>
            <a:avLst/>
            <a:gdLst>
              <a:gd name="connsiteX0" fmla="*/ 53975 w 1120775"/>
              <a:gd name="connsiteY0" fmla="*/ 814388 h 814388"/>
              <a:gd name="connsiteX1" fmla="*/ 177800 w 1120775"/>
              <a:gd name="connsiteY1" fmla="*/ 209550 h 814388"/>
              <a:gd name="connsiteX2" fmla="*/ 1120775 w 1120775"/>
              <a:gd name="connsiteY2" fmla="*/ 0 h 814388"/>
            </a:gdLst>
            <a:ahLst/>
            <a:cxnLst>
              <a:cxn ang="0">
                <a:pos x="connsiteX0" y="connsiteY0"/>
              </a:cxn>
              <a:cxn ang="0">
                <a:pos x="connsiteX1" y="connsiteY1"/>
              </a:cxn>
              <a:cxn ang="0">
                <a:pos x="connsiteX2" y="connsiteY2"/>
              </a:cxn>
            </a:cxnLst>
            <a:rect l="l" t="t" r="r" b="b"/>
            <a:pathLst>
              <a:path w="1120775" h="814388">
                <a:moveTo>
                  <a:pt x="53975" y="814388"/>
                </a:moveTo>
                <a:cubicBezTo>
                  <a:pt x="26987" y="579834"/>
                  <a:pt x="0" y="345281"/>
                  <a:pt x="177800" y="209550"/>
                </a:cubicBezTo>
                <a:cubicBezTo>
                  <a:pt x="355600" y="73819"/>
                  <a:pt x="738187" y="36909"/>
                  <a:pt x="1120775" y="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nvGrpSpPr>
          <p:cNvPr id="13" name="Group 418"/>
          <p:cNvGrpSpPr/>
          <p:nvPr/>
        </p:nvGrpSpPr>
        <p:grpSpPr>
          <a:xfrm>
            <a:off x="6435436" y="4325445"/>
            <a:ext cx="685800" cy="1510123"/>
            <a:chOff x="6435436" y="4325445"/>
            <a:chExt cx="685800" cy="1510123"/>
          </a:xfrm>
        </p:grpSpPr>
        <p:grpSp>
          <p:nvGrpSpPr>
            <p:cNvPr id="14" name="Group 241"/>
            <p:cNvGrpSpPr/>
            <p:nvPr/>
          </p:nvGrpSpPr>
          <p:grpSpPr>
            <a:xfrm>
              <a:off x="6435436" y="4325445"/>
              <a:ext cx="685800" cy="1510123"/>
              <a:chOff x="2133600" y="2838450"/>
              <a:chExt cx="838200" cy="1781175"/>
            </a:xfrm>
            <a:solidFill>
              <a:schemeClr val="accent1">
                <a:alpha val="66000"/>
              </a:schemeClr>
            </a:solidFill>
          </p:grpSpPr>
          <p:sp>
            <p:nvSpPr>
              <p:cNvPr id="248" name="Rounded Rectangle 247"/>
              <p:cNvSpPr/>
              <p:nvPr/>
            </p:nvSpPr>
            <p:spPr>
              <a:xfrm>
                <a:off x="2133600" y="2871788"/>
                <a:ext cx="838200" cy="171926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2133600" y="2838450"/>
                <a:ext cx="838200" cy="228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a:off x="2133600" y="4429125"/>
                <a:ext cx="838200" cy="1905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p:cNvCxnSpPr/>
              <p:nvPr/>
            </p:nvCxnSpPr>
            <p:spPr>
              <a:xfrm>
                <a:off x="2552700" y="3124200"/>
                <a:ext cx="0" cy="22860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2438400" y="32385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2438400" y="43434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3" name="Oval 172"/>
            <p:cNvSpPr/>
            <p:nvPr/>
          </p:nvSpPr>
          <p:spPr>
            <a:xfrm>
              <a:off x="6665013" y="5731309"/>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703113" y="4388455"/>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417"/>
          <p:cNvGrpSpPr/>
          <p:nvPr/>
        </p:nvGrpSpPr>
        <p:grpSpPr>
          <a:xfrm>
            <a:off x="6934200" y="4373586"/>
            <a:ext cx="685800" cy="1510123"/>
            <a:chOff x="6934200" y="4373586"/>
            <a:chExt cx="685800" cy="1510123"/>
          </a:xfrm>
        </p:grpSpPr>
        <p:grpSp>
          <p:nvGrpSpPr>
            <p:cNvPr id="16" name="Group 241"/>
            <p:cNvGrpSpPr/>
            <p:nvPr/>
          </p:nvGrpSpPr>
          <p:grpSpPr>
            <a:xfrm>
              <a:off x="6934200" y="4373586"/>
              <a:ext cx="685800" cy="1510123"/>
              <a:chOff x="2133600" y="2838450"/>
              <a:chExt cx="838200" cy="1781175"/>
            </a:xfrm>
            <a:solidFill>
              <a:schemeClr val="accent1">
                <a:alpha val="66000"/>
              </a:schemeClr>
            </a:solidFill>
          </p:grpSpPr>
          <p:sp>
            <p:nvSpPr>
              <p:cNvPr id="242" name="Rounded Rectangle 241"/>
              <p:cNvSpPr/>
              <p:nvPr/>
            </p:nvSpPr>
            <p:spPr>
              <a:xfrm>
                <a:off x="2133600" y="2871788"/>
                <a:ext cx="838200" cy="171926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2133600" y="2838450"/>
                <a:ext cx="838200" cy="228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2133600" y="4429125"/>
                <a:ext cx="838200" cy="1905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5" name="Straight Connector 244"/>
              <p:cNvCxnSpPr/>
              <p:nvPr/>
            </p:nvCxnSpPr>
            <p:spPr>
              <a:xfrm>
                <a:off x="2552700" y="3124200"/>
                <a:ext cx="0" cy="22860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2438400" y="32385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438400" y="4343400"/>
                <a:ext cx="228600"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5" name="Oval 184"/>
            <p:cNvSpPr/>
            <p:nvPr/>
          </p:nvSpPr>
          <p:spPr>
            <a:xfrm>
              <a:off x="7142995" y="5791738"/>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181095" y="4448884"/>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Freeform 204"/>
          <p:cNvSpPr/>
          <p:nvPr/>
        </p:nvSpPr>
        <p:spPr>
          <a:xfrm rot="10800000" flipV="1">
            <a:off x="6803126" y="4421622"/>
            <a:ext cx="492269" cy="71091"/>
          </a:xfrm>
          <a:custGeom>
            <a:avLst/>
            <a:gdLst>
              <a:gd name="connsiteX0" fmla="*/ 53975 w 1120775"/>
              <a:gd name="connsiteY0" fmla="*/ 814388 h 814388"/>
              <a:gd name="connsiteX1" fmla="*/ 177800 w 1120775"/>
              <a:gd name="connsiteY1" fmla="*/ 209550 h 814388"/>
              <a:gd name="connsiteX2" fmla="*/ 1120775 w 1120775"/>
              <a:gd name="connsiteY2" fmla="*/ 0 h 814388"/>
            </a:gdLst>
            <a:ahLst/>
            <a:cxnLst>
              <a:cxn ang="0">
                <a:pos x="connsiteX0" y="connsiteY0"/>
              </a:cxn>
              <a:cxn ang="0">
                <a:pos x="connsiteX1" y="connsiteY1"/>
              </a:cxn>
              <a:cxn ang="0">
                <a:pos x="connsiteX2" y="connsiteY2"/>
              </a:cxn>
            </a:cxnLst>
            <a:rect l="l" t="t" r="r" b="b"/>
            <a:pathLst>
              <a:path w="1120775" h="814388">
                <a:moveTo>
                  <a:pt x="53975" y="814388"/>
                </a:moveTo>
                <a:cubicBezTo>
                  <a:pt x="26987" y="579834"/>
                  <a:pt x="0" y="345281"/>
                  <a:pt x="177800" y="209550"/>
                </a:cubicBezTo>
                <a:cubicBezTo>
                  <a:pt x="355600" y="73819"/>
                  <a:pt x="738187" y="36909"/>
                  <a:pt x="1120775" y="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206" name="Freeform 205"/>
          <p:cNvSpPr/>
          <p:nvPr/>
        </p:nvSpPr>
        <p:spPr>
          <a:xfrm flipH="1" flipV="1">
            <a:off x="7004484" y="3826309"/>
            <a:ext cx="65342" cy="594513"/>
          </a:xfrm>
          <a:custGeom>
            <a:avLst/>
            <a:gdLst>
              <a:gd name="connsiteX0" fmla="*/ 53975 w 1120775"/>
              <a:gd name="connsiteY0" fmla="*/ 814388 h 814388"/>
              <a:gd name="connsiteX1" fmla="*/ 177800 w 1120775"/>
              <a:gd name="connsiteY1" fmla="*/ 209550 h 814388"/>
              <a:gd name="connsiteX2" fmla="*/ 1120775 w 1120775"/>
              <a:gd name="connsiteY2" fmla="*/ 0 h 814388"/>
            </a:gdLst>
            <a:ahLst/>
            <a:cxnLst>
              <a:cxn ang="0">
                <a:pos x="connsiteX0" y="connsiteY0"/>
              </a:cxn>
              <a:cxn ang="0">
                <a:pos x="connsiteX1" y="connsiteY1"/>
              </a:cxn>
              <a:cxn ang="0">
                <a:pos x="connsiteX2" y="connsiteY2"/>
              </a:cxn>
            </a:cxnLst>
            <a:rect l="l" t="t" r="r" b="b"/>
            <a:pathLst>
              <a:path w="1120775" h="814388">
                <a:moveTo>
                  <a:pt x="53975" y="814388"/>
                </a:moveTo>
                <a:cubicBezTo>
                  <a:pt x="26987" y="579834"/>
                  <a:pt x="0" y="345281"/>
                  <a:pt x="177800" y="209550"/>
                </a:cubicBezTo>
                <a:cubicBezTo>
                  <a:pt x="355600" y="73819"/>
                  <a:pt x="738187" y="36909"/>
                  <a:pt x="1120775" y="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cxnSp>
        <p:nvCxnSpPr>
          <p:cNvPr id="207" name="Straight Connector 206"/>
          <p:cNvCxnSpPr/>
          <p:nvPr/>
        </p:nvCxnSpPr>
        <p:spPr>
          <a:xfrm>
            <a:off x="7885978" y="1640918"/>
            <a:ext cx="24938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08" name="Straight Connector 207"/>
          <p:cNvCxnSpPr/>
          <p:nvPr/>
        </p:nvCxnSpPr>
        <p:spPr>
          <a:xfrm flipV="1">
            <a:off x="8014572" y="1524000"/>
            <a:ext cx="0" cy="237671"/>
          </a:xfrm>
          <a:prstGeom prst="line">
            <a:avLst/>
          </a:prstGeom>
          <a:ln/>
        </p:spPr>
        <p:style>
          <a:lnRef idx="2">
            <a:schemeClr val="accent3"/>
          </a:lnRef>
          <a:fillRef idx="0">
            <a:schemeClr val="accent3"/>
          </a:fillRef>
          <a:effectRef idx="1">
            <a:schemeClr val="accent3"/>
          </a:effectRef>
          <a:fontRef idx="minor">
            <a:schemeClr val="tx1"/>
          </a:fontRef>
        </p:style>
      </p:cxnSp>
      <p:sp>
        <p:nvSpPr>
          <p:cNvPr id="211" name="Oval 210"/>
          <p:cNvSpPr/>
          <p:nvPr/>
        </p:nvSpPr>
        <p:spPr>
          <a:xfrm rot="10800000">
            <a:off x="8493813" y="2207059"/>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rot="10800000">
            <a:off x="7998513" y="2149909"/>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3" name="Straight Connector 212"/>
          <p:cNvCxnSpPr/>
          <p:nvPr/>
        </p:nvCxnSpPr>
        <p:spPr>
          <a:xfrm rot="10800000">
            <a:off x="8092031" y="2188012"/>
            <a:ext cx="535132" cy="57147"/>
          </a:xfrm>
          <a:prstGeom prst="line">
            <a:avLst/>
          </a:prstGeom>
          <a:ln/>
        </p:spPr>
        <p:style>
          <a:lnRef idx="2">
            <a:schemeClr val="accent3"/>
          </a:lnRef>
          <a:fillRef idx="0">
            <a:schemeClr val="accent3"/>
          </a:fillRef>
          <a:effectRef idx="1">
            <a:schemeClr val="accent3"/>
          </a:effectRef>
          <a:fontRef idx="minor">
            <a:schemeClr val="tx1"/>
          </a:fontRef>
        </p:style>
      </p:cxnSp>
      <p:sp>
        <p:nvSpPr>
          <p:cNvPr id="214" name="Oval 213"/>
          <p:cNvSpPr/>
          <p:nvPr/>
        </p:nvSpPr>
        <p:spPr>
          <a:xfrm rot="10800000">
            <a:off x="8455713" y="3826309"/>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rot="10800000">
            <a:off x="7960413" y="3769159"/>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8455713" y="4188259"/>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7960413" y="4131109"/>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p:cNvCxnSpPr/>
          <p:nvPr/>
        </p:nvCxnSpPr>
        <p:spPr>
          <a:xfrm>
            <a:off x="8582713" y="3867584"/>
            <a:ext cx="6350" cy="358775"/>
          </a:xfrm>
          <a:prstGeom prst="line">
            <a:avLst/>
          </a:prstGeom>
          <a:ln/>
        </p:spPr>
        <p:style>
          <a:lnRef idx="2">
            <a:schemeClr val="accent3"/>
          </a:lnRef>
          <a:fillRef idx="0">
            <a:schemeClr val="accent3"/>
          </a:fillRef>
          <a:effectRef idx="1">
            <a:schemeClr val="accent3"/>
          </a:effectRef>
          <a:fontRef idx="minor">
            <a:schemeClr val="tx1"/>
          </a:fontRef>
        </p:style>
      </p:cxnSp>
      <p:sp>
        <p:nvSpPr>
          <p:cNvPr id="219" name="Oval 218"/>
          <p:cNvSpPr/>
          <p:nvPr/>
        </p:nvSpPr>
        <p:spPr>
          <a:xfrm>
            <a:off x="8455713" y="5807509"/>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7960413" y="5750359"/>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1" name="Straight Connector 220"/>
          <p:cNvCxnSpPr/>
          <p:nvPr/>
        </p:nvCxnSpPr>
        <p:spPr>
          <a:xfrm flipV="1">
            <a:off x="8074713" y="3794563"/>
            <a:ext cx="0" cy="377821"/>
          </a:xfrm>
          <a:prstGeom prst="line">
            <a:avLst/>
          </a:prstGeom>
          <a:ln/>
        </p:spPr>
        <p:style>
          <a:lnRef idx="2">
            <a:schemeClr val="accent3"/>
          </a:lnRef>
          <a:fillRef idx="0">
            <a:schemeClr val="accent3"/>
          </a:fillRef>
          <a:effectRef idx="1">
            <a:schemeClr val="accent3"/>
          </a:effectRef>
          <a:fontRef idx="minor">
            <a:schemeClr val="tx1"/>
          </a:fontRef>
        </p:style>
      </p:cxnSp>
      <p:sp>
        <p:nvSpPr>
          <p:cNvPr id="222" name="Freeform 221"/>
          <p:cNvSpPr/>
          <p:nvPr/>
        </p:nvSpPr>
        <p:spPr>
          <a:xfrm flipV="1">
            <a:off x="8101987" y="5785406"/>
            <a:ext cx="439882" cy="51871"/>
          </a:xfrm>
          <a:custGeom>
            <a:avLst/>
            <a:gdLst>
              <a:gd name="connsiteX0" fmla="*/ 53975 w 1120775"/>
              <a:gd name="connsiteY0" fmla="*/ 814388 h 814388"/>
              <a:gd name="connsiteX1" fmla="*/ 177800 w 1120775"/>
              <a:gd name="connsiteY1" fmla="*/ 209550 h 814388"/>
              <a:gd name="connsiteX2" fmla="*/ 1120775 w 1120775"/>
              <a:gd name="connsiteY2" fmla="*/ 0 h 814388"/>
            </a:gdLst>
            <a:ahLst/>
            <a:cxnLst>
              <a:cxn ang="0">
                <a:pos x="connsiteX0" y="connsiteY0"/>
              </a:cxn>
              <a:cxn ang="0">
                <a:pos x="connsiteX1" y="connsiteY1"/>
              </a:cxn>
              <a:cxn ang="0">
                <a:pos x="connsiteX2" y="connsiteY2"/>
              </a:cxn>
            </a:cxnLst>
            <a:rect l="l" t="t" r="r" b="b"/>
            <a:pathLst>
              <a:path w="1120775" h="814388">
                <a:moveTo>
                  <a:pt x="53975" y="814388"/>
                </a:moveTo>
                <a:cubicBezTo>
                  <a:pt x="26987" y="579834"/>
                  <a:pt x="0" y="345281"/>
                  <a:pt x="177800" y="209550"/>
                </a:cubicBezTo>
                <a:cubicBezTo>
                  <a:pt x="355600" y="73819"/>
                  <a:pt x="738187" y="36909"/>
                  <a:pt x="1120775" y="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223" name="Freeform 222"/>
          <p:cNvSpPr/>
          <p:nvPr/>
        </p:nvSpPr>
        <p:spPr>
          <a:xfrm flipH="1" flipV="1">
            <a:off x="8227112" y="1761671"/>
            <a:ext cx="619991" cy="4060445"/>
          </a:xfrm>
          <a:custGeom>
            <a:avLst/>
            <a:gdLst>
              <a:gd name="connsiteX0" fmla="*/ 53975 w 1120775"/>
              <a:gd name="connsiteY0" fmla="*/ 814388 h 814388"/>
              <a:gd name="connsiteX1" fmla="*/ 177800 w 1120775"/>
              <a:gd name="connsiteY1" fmla="*/ 209550 h 814388"/>
              <a:gd name="connsiteX2" fmla="*/ 1120775 w 1120775"/>
              <a:gd name="connsiteY2" fmla="*/ 0 h 814388"/>
            </a:gdLst>
            <a:ahLst/>
            <a:cxnLst>
              <a:cxn ang="0">
                <a:pos x="connsiteX0" y="connsiteY0"/>
              </a:cxn>
              <a:cxn ang="0">
                <a:pos x="connsiteX1" y="connsiteY1"/>
              </a:cxn>
              <a:cxn ang="0">
                <a:pos x="connsiteX2" y="connsiteY2"/>
              </a:cxn>
            </a:cxnLst>
            <a:rect l="l" t="t" r="r" b="b"/>
            <a:pathLst>
              <a:path w="1120775" h="814388">
                <a:moveTo>
                  <a:pt x="53975" y="814388"/>
                </a:moveTo>
                <a:cubicBezTo>
                  <a:pt x="26987" y="579834"/>
                  <a:pt x="0" y="345281"/>
                  <a:pt x="177800" y="209550"/>
                </a:cubicBezTo>
                <a:cubicBezTo>
                  <a:pt x="355600" y="73819"/>
                  <a:pt x="738187" y="36909"/>
                  <a:pt x="1120775" y="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224" name="Freeform 223"/>
          <p:cNvSpPr/>
          <p:nvPr/>
        </p:nvSpPr>
        <p:spPr>
          <a:xfrm rot="182164" flipV="1">
            <a:off x="7992651" y="1839135"/>
            <a:ext cx="400208" cy="373461"/>
          </a:xfrm>
          <a:custGeom>
            <a:avLst/>
            <a:gdLst>
              <a:gd name="connsiteX0" fmla="*/ 53975 w 1120775"/>
              <a:gd name="connsiteY0" fmla="*/ 814388 h 814388"/>
              <a:gd name="connsiteX1" fmla="*/ 177800 w 1120775"/>
              <a:gd name="connsiteY1" fmla="*/ 209550 h 814388"/>
              <a:gd name="connsiteX2" fmla="*/ 1120775 w 1120775"/>
              <a:gd name="connsiteY2" fmla="*/ 0 h 814388"/>
            </a:gdLst>
            <a:ahLst/>
            <a:cxnLst>
              <a:cxn ang="0">
                <a:pos x="connsiteX0" y="connsiteY0"/>
              </a:cxn>
              <a:cxn ang="0">
                <a:pos x="connsiteX1" y="connsiteY1"/>
              </a:cxn>
              <a:cxn ang="0">
                <a:pos x="connsiteX2" y="connsiteY2"/>
              </a:cxn>
            </a:cxnLst>
            <a:rect l="l" t="t" r="r" b="b"/>
            <a:pathLst>
              <a:path w="1120775" h="814388">
                <a:moveTo>
                  <a:pt x="53975" y="814388"/>
                </a:moveTo>
                <a:cubicBezTo>
                  <a:pt x="26987" y="579834"/>
                  <a:pt x="0" y="345281"/>
                  <a:pt x="177800" y="209550"/>
                </a:cubicBezTo>
                <a:cubicBezTo>
                  <a:pt x="355600" y="73819"/>
                  <a:pt x="738187" y="36909"/>
                  <a:pt x="1120775" y="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cxnSp>
        <p:nvCxnSpPr>
          <p:cNvPr id="225" name="Straight Connector 224"/>
          <p:cNvCxnSpPr/>
          <p:nvPr/>
        </p:nvCxnSpPr>
        <p:spPr>
          <a:xfrm>
            <a:off x="7432372" y="1640918"/>
            <a:ext cx="249382"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26" name="Straight Connector 225"/>
          <p:cNvCxnSpPr/>
          <p:nvPr/>
        </p:nvCxnSpPr>
        <p:spPr>
          <a:xfrm flipV="1">
            <a:off x="7560966" y="1524000"/>
            <a:ext cx="0" cy="237671"/>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27" name="Straight Connector 226"/>
          <p:cNvCxnSpPr/>
          <p:nvPr/>
        </p:nvCxnSpPr>
        <p:spPr>
          <a:xfrm>
            <a:off x="8666018" y="1676400"/>
            <a:ext cx="249382" cy="0"/>
          </a:xfrm>
          <a:prstGeom prst="line">
            <a:avLst/>
          </a:prstGeom>
          <a:ln/>
        </p:spPr>
        <p:style>
          <a:lnRef idx="2">
            <a:schemeClr val="accent3"/>
          </a:lnRef>
          <a:fillRef idx="0">
            <a:schemeClr val="accent3"/>
          </a:fillRef>
          <a:effectRef idx="1">
            <a:schemeClr val="accent3"/>
          </a:effectRef>
          <a:fontRef idx="minor">
            <a:schemeClr val="tx1"/>
          </a:fontRef>
        </p:style>
      </p:cxnSp>
      <p:sp>
        <p:nvSpPr>
          <p:cNvPr id="228" name="Oval 227"/>
          <p:cNvSpPr/>
          <p:nvPr/>
        </p:nvSpPr>
        <p:spPr>
          <a:xfrm>
            <a:off x="6644231" y="3721846"/>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7122213" y="3782275"/>
            <a:ext cx="228600" cy="76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rot="10800000">
            <a:off x="7579413" y="3829484"/>
            <a:ext cx="228600" cy="76200"/>
          </a:xfrm>
          <a:prstGeom prst="ellipse">
            <a:avLst/>
          </a:prstGeom>
          <a:solidFill>
            <a:schemeClr val="bg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339"/>
          <p:cNvGrpSpPr/>
          <p:nvPr/>
        </p:nvGrpSpPr>
        <p:grpSpPr>
          <a:xfrm>
            <a:off x="7657345" y="2024063"/>
            <a:ext cx="110294" cy="1850183"/>
            <a:chOff x="4034972" y="1482587"/>
            <a:chExt cx="92979" cy="2280823"/>
          </a:xfrm>
        </p:grpSpPr>
        <p:sp>
          <p:nvSpPr>
            <p:cNvPr id="284" name="Rounded Rectangle 283"/>
            <p:cNvSpPr/>
            <p:nvPr/>
          </p:nvSpPr>
          <p:spPr>
            <a:xfrm>
              <a:off x="4034972" y="1482587"/>
              <a:ext cx="92979" cy="2280823"/>
            </a:xfrm>
            <a:prstGeom prst="round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8" name="Straight Connector 287"/>
            <p:cNvCxnSpPr>
              <a:stCxn id="284" idx="0"/>
              <a:endCxn id="284" idx="0"/>
            </p:cNvCxnSpPr>
            <p:nvPr/>
          </p:nvCxnSpPr>
          <p:spPr>
            <a:xfrm>
              <a:off x="4081462" y="14825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4048125" y="1562099"/>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4043362" y="1608097"/>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4043364" y="1712119"/>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4043363" y="165444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4047529" y="1774031"/>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4045743" y="1828800"/>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4045743" y="187642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4047529" y="1938337"/>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4044301" y="1993900"/>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4044496" y="2048601"/>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4044496" y="2112098"/>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043362" y="2172424"/>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4044497" y="2229060"/>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4047529" y="2296248"/>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4047529" y="234863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4049260" y="240682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4039846" y="2453311"/>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4047529" y="2515739"/>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4038600" y="257034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043363" y="2627313"/>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4046539" y="269557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4044158" y="2756693"/>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4043363" y="2924176"/>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4044953" y="298132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4044158" y="304482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4037808" y="3101974"/>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4041777" y="3163888"/>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4044952" y="3220243"/>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4049716" y="3285332"/>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048921" y="334327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4049716" y="3402116"/>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4044952" y="3452501"/>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4041777" y="3512826"/>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4048922" y="3579754"/>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4044159" y="3644900"/>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4041778" y="3698946"/>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4040983" y="2874169"/>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4045746" y="280987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042227" y="1507331"/>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83" name="Oval 382"/>
          <p:cNvSpPr/>
          <p:nvPr/>
        </p:nvSpPr>
        <p:spPr>
          <a:xfrm rot="10800000">
            <a:off x="7584764" y="5849651"/>
            <a:ext cx="228600" cy="76200"/>
          </a:xfrm>
          <a:prstGeom prst="ellipse">
            <a:avLst/>
          </a:prstGeom>
          <a:solidFill>
            <a:schemeClr val="bg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3" name="Straight Arrow Connector 412"/>
          <p:cNvCxnSpPr/>
          <p:nvPr/>
        </p:nvCxnSpPr>
        <p:spPr>
          <a:xfrm flipH="1">
            <a:off x="800100" y="2159437"/>
            <a:ext cx="2476500" cy="513359"/>
          </a:xfrm>
          <a:prstGeom prst="straightConnector1">
            <a:avLst/>
          </a:prstGeom>
          <a:ln>
            <a:solidFill>
              <a:schemeClr val="tx1"/>
            </a:solidFill>
            <a:tailEnd type="arrow"/>
          </a:ln>
        </p:spPr>
        <p:style>
          <a:lnRef idx="2">
            <a:schemeClr val="accent6"/>
          </a:lnRef>
          <a:fillRef idx="0">
            <a:schemeClr val="accent6"/>
          </a:fillRef>
          <a:effectRef idx="1">
            <a:schemeClr val="accent6"/>
          </a:effectRef>
          <a:fontRef idx="minor">
            <a:schemeClr val="tx1"/>
          </a:fontRef>
        </p:style>
      </p:cxnSp>
      <p:cxnSp>
        <p:nvCxnSpPr>
          <p:cNvPr id="416" name="Straight Arrow Connector 415"/>
          <p:cNvCxnSpPr/>
          <p:nvPr/>
        </p:nvCxnSpPr>
        <p:spPr>
          <a:xfrm flipH="1">
            <a:off x="1752600" y="4264459"/>
            <a:ext cx="1480642" cy="424791"/>
          </a:xfrm>
          <a:prstGeom prst="straightConnector1">
            <a:avLst/>
          </a:prstGeom>
          <a:ln>
            <a:solidFill>
              <a:schemeClr val="tx1"/>
            </a:solidFill>
            <a:tailEnd type="arrow"/>
          </a:ln>
        </p:spPr>
        <p:style>
          <a:lnRef idx="2">
            <a:schemeClr val="accent6"/>
          </a:lnRef>
          <a:fillRef idx="0">
            <a:schemeClr val="accent6"/>
          </a:fillRef>
          <a:effectRef idx="1">
            <a:schemeClr val="accent6"/>
          </a:effectRef>
          <a:fontRef idx="minor">
            <a:schemeClr val="tx1"/>
          </a:fontRef>
        </p:style>
      </p:cxnSp>
      <p:grpSp>
        <p:nvGrpSpPr>
          <p:cNvPr id="18" name="Group 419"/>
          <p:cNvGrpSpPr/>
          <p:nvPr/>
        </p:nvGrpSpPr>
        <p:grpSpPr>
          <a:xfrm>
            <a:off x="7643223" y="4010026"/>
            <a:ext cx="110294" cy="1873684"/>
            <a:chOff x="4034972" y="1482587"/>
            <a:chExt cx="92979" cy="2280823"/>
          </a:xfrm>
        </p:grpSpPr>
        <p:sp>
          <p:nvSpPr>
            <p:cNvPr id="421" name="Rounded Rectangle 420"/>
            <p:cNvSpPr/>
            <p:nvPr/>
          </p:nvSpPr>
          <p:spPr>
            <a:xfrm>
              <a:off x="4034972" y="1482587"/>
              <a:ext cx="92979" cy="2280823"/>
            </a:xfrm>
            <a:prstGeom prst="round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2" name="Straight Connector 421"/>
            <p:cNvCxnSpPr>
              <a:stCxn id="421" idx="0"/>
              <a:endCxn id="421" idx="0"/>
            </p:cNvCxnSpPr>
            <p:nvPr/>
          </p:nvCxnSpPr>
          <p:spPr>
            <a:xfrm>
              <a:off x="4081462" y="14825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4048125" y="1562099"/>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a:off x="4043362" y="1608097"/>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a:off x="4043364" y="1712119"/>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a:off x="4043363" y="165444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a:off x="4047529" y="1774031"/>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4045743" y="1828800"/>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a:off x="4045743" y="187642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4047529" y="1938337"/>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4044301" y="1993900"/>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4044496" y="2048601"/>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4044496" y="2112098"/>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4043362" y="2172424"/>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4044497" y="2229060"/>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4047529" y="2296248"/>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4047529" y="234863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a:off x="4049260" y="240682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4039846" y="2453311"/>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a:off x="4047529" y="2515739"/>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a:off x="4038600" y="257034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a:off x="4043363" y="2627313"/>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046539" y="269557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a:off x="4044158" y="2756693"/>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4043363" y="2924176"/>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a:off x="4044953" y="298132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a:off x="4044158" y="304482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037808" y="3101974"/>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4041777" y="3163888"/>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4044952" y="3220243"/>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4049716" y="3285332"/>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4048921" y="334327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4049716" y="3402116"/>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4044952" y="3452501"/>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4041777" y="3512826"/>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a:off x="4048922" y="3579754"/>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a:off x="4044159" y="3644900"/>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a:off x="4041778" y="3698946"/>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a:off x="4040983" y="2874169"/>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a:off x="4045746" y="2809875"/>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4042227" y="1507331"/>
              <a:ext cx="76200" cy="28575"/>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99" name="Freeform 198"/>
          <p:cNvSpPr/>
          <p:nvPr/>
        </p:nvSpPr>
        <p:spPr>
          <a:xfrm flipV="1">
            <a:off x="6796631" y="3774233"/>
            <a:ext cx="439882" cy="51871"/>
          </a:xfrm>
          <a:custGeom>
            <a:avLst/>
            <a:gdLst>
              <a:gd name="connsiteX0" fmla="*/ 53975 w 1120775"/>
              <a:gd name="connsiteY0" fmla="*/ 814388 h 814388"/>
              <a:gd name="connsiteX1" fmla="*/ 177800 w 1120775"/>
              <a:gd name="connsiteY1" fmla="*/ 209550 h 814388"/>
              <a:gd name="connsiteX2" fmla="*/ 1120775 w 1120775"/>
              <a:gd name="connsiteY2" fmla="*/ 0 h 814388"/>
            </a:gdLst>
            <a:ahLst/>
            <a:cxnLst>
              <a:cxn ang="0">
                <a:pos x="connsiteX0" y="connsiteY0"/>
              </a:cxn>
              <a:cxn ang="0">
                <a:pos x="connsiteX1" y="connsiteY1"/>
              </a:cxn>
              <a:cxn ang="0">
                <a:pos x="connsiteX2" y="connsiteY2"/>
              </a:cxn>
            </a:cxnLst>
            <a:rect l="l" t="t" r="r" b="b"/>
            <a:pathLst>
              <a:path w="1120775" h="814388">
                <a:moveTo>
                  <a:pt x="53975" y="814388"/>
                </a:moveTo>
                <a:cubicBezTo>
                  <a:pt x="26987" y="579834"/>
                  <a:pt x="0" y="345281"/>
                  <a:pt x="177800" y="209550"/>
                </a:cubicBezTo>
                <a:cubicBezTo>
                  <a:pt x="355600" y="73819"/>
                  <a:pt x="738187" y="36909"/>
                  <a:pt x="1120775" y="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186" name="Freeform 185"/>
          <p:cNvSpPr/>
          <p:nvPr/>
        </p:nvSpPr>
        <p:spPr>
          <a:xfrm flipV="1">
            <a:off x="6512614" y="1761671"/>
            <a:ext cx="415925" cy="4071235"/>
          </a:xfrm>
          <a:custGeom>
            <a:avLst/>
            <a:gdLst>
              <a:gd name="connsiteX0" fmla="*/ 53975 w 1120775"/>
              <a:gd name="connsiteY0" fmla="*/ 814388 h 814388"/>
              <a:gd name="connsiteX1" fmla="*/ 177800 w 1120775"/>
              <a:gd name="connsiteY1" fmla="*/ 209550 h 814388"/>
              <a:gd name="connsiteX2" fmla="*/ 1120775 w 1120775"/>
              <a:gd name="connsiteY2" fmla="*/ 0 h 814388"/>
            </a:gdLst>
            <a:ahLst/>
            <a:cxnLst>
              <a:cxn ang="0">
                <a:pos x="connsiteX0" y="connsiteY0"/>
              </a:cxn>
              <a:cxn ang="0">
                <a:pos x="connsiteX1" y="connsiteY1"/>
              </a:cxn>
              <a:cxn ang="0">
                <a:pos x="connsiteX2" y="connsiteY2"/>
              </a:cxn>
            </a:cxnLst>
            <a:rect l="l" t="t" r="r" b="b"/>
            <a:pathLst>
              <a:path w="1120775" h="814388">
                <a:moveTo>
                  <a:pt x="53975" y="814388"/>
                </a:moveTo>
                <a:cubicBezTo>
                  <a:pt x="26987" y="579834"/>
                  <a:pt x="0" y="345281"/>
                  <a:pt x="177800" y="209550"/>
                </a:cubicBezTo>
                <a:cubicBezTo>
                  <a:pt x="355600" y="73819"/>
                  <a:pt x="738187" y="36909"/>
                  <a:pt x="1120775" y="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462" name="Freeform 461"/>
          <p:cNvSpPr/>
          <p:nvPr/>
        </p:nvSpPr>
        <p:spPr>
          <a:xfrm flipV="1">
            <a:off x="6778336" y="5774688"/>
            <a:ext cx="439882" cy="51871"/>
          </a:xfrm>
          <a:custGeom>
            <a:avLst/>
            <a:gdLst>
              <a:gd name="connsiteX0" fmla="*/ 53975 w 1120775"/>
              <a:gd name="connsiteY0" fmla="*/ 814388 h 814388"/>
              <a:gd name="connsiteX1" fmla="*/ 177800 w 1120775"/>
              <a:gd name="connsiteY1" fmla="*/ 209550 h 814388"/>
              <a:gd name="connsiteX2" fmla="*/ 1120775 w 1120775"/>
              <a:gd name="connsiteY2" fmla="*/ 0 h 814388"/>
            </a:gdLst>
            <a:ahLst/>
            <a:cxnLst>
              <a:cxn ang="0">
                <a:pos x="connsiteX0" y="connsiteY0"/>
              </a:cxn>
              <a:cxn ang="0">
                <a:pos x="connsiteX1" y="connsiteY1"/>
              </a:cxn>
              <a:cxn ang="0">
                <a:pos x="connsiteX2" y="connsiteY2"/>
              </a:cxn>
            </a:cxnLst>
            <a:rect l="l" t="t" r="r" b="b"/>
            <a:pathLst>
              <a:path w="1120775" h="814388">
                <a:moveTo>
                  <a:pt x="53975" y="814388"/>
                </a:moveTo>
                <a:cubicBezTo>
                  <a:pt x="26987" y="579834"/>
                  <a:pt x="0" y="345281"/>
                  <a:pt x="177800" y="209550"/>
                </a:cubicBezTo>
                <a:cubicBezTo>
                  <a:pt x="355600" y="73819"/>
                  <a:pt x="738187" y="36909"/>
                  <a:pt x="1120775" y="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cxnSp>
        <p:nvCxnSpPr>
          <p:cNvPr id="408" name="Straight Arrow Connector 407"/>
          <p:cNvCxnSpPr/>
          <p:nvPr/>
        </p:nvCxnSpPr>
        <p:spPr>
          <a:xfrm>
            <a:off x="5684301" y="4331432"/>
            <a:ext cx="2451059" cy="853605"/>
          </a:xfrm>
          <a:prstGeom prst="straightConnector1">
            <a:avLst/>
          </a:prstGeom>
          <a:ln>
            <a:solidFill>
              <a:schemeClr val="tx1"/>
            </a:solidFill>
            <a:tailEnd type="arrow"/>
          </a:ln>
        </p:spPr>
        <p:style>
          <a:lnRef idx="2">
            <a:schemeClr val="accent6"/>
          </a:lnRef>
          <a:fillRef idx="0">
            <a:schemeClr val="accent6"/>
          </a:fillRef>
          <a:effectRef idx="1">
            <a:schemeClr val="accent6"/>
          </a:effectRef>
          <a:fontRef idx="minor">
            <a:schemeClr val="tx1"/>
          </a:fontRef>
        </p:style>
      </p:cxnSp>
      <p:cxnSp>
        <p:nvCxnSpPr>
          <p:cNvPr id="394" name="Straight Arrow Connector 393"/>
          <p:cNvCxnSpPr/>
          <p:nvPr/>
        </p:nvCxnSpPr>
        <p:spPr>
          <a:xfrm>
            <a:off x="5684301" y="2246223"/>
            <a:ext cx="1167748" cy="386817"/>
          </a:xfrm>
          <a:prstGeom prst="straightConnector1">
            <a:avLst/>
          </a:prstGeom>
          <a:ln>
            <a:solidFill>
              <a:schemeClr val="tx1"/>
            </a:solidFill>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5837768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CONOPS – Penetration</a:t>
            </a:r>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pPr/>
              <a:t>6</a:t>
            </a:fld>
            <a:endParaRPr lang="en-US"/>
          </a:p>
        </p:txBody>
      </p:sp>
      <p:sp>
        <p:nvSpPr>
          <p:cNvPr id="5" name="Date Placeholder 4"/>
          <p:cNvSpPr>
            <a:spLocks noGrp="1"/>
          </p:cNvSpPr>
          <p:nvPr>
            <p:ph type="dt" sz="half" idx="2"/>
          </p:nvPr>
        </p:nvSpPr>
        <p:spPr/>
        <p:txBody>
          <a:bodyPr/>
          <a:lstStyle/>
          <a:p>
            <a:fld id="{167C900E-4288-8F47-A4E4-418D1B25B465}" type="datetime1">
              <a:rPr lang="en-US" smtClean="0"/>
              <a:pPr/>
              <a:t>12/7/12</a:t>
            </a:fld>
            <a:endParaRPr lang="en-US"/>
          </a:p>
        </p:txBody>
      </p:sp>
      <p:grpSp>
        <p:nvGrpSpPr>
          <p:cNvPr id="3" name="Group 7"/>
          <p:cNvGrpSpPr/>
          <p:nvPr/>
        </p:nvGrpSpPr>
        <p:grpSpPr>
          <a:xfrm>
            <a:off x="1681063" y="3505200"/>
            <a:ext cx="7162800" cy="2209800"/>
            <a:chOff x="457200" y="2971800"/>
            <a:chExt cx="8115300" cy="2667000"/>
          </a:xfrm>
        </p:grpSpPr>
        <p:sp>
          <p:nvSpPr>
            <p:cNvPr id="6" name="Rectangle 5"/>
            <p:cNvSpPr/>
            <p:nvPr/>
          </p:nvSpPr>
          <p:spPr>
            <a:xfrm>
              <a:off x="457200" y="2971800"/>
              <a:ext cx="8115300" cy="914400"/>
            </a:xfrm>
            <a:prstGeom prst="rect">
              <a:avLst/>
            </a:prstGeom>
            <a:solidFill>
              <a:schemeClr val="tx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								 Brine Sea Ice</a:t>
              </a:r>
              <a:endParaRPr lang="en-US" dirty="0">
                <a:solidFill>
                  <a:srgbClr val="000000"/>
                </a:solidFill>
              </a:endParaRPr>
            </a:p>
          </p:txBody>
        </p:sp>
        <p:sp>
          <p:nvSpPr>
            <p:cNvPr id="7" name="Rectangle 6"/>
            <p:cNvSpPr/>
            <p:nvPr/>
          </p:nvSpPr>
          <p:spPr>
            <a:xfrm>
              <a:off x="457200" y="3886200"/>
              <a:ext cx="8115300" cy="1752600"/>
            </a:xfrm>
            <a:prstGeom prst="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							Sea Water</a:t>
              </a:r>
              <a:endParaRPr lang="en-US" dirty="0">
                <a:solidFill>
                  <a:srgbClr val="000000"/>
                </a:solidFill>
              </a:endParaRPr>
            </a:p>
          </p:txBody>
        </p:sp>
      </p:grpSp>
      <p:cxnSp>
        <p:nvCxnSpPr>
          <p:cNvPr id="10" name="Straight Arrow Connector 9"/>
          <p:cNvCxnSpPr/>
          <p:nvPr/>
        </p:nvCxnSpPr>
        <p:spPr>
          <a:xfrm>
            <a:off x="1447800" y="3505200"/>
            <a:ext cx="0" cy="75764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79223" y="3657600"/>
            <a:ext cx="752843" cy="369332"/>
          </a:xfrm>
          <a:prstGeom prst="rect">
            <a:avLst/>
          </a:prstGeom>
          <a:noFill/>
        </p:spPr>
        <p:txBody>
          <a:bodyPr wrap="none" rtlCol="0">
            <a:spAutoFit/>
          </a:bodyPr>
          <a:lstStyle/>
          <a:p>
            <a:r>
              <a:rPr lang="en-US" dirty="0" smtClean="0"/>
              <a:t>30 cm</a:t>
            </a:r>
            <a:endParaRPr lang="en-US" dirty="0"/>
          </a:p>
        </p:txBody>
      </p:sp>
      <p:pic>
        <p:nvPicPr>
          <p:cNvPr id="12" name="Picture 11"/>
          <p:cNvPicPr>
            <a:picLocks noChangeAspect="1"/>
          </p:cNvPicPr>
          <p:nvPr/>
        </p:nvPicPr>
        <p:blipFill>
          <a:blip r:embed="rId2" cstate="print">
            <a:extLst>
              <a:ext uri="{BEBA8EAE-BF5A-486C-A8C5-ECC9F3942E4B}">
                <a14:imgProps xmlns:a14="http://schemas.microsoft.com/office/drawing/2010/main">
                  <a14:imgLayer r:embed="rId3">
                    <a14:imgEffect>
                      <a14:backgroundRemoval t="2105" b="100000" l="0" r="97632"/>
                    </a14:imgEffect>
                  </a14:imgLayer>
                </a14:imgProps>
              </a:ext>
            </a:extLst>
          </a:blip>
          <a:stretch>
            <a:fillRect/>
          </a:stretch>
        </p:blipFill>
        <p:spPr>
          <a:xfrm>
            <a:off x="356884" y="1606297"/>
            <a:ext cx="731509" cy="731509"/>
          </a:xfrm>
          <a:prstGeom prst="rect">
            <a:avLst/>
          </a:prstGeom>
        </p:spPr>
      </p:pic>
      <p:sp>
        <p:nvSpPr>
          <p:cNvPr id="13" name="TextBox 12"/>
          <p:cNvSpPr txBox="1"/>
          <p:nvPr/>
        </p:nvSpPr>
        <p:spPr>
          <a:xfrm>
            <a:off x="1012194" y="1752600"/>
            <a:ext cx="839743" cy="369332"/>
          </a:xfrm>
          <a:prstGeom prst="rect">
            <a:avLst/>
          </a:prstGeom>
          <a:noFill/>
        </p:spPr>
        <p:txBody>
          <a:bodyPr wrap="none" rtlCol="0">
            <a:spAutoFit/>
          </a:bodyPr>
          <a:lstStyle/>
          <a:p>
            <a:r>
              <a:rPr lang="en-US" dirty="0" smtClean="0"/>
              <a:t>= 12 </a:t>
            </a:r>
            <a:r>
              <a:rPr lang="en-US" dirty="0" err="1" smtClean="0"/>
              <a:t>hr</a:t>
            </a:r>
            <a:endParaRPr lang="en-US" dirty="0"/>
          </a:p>
        </p:txBody>
      </p:sp>
      <p:cxnSp>
        <p:nvCxnSpPr>
          <p:cNvPr id="15" name="Straight Arrow Connector 14"/>
          <p:cNvCxnSpPr/>
          <p:nvPr/>
        </p:nvCxnSpPr>
        <p:spPr>
          <a:xfrm flipH="1">
            <a:off x="5562600" y="1937266"/>
            <a:ext cx="838201" cy="1644133"/>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864226" y="1567934"/>
            <a:ext cx="2387042" cy="369332"/>
          </a:xfrm>
          <a:prstGeom prst="rect">
            <a:avLst/>
          </a:prstGeom>
          <a:noFill/>
        </p:spPr>
        <p:txBody>
          <a:bodyPr wrap="none" rtlCol="0">
            <a:spAutoFit/>
          </a:bodyPr>
          <a:lstStyle/>
          <a:p>
            <a:r>
              <a:rPr lang="en-US" dirty="0" smtClean="0"/>
              <a:t>Hole re-freeze = 25 min</a:t>
            </a:r>
            <a:endParaRPr lang="en-US" dirty="0"/>
          </a:p>
        </p:txBody>
      </p:sp>
      <p:pic>
        <p:nvPicPr>
          <p:cNvPr id="17" name="Picture 16"/>
          <p:cNvPicPr/>
          <p:nvPr/>
        </p:nvPicPr>
        <p:blipFill>
          <a:blip r:embed="rId4" cstate="print">
            <a:extLst>
              <a:ext uri="{BEBA8EAE-BF5A-486C-A8C5-ECC9F3942E4B}">
                <a14:imgProps xmlns:a14="http://schemas.microsoft.com/office/drawing/2010/main">
                  <a14:imgLayer r:embed="rId5">
                    <a14:imgEffect>
                      <a14:backgroundRemoval t="9827" b="97495" l="9938" r="100000"/>
                    </a14:imgEffect>
                  </a14:imgLayer>
                </a14:imgProps>
              </a:ext>
            </a:extLst>
          </a:blip>
          <a:srcRect/>
          <a:stretch>
            <a:fillRect/>
          </a:stretch>
        </p:blipFill>
        <p:spPr bwMode="auto">
          <a:xfrm>
            <a:off x="1840855" y="1825228"/>
            <a:ext cx="1981200" cy="1977074"/>
          </a:xfrm>
          <a:prstGeom prst="rect">
            <a:avLst/>
          </a:prstGeom>
          <a:noFill/>
          <a:ln w="9525">
            <a:noFill/>
            <a:miter lim="800000"/>
            <a:headEnd/>
            <a:tailEnd/>
          </a:ln>
        </p:spPr>
      </p:pic>
      <p:cxnSp>
        <p:nvCxnSpPr>
          <p:cNvPr id="25" name="Straight Connector 24"/>
          <p:cNvCxnSpPr/>
          <p:nvPr/>
        </p:nvCxnSpPr>
        <p:spPr>
          <a:xfrm>
            <a:off x="5517504" y="3709766"/>
            <a:ext cx="55464" cy="15051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20" name="Picture 19"/>
          <p:cNvPicPr/>
          <p:nvPr/>
        </p:nvPicPr>
        <p:blipFill>
          <a:blip r:embed="rId6" cstate="print">
            <a:extLst>
              <a:ext uri="{BEBA8EAE-BF5A-486C-A8C5-ECC9F3942E4B}">
                <a14:imgProps xmlns:a14="http://schemas.microsoft.com/office/drawing/2010/main">
                  <a14:imgLayer r:embed="rId7">
                    <a14:imgEffect>
                      <a14:backgroundRemoval t="9769" b="93316" l="9779" r="89905"/>
                    </a14:imgEffect>
                  </a14:imgLayer>
                </a14:imgProps>
              </a:ext>
            </a:extLst>
          </a:blip>
          <a:srcRect/>
          <a:stretch>
            <a:fillRect/>
          </a:stretch>
        </p:blipFill>
        <p:spPr bwMode="auto">
          <a:xfrm rot="1114669">
            <a:off x="5297719" y="3668688"/>
            <a:ext cx="685529" cy="841069"/>
          </a:xfrm>
          <a:prstGeom prst="rect">
            <a:avLst/>
          </a:prstGeom>
          <a:noFill/>
          <a:ln w="9525">
            <a:noFill/>
            <a:miter lim="800000"/>
            <a:headEnd/>
            <a:tailEnd/>
          </a:ln>
        </p:spPr>
      </p:pic>
      <p:pic>
        <p:nvPicPr>
          <p:cNvPr id="19" name="Picture 18"/>
          <p:cNvPicPr/>
          <p:nvPr/>
        </p:nvPicPr>
        <p:blipFill>
          <a:blip r:embed="rId8" cstate="print">
            <a:extLst>
              <a:ext uri="{BEBA8EAE-BF5A-486C-A8C5-ECC9F3942E4B}">
                <a14:imgProps xmlns:a14="http://schemas.microsoft.com/office/drawing/2010/main">
                  <a14:imgLayer r:embed="rId9">
                    <a14:imgEffect>
                      <a14:backgroundRemoval t="1857" b="97878" l="3315" r="100000">
                        <a14:foregroundMark x1="96133" y1="9549" x2="96133" y2="9549"/>
                      </a14:backgroundRemoval>
                    </a14:imgEffect>
                  </a14:imgLayer>
                </a14:imgProps>
              </a:ext>
            </a:extLst>
          </a:blip>
          <a:srcRect/>
          <a:stretch>
            <a:fillRect/>
          </a:stretch>
        </p:blipFill>
        <p:spPr bwMode="auto">
          <a:xfrm rot="213688">
            <a:off x="4191000" y="2008162"/>
            <a:ext cx="1752600" cy="1823477"/>
          </a:xfrm>
          <a:prstGeom prst="rect">
            <a:avLst/>
          </a:prstGeom>
          <a:noFill/>
          <a:ln w="9525">
            <a:noFill/>
            <a:miter lim="800000"/>
            <a:headEnd/>
            <a:tailEnd/>
          </a:ln>
        </p:spPr>
      </p:pic>
      <p:cxnSp>
        <p:nvCxnSpPr>
          <p:cNvPr id="28" name="Straight Connector 27"/>
          <p:cNvCxnSpPr/>
          <p:nvPr/>
        </p:nvCxnSpPr>
        <p:spPr>
          <a:xfrm>
            <a:off x="7503888" y="3428999"/>
            <a:ext cx="108302" cy="20268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21" name="Picture 20"/>
          <p:cNvPicPr/>
          <p:nvPr/>
        </p:nvPicPr>
        <p:blipFill>
          <a:blip r:embed="rId10" cstate="print">
            <a:extLst>
              <a:ext uri="{BEBA8EAE-BF5A-486C-A8C5-ECC9F3942E4B}">
                <a14:imgProps xmlns:a14="http://schemas.microsoft.com/office/drawing/2010/main">
                  <a14:imgLayer r:embed="rId11">
                    <a14:imgEffect>
                      <a14:backgroundRemoval t="9982" b="100000" l="9967" r="97508"/>
                    </a14:imgEffect>
                  </a14:imgLayer>
                </a14:imgProps>
              </a:ext>
            </a:extLst>
          </a:blip>
          <a:srcRect/>
          <a:stretch>
            <a:fillRect/>
          </a:stretch>
        </p:blipFill>
        <p:spPr bwMode="auto">
          <a:xfrm rot="183082">
            <a:off x="6209484" y="1864849"/>
            <a:ext cx="1867716" cy="1706564"/>
          </a:xfrm>
          <a:prstGeom prst="rect">
            <a:avLst/>
          </a:prstGeom>
          <a:noFill/>
          <a:ln w="9525">
            <a:noFill/>
            <a:miter lim="800000"/>
            <a:headEnd/>
            <a:tailEnd/>
          </a:ln>
        </p:spPr>
      </p:pic>
      <p:cxnSp>
        <p:nvCxnSpPr>
          <p:cNvPr id="33" name="Straight Connector 32"/>
          <p:cNvCxnSpPr/>
          <p:nvPr/>
        </p:nvCxnSpPr>
        <p:spPr>
          <a:xfrm>
            <a:off x="7767216" y="4180632"/>
            <a:ext cx="0" cy="762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22" name="Picture 21"/>
          <p:cNvPicPr/>
          <p:nvPr/>
        </p:nvPicPr>
        <p:blipFill>
          <a:blip r:embed="rId6" cstate="print">
            <a:extLst>
              <a:ext uri="{BEBA8EAE-BF5A-486C-A8C5-ECC9F3942E4B}">
                <a14:imgProps xmlns:a14="http://schemas.microsoft.com/office/drawing/2010/main">
                  <a14:imgLayer r:embed="rId12">
                    <a14:imgEffect>
                      <a14:backgroundRemoval t="9769" b="93316" l="9779" r="89905"/>
                    </a14:imgEffect>
                  </a14:imgLayer>
                </a14:imgProps>
              </a:ext>
            </a:extLst>
          </a:blip>
          <a:srcRect/>
          <a:stretch>
            <a:fillRect/>
          </a:stretch>
        </p:blipFill>
        <p:spPr bwMode="auto">
          <a:xfrm rot="2015823">
            <a:off x="7435180" y="4754512"/>
            <a:ext cx="685529" cy="841069"/>
          </a:xfrm>
          <a:prstGeom prst="rect">
            <a:avLst/>
          </a:prstGeom>
          <a:noFill/>
          <a:ln w="9525">
            <a:noFill/>
            <a:miter lim="800000"/>
            <a:headEnd/>
            <a:tailEnd/>
          </a:ln>
        </p:spPr>
      </p:pic>
      <p:pic>
        <p:nvPicPr>
          <p:cNvPr id="23" name="Picture 22"/>
          <p:cNvPicPr/>
          <p:nvPr/>
        </p:nvPicPr>
        <p:blipFill>
          <a:blip r:embed="rId13" cstate="print">
            <a:extLst>
              <a:ext uri="{BEBA8EAE-BF5A-486C-A8C5-ECC9F3942E4B}">
                <a14:imgProps xmlns:a14="http://schemas.microsoft.com/office/drawing/2010/main">
                  <a14:imgLayer r:embed="rId14">
                    <a14:imgEffect>
                      <a14:backgroundRemoval t="6393" b="93151" l="10000" r="90000"/>
                    </a14:imgEffect>
                  </a14:imgLayer>
                </a14:imgProps>
              </a:ext>
            </a:extLst>
          </a:blip>
          <a:srcRect/>
          <a:stretch>
            <a:fillRect/>
          </a:stretch>
        </p:blipFill>
        <p:spPr bwMode="auto">
          <a:xfrm rot="1196339">
            <a:off x="7319604" y="3519624"/>
            <a:ext cx="689277" cy="755907"/>
          </a:xfrm>
          <a:prstGeom prst="rect">
            <a:avLst/>
          </a:prstGeom>
          <a:noFill/>
          <a:ln w="9525">
            <a:noFill/>
            <a:miter lim="800000"/>
            <a:headEnd/>
            <a:tailEnd/>
          </a:ln>
        </p:spPr>
      </p:pic>
      <p:cxnSp>
        <p:nvCxnSpPr>
          <p:cNvPr id="34" name="Straight Arrow Connector 33"/>
          <p:cNvCxnSpPr/>
          <p:nvPr/>
        </p:nvCxnSpPr>
        <p:spPr>
          <a:xfrm flipV="1">
            <a:off x="4372493" y="3678721"/>
            <a:ext cx="983466" cy="817079"/>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514600" y="3596886"/>
            <a:ext cx="754866" cy="773518"/>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666594" y="4495800"/>
            <a:ext cx="1204476" cy="369332"/>
          </a:xfrm>
          <a:prstGeom prst="rect">
            <a:avLst/>
          </a:prstGeom>
          <a:noFill/>
        </p:spPr>
        <p:txBody>
          <a:bodyPr wrap="none" rtlCol="0">
            <a:spAutoFit/>
          </a:bodyPr>
          <a:lstStyle/>
          <a:p>
            <a:r>
              <a:rPr lang="en-US" dirty="0" smtClean="0">
                <a:solidFill>
                  <a:schemeClr val="bg1"/>
                </a:solidFill>
              </a:rPr>
              <a:t>Electronics</a:t>
            </a:r>
            <a:endParaRPr lang="en-US" dirty="0">
              <a:solidFill>
                <a:schemeClr val="bg1"/>
              </a:solidFill>
            </a:endParaRPr>
          </a:p>
        </p:txBody>
      </p:sp>
      <p:sp>
        <p:nvSpPr>
          <p:cNvPr id="40" name="TextBox 39"/>
          <p:cNvSpPr txBox="1"/>
          <p:nvPr/>
        </p:nvSpPr>
        <p:spPr>
          <a:xfrm>
            <a:off x="1711123" y="4388634"/>
            <a:ext cx="1202786" cy="369332"/>
          </a:xfrm>
          <a:prstGeom prst="rect">
            <a:avLst/>
          </a:prstGeom>
          <a:noFill/>
        </p:spPr>
        <p:txBody>
          <a:bodyPr wrap="none" rtlCol="0">
            <a:spAutoFit/>
          </a:bodyPr>
          <a:lstStyle/>
          <a:p>
            <a:r>
              <a:rPr lang="en-US" dirty="0" smtClean="0">
                <a:solidFill>
                  <a:srgbClr val="000000"/>
                </a:solidFill>
              </a:rPr>
              <a:t>Penetrator</a:t>
            </a:r>
            <a:endParaRPr lang="en-US" dirty="0">
              <a:solidFill>
                <a:srgbClr val="000000"/>
              </a:solidFill>
            </a:endParaRPr>
          </a:p>
        </p:txBody>
      </p:sp>
      <p:cxnSp>
        <p:nvCxnSpPr>
          <p:cNvPr id="26" name="Straight Connector 25"/>
          <p:cNvCxnSpPr/>
          <p:nvPr/>
        </p:nvCxnSpPr>
        <p:spPr>
          <a:xfrm>
            <a:off x="5314658" y="3523430"/>
            <a:ext cx="202846" cy="739416"/>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461177" y="3490572"/>
            <a:ext cx="406223" cy="772274"/>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23" idx="2"/>
          </p:cNvCxnSpPr>
          <p:nvPr/>
        </p:nvCxnSpPr>
        <p:spPr>
          <a:xfrm>
            <a:off x="7465671" y="3523430"/>
            <a:ext cx="69683" cy="729445"/>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612190" y="3490572"/>
            <a:ext cx="406223" cy="772274"/>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873392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5105400" y="1751096"/>
            <a:ext cx="3581400" cy="4100565"/>
          </a:xfrm>
          <a:prstGeom prst="roundRect">
            <a:avLst/>
          </a:prstGeom>
          <a:solidFill>
            <a:srgbClr val="B6BCC7"/>
          </a:solidFill>
          <a:ln>
            <a:solidFill>
              <a:srgbClr val="B6BCC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253972" y="1828800"/>
            <a:ext cx="4014046" cy="800629"/>
          </a:xfrm>
          <a:prstGeom prst="roundRect">
            <a:avLst/>
          </a:prstGeom>
          <a:solidFill>
            <a:srgbClr val="FD965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b="1" dirty="0" smtClean="0">
                <a:solidFill>
                  <a:srgbClr val="FFFFFF"/>
                </a:solidFill>
              </a:rPr>
              <a:t>Manufacturing Plan</a:t>
            </a:r>
            <a:endParaRPr lang="en-US" sz="3200" b="1" dirty="0">
              <a:solidFill>
                <a:srgbClr val="FFFFFF"/>
              </a:solidFill>
            </a:endParaRPr>
          </a:p>
        </p:txBody>
      </p:sp>
      <p:sp>
        <p:nvSpPr>
          <p:cNvPr id="12" name="Rounded Rectangle 11"/>
          <p:cNvSpPr/>
          <p:nvPr/>
        </p:nvSpPr>
        <p:spPr>
          <a:xfrm>
            <a:off x="253972" y="3314171"/>
            <a:ext cx="4014046"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Testing Plan</a:t>
            </a:r>
            <a:endParaRPr lang="en-US" sz="2400" dirty="0">
              <a:solidFill>
                <a:srgbClr val="BFBFBF"/>
              </a:solidFill>
            </a:endParaRPr>
          </a:p>
        </p:txBody>
      </p:sp>
      <p:sp>
        <p:nvSpPr>
          <p:cNvPr id="13" name="Rounded Rectangle 12"/>
          <p:cNvSpPr/>
          <p:nvPr/>
        </p:nvSpPr>
        <p:spPr>
          <a:xfrm>
            <a:off x="253972" y="4800600"/>
            <a:ext cx="4014046"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Project Management Plan</a:t>
            </a:r>
            <a:endParaRPr lang="en-US" sz="2400" dirty="0">
              <a:solidFill>
                <a:srgbClr val="BFBFBF"/>
              </a:solidFill>
            </a:endParaRPr>
          </a:p>
        </p:txBody>
      </p:sp>
      <p:sp>
        <p:nvSpPr>
          <p:cNvPr id="14" name="Rounded Rectangle 13"/>
          <p:cNvSpPr/>
          <p:nvPr/>
        </p:nvSpPr>
        <p:spPr>
          <a:xfrm>
            <a:off x="1752600" y="533400"/>
            <a:ext cx="5444093" cy="800629"/>
          </a:xfrm>
          <a:prstGeom prst="roundRect">
            <a:avLst/>
          </a:prstGeom>
          <a:solidFill>
            <a:schemeClr val="accent6"/>
          </a:solidFill>
          <a:ln>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800" b="1" dirty="0" smtClean="0">
                <a:solidFill>
                  <a:srgbClr val="FFFFFF"/>
                </a:solidFill>
              </a:rPr>
              <a:t>Ice SPEAR</a:t>
            </a:r>
            <a:endParaRPr lang="en-US" sz="4800" b="1" dirty="0">
              <a:solidFill>
                <a:srgbClr val="FFFFFF"/>
              </a:solidFill>
            </a:endParaRPr>
          </a:p>
        </p:txBody>
      </p:sp>
      <p:cxnSp>
        <p:nvCxnSpPr>
          <p:cNvPr id="16" name="Straight Arrow Connector 15"/>
          <p:cNvCxnSpPr>
            <a:stCxn id="8" idx="2"/>
            <a:endCxn id="12" idx="0"/>
          </p:cNvCxnSpPr>
          <p:nvPr/>
        </p:nvCxnSpPr>
        <p:spPr>
          <a:xfrm rot="5400000">
            <a:off x="1918624" y="2971800"/>
            <a:ext cx="684742"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1920212" y="4457435"/>
            <a:ext cx="684742"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9" name="Picture 2"/>
          <p:cNvPicPr>
            <a:picLocks noChangeAspect="1" noChangeArrowheads="1"/>
          </p:cNvPicPr>
          <p:nvPr/>
        </p:nvPicPr>
        <p:blipFill>
          <a:blip r:embed="rId2" cstate="print"/>
          <a:srcRect/>
          <a:stretch>
            <a:fillRect/>
          </a:stretch>
        </p:blipFill>
        <p:spPr bwMode="auto">
          <a:xfrm>
            <a:off x="5549332" y="1979696"/>
            <a:ext cx="1371600" cy="915904"/>
          </a:xfrm>
          <a:prstGeom prst="rect">
            <a:avLst/>
          </a:prstGeom>
          <a:noFill/>
          <a:ln w="9525">
            <a:noFill/>
            <a:miter lim="800000"/>
            <a:headEnd/>
            <a:tailEnd/>
          </a:ln>
        </p:spPr>
      </p:pic>
      <p:pic>
        <p:nvPicPr>
          <p:cNvPr id="10" name="Picture 8"/>
          <p:cNvPicPr>
            <a:picLocks noChangeAspect="1" noChangeArrowheads="1"/>
          </p:cNvPicPr>
          <p:nvPr/>
        </p:nvPicPr>
        <p:blipFill>
          <a:blip r:embed="rId3" cstate="print"/>
          <a:srcRect/>
          <a:stretch>
            <a:fillRect/>
          </a:stretch>
        </p:blipFill>
        <p:spPr bwMode="auto">
          <a:xfrm>
            <a:off x="7391400" y="2495090"/>
            <a:ext cx="914400" cy="1162510"/>
          </a:xfrm>
          <a:prstGeom prst="rect">
            <a:avLst/>
          </a:prstGeom>
          <a:noFill/>
          <a:ln w="9525">
            <a:noFill/>
            <a:miter lim="800000"/>
            <a:headEnd/>
            <a:tailEnd/>
          </a:ln>
        </p:spPr>
      </p:pic>
      <p:pic>
        <p:nvPicPr>
          <p:cNvPr id="11" name="Picture 6"/>
          <p:cNvPicPr>
            <a:picLocks noChangeAspect="1" noChangeArrowheads="1"/>
          </p:cNvPicPr>
          <p:nvPr/>
        </p:nvPicPr>
        <p:blipFill>
          <a:blip r:embed="rId4" cstate="print"/>
          <a:srcRect/>
          <a:stretch>
            <a:fillRect/>
          </a:stretch>
        </p:blipFill>
        <p:spPr bwMode="auto">
          <a:xfrm>
            <a:off x="5486400" y="3465004"/>
            <a:ext cx="1432790" cy="1106996"/>
          </a:xfrm>
          <a:prstGeom prst="rect">
            <a:avLst/>
          </a:prstGeom>
          <a:noFill/>
          <a:ln w="9525">
            <a:noFill/>
            <a:miter lim="800000"/>
            <a:headEnd/>
            <a:tailEnd/>
          </a:ln>
        </p:spPr>
      </p:pic>
      <p:pic>
        <p:nvPicPr>
          <p:cNvPr id="17" name="Picture 5"/>
          <p:cNvPicPr>
            <a:picLocks noChangeAspect="1" noChangeArrowheads="1"/>
          </p:cNvPicPr>
          <p:nvPr/>
        </p:nvPicPr>
        <p:blipFill>
          <a:blip r:embed="rId5" cstate="print"/>
          <a:srcRect/>
          <a:stretch>
            <a:fillRect/>
          </a:stretch>
        </p:blipFill>
        <p:spPr bwMode="auto">
          <a:xfrm>
            <a:off x="6920932" y="4661390"/>
            <a:ext cx="1382947" cy="90121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D439C4A9-E24C-F445-B20C-A32BA26FF6C5}" type="datetime1">
              <a:rPr lang="en-US" smtClean="0"/>
              <a:pPr/>
              <a:t>12/7/12</a:t>
            </a:fld>
            <a:endParaRPr lang="en-US"/>
          </a:p>
        </p:txBody>
      </p:sp>
      <p:sp>
        <p:nvSpPr>
          <p:cNvPr id="3" name="Slide Number Placeholder 2"/>
          <p:cNvSpPr>
            <a:spLocks noGrp="1"/>
          </p:cNvSpPr>
          <p:nvPr>
            <p:ph type="sldNum" sz="quarter" idx="12"/>
          </p:nvPr>
        </p:nvSpPr>
        <p:spPr/>
        <p:txBody>
          <a:bodyPr/>
          <a:lstStyle/>
          <a:p>
            <a:fld id="{1C521DFC-8C47-4957-AF72-9933438AD240}" type="slidenum">
              <a:rPr lang="en-US" smtClean="0"/>
              <a:pPr/>
              <a:t>60</a:t>
            </a:fld>
            <a:endParaRPr lang="en-US"/>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Fiberglass Process </a:t>
            </a:r>
            <a:endParaRPr lang="en-US" dirty="0"/>
          </a:p>
        </p:txBody>
      </p:sp>
      <p:sp>
        <p:nvSpPr>
          <p:cNvPr id="3" name="Content Placeholder 2"/>
          <p:cNvSpPr>
            <a:spLocks noGrp="1"/>
          </p:cNvSpPr>
          <p:nvPr>
            <p:ph sz="half" idx="4294967295"/>
          </p:nvPr>
        </p:nvSpPr>
        <p:spPr>
          <a:xfrm>
            <a:off x="0" y="1403350"/>
            <a:ext cx="4038600" cy="4921250"/>
          </a:xfrm>
          <a:prstGeom prst="rect">
            <a:avLst/>
          </a:prstGeom>
        </p:spPr>
        <p:txBody>
          <a:bodyPr>
            <a:normAutofit fontScale="85000" lnSpcReduction="20000"/>
          </a:bodyPr>
          <a:lstStyle/>
          <a:p>
            <a:r>
              <a:rPr lang="en-US" dirty="0" smtClean="0"/>
              <a:t> Cardboard</a:t>
            </a:r>
          </a:p>
          <a:p>
            <a:pPr lvl="1"/>
            <a:r>
              <a:rPr lang="en-US" dirty="0" smtClean="0"/>
              <a:t>Laser cutter</a:t>
            </a:r>
          </a:p>
          <a:p>
            <a:pPr lvl="1"/>
            <a:r>
              <a:rPr lang="en-US" dirty="0" smtClean="0"/>
              <a:t>Covered in wax paper</a:t>
            </a:r>
          </a:p>
          <a:p>
            <a:pPr lvl="1"/>
            <a:r>
              <a:rPr lang="en-US" dirty="0" smtClean="0"/>
              <a:t>Jig is cheap (disposable)</a:t>
            </a:r>
          </a:p>
          <a:p>
            <a:r>
              <a:rPr lang="en-US" dirty="0" smtClean="0"/>
              <a:t>Epoxy </a:t>
            </a:r>
          </a:p>
          <a:p>
            <a:pPr lvl="1"/>
            <a:r>
              <a:rPr lang="en-US" dirty="0" smtClean="0"/>
              <a:t>8 oz fiberglass cloth </a:t>
            </a:r>
          </a:p>
          <a:p>
            <a:pPr lvl="1"/>
            <a:r>
              <a:rPr lang="en-US" dirty="0" smtClean="0"/>
              <a:t>2 layers </a:t>
            </a:r>
          </a:p>
          <a:p>
            <a:pPr lvl="1"/>
            <a:r>
              <a:rPr lang="en-US" dirty="0" smtClean="0"/>
              <a:t>No vacuum bag or kiln curing </a:t>
            </a:r>
          </a:p>
          <a:p>
            <a:r>
              <a:rPr lang="en-US" dirty="0" smtClean="0"/>
              <a:t>Tolerance</a:t>
            </a:r>
          </a:p>
          <a:p>
            <a:pPr lvl="1"/>
            <a:r>
              <a:rPr lang="en-US" dirty="0" smtClean="0"/>
              <a:t>Inner diameter 0.01 in</a:t>
            </a:r>
          </a:p>
          <a:p>
            <a:pPr lvl="1"/>
            <a:r>
              <a:rPr lang="en-US" dirty="0" smtClean="0"/>
              <a:t>Grove dimensions 3.6 cm 2 cm  </a:t>
            </a:r>
          </a:p>
          <a:p>
            <a:pPr lvl="1"/>
            <a:endParaRPr lang="en-US" dirty="0" smtClean="0"/>
          </a:p>
          <a:p>
            <a:pPr lvl="1"/>
            <a:endParaRPr lang="en-US" dirty="0" smtClean="0"/>
          </a:p>
          <a:p>
            <a:pPr lvl="1"/>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3275474"/>
            <a:ext cx="3886200" cy="2987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1403656"/>
            <a:ext cx="2209800" cy="206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2"/>
          </p:nvPr>
        </p:nvSpPr>
        <p:spPr/>
        <p:txBody>
          <a:bodyPr/>
          <a:lstStyle/>
          <a:p>
            <a:fld id="{B4A33FA8-D7D6-C443-84EB-46F2AA2E873C}"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61</a:t>
            </a:fld>
            <a:endParaRPr lang="en-US"/>
          </a:p>
        </p:txBody>
      </p:sp>
    </p:spTree>
    <p:extLst>
      <p:ext uri="{BB962C8B-B14F-4D97-AF65-F5344CB8AC3E}">
        <p14:creationId xmlns:p14="http://schemas.microsoft.com/office/powerpoint/2010/main" val="238690944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81000"/>
            <a:ext cx="7543800" cy="808038"/>
          </a:xfrm>
        </p:spPr>
        <p:txBody>
          <a:bodyPr/>
          <a:lstStyle/>
          <a:p>
            <a:r>
              <a:rPr lang="en-US" dirty="0" smtClean="0"/>
              <a:t>Main Machined Components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46199893"/>
              </p:ext>
            </p:extLst>
          </p:nvPr>
        </p:nvGraphicFramePr>
        <p:xfrm>
          <a:off x="838200" y="1171316"/>
          <a:ext cx="7467601" cy="5407333"/>
        </p:xfrm>
        <a:graphic>
          <a:graphicData uri="http://schemas.openxmlformats.org/drawingml/2006/table">
            <a:tbl>
              <a:tblPr firstRow="1" bandRow="1">
                <a:tableStyleId>{5C22544A-7EE6-4342-B048-85BDC9FD1C3A}</a:tableStyleId>
              </a:tblPr>
              <a:tblGrid>
                <a:gridCol w="1507881"/>
                <a:gridCol w="1866900"/>
                <a:gridCol w="1273419"/>
                <a:gridCol w="2819401"/>
              </a:tblGrid>
              <a:tr h="367679">
                <a:tc>
                  <a:txBody>
                    <a:bodyPr/>
                    <a:lstStyle/>
                    <a:p>
                      <a:r>
                        <a:rPr lang="en-US" dirty="0" smtClean="0"/>
                        <a:t>Part </a:t>
                      </a:r>
                      <a:endParaRPr lang="en-US" dirty="0"/>
                    </a:p>
                  </a:txBody>
                  <a:tcPr/>
                </a:tc>
                <a:tc>
                  <a:txBody>
                    <a:bodyPr/>
                    <a:lstStyle/>
                    <a:p>
                      <a:r>
                        <a:rPr lang="en-US" dirty="0" smtClean="0"/>
                        <a:t>Numbe</a:t>
                      </a:r>
                      <a:r>
                        <a:rPr lang="en-US" baseline="0" dirty="0" smtClean="0"/>
                        <a:t>r needed</a:t>
                      </a:r>
                      <a:endParaRPr lang="en-US" dirty="0"/>
                    </a:p>
                  </a:txBody>
                  <a:tcPr/>
                </a:tc>
                <a:tc>
                  <a:txBody>
                    <a:bodyPr/>
                    <a:lstStyle/>
                    <a:p>
                      <a:r>
                        <a:rPr lang="en-US" dirty="0" smtClean="0"/>
                        <a:t>Machine </a:t>
                      </a:r>
                      <a:endParaRPr lang="en-US" dirty="0"/>
                    </a:p>
                  </a:txBody>
                  <a:tcPr/>
                </a:tc>
                <a:tc>
                  <a:txBody>
                    <a:bodyPr/>
                    <a:lstStyle/>
                    <a:p>
                      <a:r>
                        <a:rPr lang="en-US" dirty="0" smtClean="0"/>
                        <a:t>Picture </a:t>
                      </a:r>
                      <a:endParaRPr lang="en-US" dirty="0"/>
                    </a:p>
                  </a:txBody>
                  <a:tcPr/>
                </a:tc>
              </a:tr>
              <a:tr h="794395">
                <a:tc>
                  <a:txBody>
                    <a:bodyPr/>
                    <a:lstStyle/>
                    <a:p>
                      <a:r>
                        <a:rPr lang="en-US" dirty="0" smtClean="0"/>
                        <a:t>End</a:t>
                      </a:r>
                      <a:r>
                        <a:rPr lang="en-US" baseline="0" dirty="0" smtClean="0"/>
                        <a:t> plates </a:t>
                      </a:r>
                      <a:endParaRPr lang="en-US" dirty="0"/>
                    </a:p>
                  </a:txBody>
                  <a:tcPr/>
                </a:tc>
                <a:tc>
                  <a:txBody>
                    <a:bodyPr/>
                    <a:lstStyle/>
                    <a:p>
                      <a:pPr algn="ctr"/>
                      <a:r>
                        <a:rPr lang="en-US" dirty="0" smtClean="0"/>
                        <a:t>3</a:t>
                      </a:r>
                      <a:endParaRPr lang="en-US" dirty="0"/>
                    </a:p>
                  </a:txBody>
                  <a:tcPr/>
                </a:tc>
                <a:tc>
                  <a:txBody>
                    <a:bodyPr/>
                    <a:lstStyle/>
                    <a:p>
                      <a:r>
                        <a:rPr lang="en-US" dirty="0" smtClean="0"/>
                        <a:t>4 axis CNC </a:t>
                      </a:r>
                    </a:p>
                    <a:p>
                      <a:r>
                        <a:rPr lang="en-US" dirty="0" smtClean="0"/>
                        <a:t>(</a:t>
                      </a:r>
                      <a:r>
                        <a:rPr lang="en-US" dirty="0" err="1" smtClean="0"/>
                        <a:t>Itll</a:t>
                      </a:r>
                      <a:r>
                        <a:rPr lang="en-US" dirty="0" smtClean="0"/>
                        <a:t>)</a:t>
                      </a:r>
                      <a:endParaRPr lang="en-US" dirty="0"/>
                    </a:p>
                  </a:txBody>
                  <a:tcPr/>
                </a:tc>
                <a:tc>
                  <a:txBody>
                    <a:bodyPr/>
                    <a:lstStyle/>
                    <a:p>
                      <a:endParaRPr lang="en-US" dirty="0"/>
                    </a:p>
                  </a:txBody>
                  <a:tcPr/>
                </a:tc>
              </a:tr>
              <a:tr h="683572">
                <a:tc>
                  <a:txBody>
                    <a:bodyPr/>
                    <a:lstStyle/>
                    <a:p>
                      <a:r>
                        <a:rPr lang="en-US" dirty="0" smtClean="0"/>
                        <a:t>Plugs</a:t>
                      </a:r>
                      <a:r>
                        <a:rPr lang="en-US" baseline="0" dirty="0" smtClean="0"/>
                        <a:t> </a:t>
                      </a:r>
                      <a:endParaRPr lang="en-US" dirty="0"/>
                    </a:p>
                  </a:txBody>
                  <a:tcPr/>
                </a:tc>
                <a:tc>
                  <a:txBody>
                    <a:bodyPr/>
                    <a:lstStyle/>
                    <a:p>
                      <a:pPr algn="ctr"/>
                      <a:r>
                        <a:rPr lang="en-US" dirty="0" smtClean="0"/>
                        <a:t>3</a:t>
                      </a:r>
                      <a:endParaRPr lang="en-US" dirty="0"/>
                    </a:p>
                  </a:txBody>
                  <a:tcPr/>
                </a:tc>
                <a:tc>
                  <a:txBody>
                    <a:bodyPr/>
                    <a:lstStyle/>
                    <a:p>
                      <a:r>
                        <a:rPr lang="en-US" dirty="0" smtClean="0"/>
                        <a:t>Lathe</a:t>
                      </a:r>
                      <a:r>
                        <a:rPr lang="en-US" baseline="0" dirty="0" smtClean="0"/>
                        <a:t> </a:t>
                      </a:r>
                      <a:endParaRPr lang="en-US" dirty="0"/>
                    </a:p>
                  </a:txBody>
                  <a:tcPr/>
                </a:tc>
                <a:tc>
                  <a:txBody>
                    <a:bodyPr/>
                    <a:lstStyle/>
                    <a:p>
                      <a:endParaRPr lang="en-US" dirty="0" smtClean="0"/>
                    </a:p>
                    <a:p>
                      <a:endParaRPr lang="en-US" dirty="0" smtClean="0"/>
                    </a:p>
                  </a:txBody>
                  <a:tcPr/>
                </a:tc>
              </a:tr>
              <a:tr h="820286">
                <a:tc>
                  <a:txBody>
                    <a:bodyPr/>
                    <a:lstStyle/>
                    <a:p>
                      <a:r>
                        <a:rPr lang="en-US" dirty="0" smtClean="0"/>
                        <a:t>Tube ends</a:t>
                      </a:r>
                      <a:r>
                        <a:rPr lang="en-US" baseline="0" dirty="0" smtClean="0"/>
                        <a:t> </a:t>
                      </a:r>
                      <a:endParaRPr lang="en-US" dirty="0"/>
                    </a:p>
                  </a:txBody>
                  <a:tcPr/>
                </a:tc>
                <a:tc>
                  <a:txBody>
                    <a:bodyPr/>
                    <a:lstStyle/>
                    <a:p>
                      <a:pPr algn="ctr"/>
                      <a:r>
                        <a:rPr lang="en-US" dirty="0" smtClean="0"/>
                        <a:t>8 </a:t>
                      </a:r>
                      <a:endParaRPr lang="en-US" dirty="0"/>
                    </a:p>
                  </a:txBody>
                  <a:tcPr/>
                </a:tc>
                <a:tc>
                  <a:txBody>
                    <a:bodyPr/>
                    <a:lstStyle/>
                    <a:p>
                      <a:r>
                        <a:rPr lang="en-US" dirty="0" smtClean="0"/>
                        <a:t>CNC</a:t>
                      </a:r>
                      <a:r>
                        <a:rPr lang="en-US" baseline="0" dirty="0" smtClean="0"/>
                        <a:t> or </a:t>
                      </a:r>
                      <a:r>
                        <a:rPr lang="en-US" baseline="0" dirty="0" err="1" smtClean="0"/>
                        <a:t>Bandsaw</a:t>
                      </a:r>
                      <a:r>
                        <a:rPr lang="en-US" baseline="0" dirty="0" smtClean="0"/>
                        <a:t> </a:t>
                      </a:r>
                    </a:p>
                    <a:p>
                      <a:r>
                        <a:rPr lang="en-US" baseline="0" dirty="0" smtClean="0"/>
                        <a:t>+mill </a:t>
                      </a:r>
                      <a:endParaRPr lang="en-US" dirty="0"/>
                    </a:p>
                  </a:txBody>
                  <a:tcPr/>
                </a:tc>
                <a:tc>
                  <a:txBody>
                    <a:bodyPr/>
                    <a:lstStyle/>
                    <a:p>
                      <a:endParaRPr lang="en-US" dirty="0" smtClean="0"/>
                    </a:p>
                    <a:p>
                      <a:endParaRPr lang="en-US" dirty="0" smtClean="0"/>
                    </a:p>
                    <a:p>
                      <a:endParaRPr lang="en-US" dirty="0"/>
                    </a:p>
                  </a:txBody>
                  <a:tcPr/>
                </a:tc>
              </a:tr>
              <a:tr h="661822">
                <a:tc>
                  <a:txBody>
                    <a:bodyPr/>
                    <a:lstStyle/>
                    <a:p>
                      <a:r>
                        <a:rPr lang="en-US" dirty="0" smtClean="0"/>
                        <a:t>Traveler </a:t>
                      </a:r>
                      <a:endParaRPr lang="en-US" dirty="0"/>
                    </a:p>
                  </a:txBody>
                  <a:tcPr/>
                </a:tc>
                <a:tc>
                  <a:txBody>
                    <a:bodyPr/>
                    <a:lstStyle/>
                    <a:p>
                      <a:pPr algn="ctr"/>
                      <a:r>
                        <a:rPr lang="en-US" dirty="0" smtClean="0"/>
                        <a:t>4 </a:t>
                      </a:r>
                      <a:endParaRPr lang="en-US" dirty="0"/>
                    </a:p>
                  </a:txBody>
                  <a:tcPr/>
                </a:tc>
                <a:tc>
                  <a:txBody>
                    <a:bodyPr/>
                    <a:lstStyle/>
                    <a:p>
                      <a:r>
                        <a:rPr lang="en-US" dirty="0" smtClean="0"/>
                        <a:t>Mill </a:t>
                      </a:r>
                      <a:endParaRPr lang="en-US" dirty="0"/>
                    </a:p>
                  </a:txBody>
                  <a:tcPr/>
                </a:tc>
                <a:tc>
                  <a:txBody>
                    <a:bodyPr/>
                    <a:lstStyle/>
                    <a:p>
                      <a:endParaRPr lang="en-US" dirty="0"/>
                    </a:p>
                  </a:txBody>
                  <a:tcPr/>
                </a:tc>
              </a:tr>
              <a:tr h="661822">
                <a:tc>
                  <a:txBody>
                    <a:bodyPr/>
                    <a:lstStyle/>
                    <a:p>
                      <a:r>
                        <a:rPr lang="en-US" dirty="0" smtClean="0"/>
                        <a:t>Penetrator</a:t>
                      </a:r>
                      <a:r>
                        <a:rPr lang="en-US" baseline="0" dirty="0" smtClean="0"/>
                        <a:t> tip </a:t>
                      </a:r>
                      <a:endParaRPr lang="en-US" dirty="0"/>
                    </a:p>
                  </a:txBody>
                  <a:tcPr/>
                </a:tc>
                <a:tc>
                  <a:txBody>
                    <a:bodyPr/>
                    <a:lstStyle/>
                    <a:p>
                      <a:pPr algn="ctr"/>
                      <a:r>
                        <a:rPr lang="en-US" dirty="0" smtClean="0"/>
                        <a:t>1</a:t>
                      </a:r>
                      <a:r>
                        <a:rPr lang="en-US" baseline="0" dirty="0" smtClean="0"/>
                        <a:t> </a:t>
                      </a:r>
                      <a:endParaRPr lang="en-US" dirty="0"/>
                    </a:p>
                  </a:txBody>
                  <a:tcPr/>
                </a:tc>
                <a:tc>
                  <a:txBody>
                    <a:bodyPr/>
                    <a:lstStyle/>
                    <a:p>
                      <a:r>
                        <a:rPr lang="en-US" dirty="0" smtClean="0"/>
                        <a:t>Lathe</a:t>
                      </a:r>
                      <a:r>
                        <a:rPr lang="en-US" baseline="0" dirty="0" smtClean="0"/>
                        <a:t> </a:t>
                      </a:r>
                      <a:endParaRPr lang="en-US" dirty="0"/>
                    </a:p>
                  </a:txBody>
                  <a:tcPr/>
                </a:tc>
                <a:tc>
                  <a:txBody>
                    <a:bodyPr/>
                    <a:lstStyle/>
                    <a:p>
                      <a:endParaRPr lang="en-US" dirty="0"/>
                    </a:p>
                  </a:txBody>
                  <a:tcPr/>
                </a:tc>
              </a:tr>
              <a:tr h="661822">
                <a:tc>
                  <a:txBody>
                    <a:bodyPr/>
                    <a:lstStyle/>
                    <a:p>
                      <a:r>
                        <a:rPr lang="en-US" dirty="0" smtClean="0"/>
                        <a:t>Plug block</a:t>
                      </a:r>
                      <a:r>
                        <a:rPr lang="en-US" baseline="0" dirty="0" smtClean="0"/>
                        <a:t> </a:t>
                      </a:r>
                      <a:endParaRPr lang="en-US" dirty="0"/>
                    </a:p>
                  </a:txBody>
                  <a:tcPr/>
                </a:tc>
                <a:tc>
                  <a:txBody>
                    <a:bodyPr/>
                    <a:lstStyle/>
                    <a:p>
                      <a:pPr algn="ctr"/>
                      <a:r>
                        <a:rPr lang="en-US" dirty="0" smtClean="0"/>
                        <a:t>8 </a:t>
                      </a:r>
                      <a:endParaRPr lang="en-US" dirty="0"/>
                    </a:p>
                  </a:txBody>
                  <a:tcPr/>
                </a:tc>
                <a:tc>
                  <a:txBody>
                    <a:bodyPr/>
                    <a:lstStyle/>
                    <a:p>
                      <a:r>
                        <a:rPr lang="en-US" dirty="0" smtClean="0"/>
                        <a:t>Mill </a:t>
                      </a:r>
                      <a:endParaRPr lang="en-US" dirty="0"/>
                    </a:p>
                  </a:txBody>
                  <a:tcPr/>
                </a:tc>
                <a:tc>
                  <a:txBody>
                    <a:bodyPr/>
                    <a:lstStyle/>
                    <a:p>
                      <a:endParaRPr lang="en-US" dirty="0"/>
                    </a:p>
                  </a:txBody>
                  <a:tcPr/>
                </a:tc>
              </a:tr>
              <a:tr h="661822">
                <a:tc>
                  <a:txBody>
                    <a:bodyPr/>
                    <a:lstStyle/>
                    <a:p>
                      <a:r>
                        <a:rPr lang="en-US" dirty="0" smtClean="0"/>
                        <a:t>Electrical plate </a:t>
                      </a:r>
                      <a:endParaRPr lang="en-US" dirty="0"/>
                    </a:p>
                  </a:txBody>
                  <a:tcPr/>
                </a:tc>
                <a:tc>
                  <a:txBody>
                    <a:bodyPr/>
                    <a:lstStyle/>
                    <a:p>
                      <a:pPr algn="ctr"/>
                      <a:r>
                        <a:rPr lang="en-US" dirty="0" smtClean="0"/>
                        <a:t>2 </a:t>
                      </a:r>
                      <a:endParaRPr lang="en-US" dirty="0"/>
                    </a:p>
                  </a:txBody>
                  <a:tcPr/>
                </a:tc>
                <a:tc>
                  <a:txBody>
                    <a:bodyPr/>
                    <a:lstStyle/>
                    <a:p>
                      <a:r>
                        <a:rPr lang="en-US" dirty="0" smtClean="0"/>
                        <a:t>CNC</a:t>
                      </a:r>
                      <a:endParaRPr lang="en-US" dirty="0"/>
                    </a:p>
                  </a:txBody>
                  <a:tcPr/>
                </a:tc>
                <a:tc>
                  <a:txBody>
                    <a:bodyPr/>
                    <a:lstStyle/>
                    <a:p>
                      <a:endParaRPr lang="en-US" dirty="0"/>
                    </a:p>
                  </a:txBody>
                  <a:tcPr/>
                </a:tc>
              </a:tr>
            </a:tbl>
          </a:graphicData>
        </a:graphic>
      </p:graphicFrame>
      <p:pic>
        <p:nvPicPr>
          <p:cNvPr id="6" name="Picture 2"/>
          <p:cNvPicPr>
            <a:picLocks noChangeAspect="1" noChangeArrowheads="1"/>
          </p:cNvPicPr>
          <p:nvPr/>
        </p:nvPicPr>
        <p:blipFill>
          <a:blip r:embed="rId2" cstate="print"/>
          <a:srcRect/>
          <a:stretch>
            <a:fillRect/>
          </a:stretch>
        </p:blipFill>
        <p:spPr bwMode="auto">
          <a:xfrm>
            <a:off x="5608522" y="1524000"/>
            <a:ext cx="1371600" cy="915904"/>
          </a:xfrm>
          <a:prstGeom prst="rect">
            <a:avLst/>
          </a:prstGeom>
          <a:noFill/>
          <a:ln w="9525">
            <a:noFill/>
            <a:miter lim="800000"/>
            <a:headEnd/>
            <a:tailEnd/>
          </a:ln>
        </p:spPr>
      </p:pic>
      <p:pic>
        <p:nvPicPr>
          <p:cNvPr id="7" name="Picture 8"/>
          <p:cNvPicPr>
            <a:picLocks noChangeAspect="1" noChangeArrowheads="1"/>
          </p:cNvPicPr>
          <p:nvPr/>
        </p:nvPicPr>
        <p:blipFill>
          <a:blip r:embed="rId3" cstate="print"/>
          <a:srcRect/>
          <a:stretch>
            <a:fillRect/>
          </a:stretch>
        </p:blipFill>
        <p:spPr bwMode="auto">
          <a:xfrm>
            <a:off x="7314868" y="2002547"/>
            <a:ext cx="914400" cy="1162510"/>
          </a:xfrm>
          <a:prstGeom prst="rect">
            <a:avLst/>
          </a:prstGeom>
          <a:noFill/>
          <a:ln w="9525">
            <a:noFill/>
            <a:miter lim="800000"/>
            <a:headEnd/>
            <a:tailEnd/>
          </a:ln>
        </p:spPr>
      </p:pic>
      <p:pic>
        <p:nvPicPr>
          <p:cNvPr id="8" name="Picture 6"/>
          <p:cNvPicPr>
            <a:picLocks noChangeAspect="1" noChangeArrowheads="1"/>
          </p:cNvPicPr>
          <p:nvPr/>
        </p:nvPicPr>
        <p:blipFill>
          <a:blip r:embed="rId4" cstate="print"/>
          <a:srcRect/>
          <a:stretch>
            <a:fillRect/>
          </a:stretch>
        </p:blipFill>
        <p:spPr bwMode="auto">
          <a:xfrm>
            <a:off x="5577927" y="2880118"/>
            <a:ext cx="1432790" cy="1106996"/>
          </a:xfrm>
          <a:prstGeom prst="rect">
            <a:avLst/>
          </a:prstGeom>
          <a:noFill/>
          <a:ln w="9525">
            <a:noFill/>
            <a:miter lim="800000"/>
            <a:headEnd/>
            <a:tailEnd/>
          </a:ln>
        </p:spPr>
      </p:pic>
      <p:pic>
        <p:nvPicPr>
          <p:cNvPr id="9" name="Picture 5"/>
          <p:cNvPicPr>
            <a:picLocks noChangeAspect="1" noChangeArrowheads="1"/>
          </p:cNvPicPr>
          <p:nvPr/>
        </p:nvPicPr>
        <p:blipFill>
          <a:blip r:embed="rId5" cstate="print"/>
          <a:srcRect/>
          <a:stretch>
            <a:fillRect/>
          </a:stretch>
        </p:blipFill>
        <p:spPr bwMode="auto">
          <a:xfrm>
            <a:off x="6846321" y="3877524"/>
            <a:ext cx="1382947" cy="901210"/>
          </a:xfrm>
          <a:prstGeom prst="rect">
            <a:avLst/>
          </a:prstGeom>
          <a:noFill/>
          <a:ln w="9525">
            <a:noFill/>
            <a:miter lim="800000"/>
            <a:headEnd/>
            <a:tailEnd/>
          </a:ln>
        </p:spPr>
      </p:pic>
      <p:pic>
        <p:nvPicPr>
          <p:cNvPr id="717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0510" y="5082426"/>
            <a:ext cx="943394" cy="842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45590" y="4495800"/>
            <a:ext cx="788263"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290" t="8898"/>
          <a:stretch/>
        </p:blipFill>
        <p:spPr bwMode="auto">
          <a:xfrm>
            <a:off x="5825919" y="5715000"/>
            <a:ext cx="936803" cy="822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2"/>
          </p:nvPr>
        </p:nvSpPr>
        <p:spPr/>
        <p:txBody>
          <a:bodyPr/>
          <a:lstStyle/>
          <a:p>
            <a:fld id="{4873DC4C-D788-E84B-BC71-591A8950A4A5}" type="datetime1">
              <a:rPr lang="en-US" smtClean="0"/>
              <a:pPr/>
              <a:t>12/7/12</a:t>
            </a:fld>
            <a:endParaRPr lang="en-US"/>
          </a:p>
        </p:txBody>
      </p:sp>
      <p:sp>
        <p:nvSpPr>
          <p:cNvPr id="4" name="Slide Number Placeholder 3"/>
          <p:cNvSpPr>
            <a:spLocks noGrp="1"/>
          </p:cNvSpPr>
          <p:nvPr>
            <p:ph type="sldNum" sz="quarter" idx="12"/>
          </p:nvPr>
        </p:nvSpPr>
        <p:spPr/>
        <p:txBody>
          <a:bodyPr/>
          <a:lstStyle/>
          <a:p>
            <a:fld id="{7BC1F5ED-BD72-4CAB-B526-43E94774B14F}" type="slidenum">
              <a:rPr lang="en-US" smtClean="0"/>
              <a:pPr/>
              <a:t>62</a:t>
            </a:fld>
            <a:endParaRPr lang="en-US"/>
          </a:p>
        </p:txBody>
      </p:sp>
    </p:spTree>
    <p:extLst>
      <p:ext uri="{BB962C8B-B14F-4D97-AF65-F5344CB8AC3E}">
        <p14:creationId xmlns:p14="http://schemas.microsoft.com/office/powerpoint/2010/main" val="300984792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COTS parts </a:t>
            </a:r>
            <a:endParaRPr lang="en-US" dirty="0"/>
          </a:p>
        </p:txBody>
      </p:sp>
      <p:sp>
        <p:nvSpPr>
          <p:cNvPr id="3" name="Content Placeholder 2"/>
          <p:cNvSpPr>
            <a:spLocks noGrp="1"/>
          </p:cNvSpPr>
          <p:nvPr>
            <p:ph sz="half" idx="4294967295"/>
          </p:nvPr>
        </p:nvSpPr>
        <p:spPr>
          <a:xfrm>
            <a:off x="0" y="1600200"/>
            <a:ext cx="4038600" cy="4525963"/>
          </a:xfrm>
          <a:prstGeom prst="rect">
            <a:avLst/>
          </a:prstGeom>
        </p:spPr>
        <p:txBody>
          <a:bodyPr/>
          <a:lstStyle/>
          <a:p>
            <a:r>
              <a:rPr lang="en-US" dirty="0"/>
              <a:t>Telescoping tube </a:t>
            </a:r>
            <a:endParaRPr lang="en-US" dirty="0" smtClean="0"/>
          </a:p>
          <a:p>
            <a:r>
              <a:rPr lang="en-US" dirty="0"/>
              <a:t>Springs </a:t>
            </a:r>
            <a:r>
              <a:rPr lang="en-US" dirty="0" smtClean="0"/>
              <a:t>(in legs)</a:t>
            </a:r>
          </a:p>
          <a:p>
            <a:r>
              <a:rPr lang="en-US" dirty="0" smtClean="0"/>
              <a:t>Sliding track (modified)</a:t>
            </a:r>
          </a:p>
          <a:p>
            <a:r>
              <a:rPr lang="en-US" dirty="0" smtClean="0"/>
              <a:t>Plastic tube  </a:t>
            </a:r>
          </a:p>
          <a:p>
            <a:r>
              <a:rPr lang="en-US" dirty="0" smtClean="0"/>
              <a:t>Threaded rod </a:t>
            </a:r>
          </a:p>
          <a:p>
            <a:r>
              <a:rPr lang="en-US" dirty="0" smtClean="0"/>
              <a:t>Brass tube </a:t>
            </a:r>
          </a:p>
          <a:p>
            <a:r>
              <a:rPr lang="en-US" dirty="0" smtClean="0"/>
              <a:t>Threaded rod </a:t>
            </a:r>
          </a:p>
          <a:p>
            <a:r>
              <a:rPr lang="en-US" dirty="0" smtClean="0"/>
              <a:t>Brass sheet metal</a:t>
            </a:r>
          </a:p>
          <a:p>
            <a:endParaRPr lang="en-US" dirty="0" smtClean="0"/>
          </a:p>
          <a:p>
            <a:endParaRPr lang="en-US" dirty="0"/>
          </a:p>
        </p:txBody>
      </p:sp>
      <p:pic>
        <p:nvPicPr>
          <p:cNvPr id="5" name="Picture 2"/>
          <p:cNvPicPr>
            <a:picLocks noGrp="1" noChangeAspect="1" noChangeArrowheads="1"/>
          </p:cNvPicPr>
          <p:nvPr>
            <p:ph sz="half" idx="4294967295"/>
          </p:nvPr>
        </p:nvPicPr>
        <p:blipFill>
          <a:blip r:embed="rId2" cstate="print"/>
          <a:srcRect/>
          <a:stretch>
            <a:fillRect/>
          </a:stretch>
        </p:blipFill>
        <p:spPr bwMode="auto">
          <a:xfrm>
            <a:off x="5000625" y="1371600"/>
            <a:ext cx="4143375" cy="4114800"/>
          </a:xfrm>
          <a:prstGeom prst="rect">
            <a:avLst/>
          </a:prstGeom>
          <a:noFill/>
          <a:ln w="9525">
            <a:noFill/>
            <a:miter lim="800000"/>
            <a:headEnd/>
            <a:tailEnd/>
          </a:ln>
        </p:spPr>
      </p:pic>
      <p:cxnSp>
        <p:nvCxnSpPr>
          <p:cNvPr id="6" name="Straight Arrow Connector 5"/>
          <p:cNvCxnSpPr/>
          <p:nvPr/>
        </p:nvCxnSpPr>
        <p:spPr>
          <a:xfrm flipV="1">
            <a:off x="3352800" y="1877932"/>
            <a:ext cx="2743200" cy="1"/>
          </a:xfrm>
          <a:prstGeom prst="straightConnector1">
            <a:avLst/>
          </a:prstGeom>
          <a:ln w="38100">
            <a:solidFill>
              <a:srgbClr val="FA40C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895600" y="2335131"/>
            <a:ext cx="3200400" cy="1588"/>
          </a:xfrm>
          <a:prstGeom prst="straightConnector1">
            <a:avLst/>
          </a:prstGeom>
          <a:ln w="38100">
            <a:solidFill>
              <a:srgbClr val="FA40C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267200" y="2944730"/>
            <a:ext cx="1371600" cy="103270"/>
          </a:xfrm>
          <a:prstGeom prst="straightConnector1">
            <a:avLst/>
          </a:prstGeom>
          <a:ln w="38100">
            <a:solidFill>
              <a:srgbClr val="FA40C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90800" y="3401929"/>
            <a:ext cx="4953000" cy="2"/>
          </a:xfrm>
          <a:prstGeom prst="straightConnector1">
            <a:avLst/>
          </a:prstGeom>
          <a:ln w="38100">
            <a:solidFill>
              <a:srgbClr val="FA40C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857500" y="3810000"/>
            <a:ext cx="5067300" cy="135330"/>
          </a:xfrm>
          <a:prstGeom prst="straightConnector1">
            <a:avLst/>
          </a:prstGeom>
          <a:ln w="38100">
            <a:solidFill>
              <a:srgbClr val="FA40C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895600" y="4724400"/>
            <a:ext cx="5638800" cy="228600"/>
          </a:xfrm>
          <a:prstGeom prst="straightConnector1">
            <a:avLst/>
          </a:prstGeom>
          <a:ln w="38100">
            <a:solidFill>
              <a:srgbClr val="FA40C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33600" y="4495801"/>
            <a:ext cx="6019800" cy="0"/>
          </a:xfrm>
          <a:prstGeom prst="straightConnector1">
            <a:avLst/>
          </a:prstGeom>
          <a:ln w="38100">
            <a:solidFill>
              <a:srgbClr val="FA40C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467100" y="4953000"/>
            <a:ext cx="5067300" cy="506330"/>
          </a:xfrm>
          <a:prstGeom prst="straightConnector1">
            <a:avLst/>
          </a:prstGeom>
          <a:ln w="38100">
            <a:solidFill>
              <a:srgbClr val="FA40C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2"/>
          </p:nvPr>
        </p:nvSpPr>
        <p:spPr/>
        <p:txBody>
          <a:bodyPr/>
          <a:lstStyle/>
          <a:p>
            <a:fld id="{08492E9A-82BC-0241-910F-FE01DFD1AD8F}" type="datetime1">
              <a:rPr lang="en-US" smtClean="0"/>
              <a:pPr/>
              <a:t>12/7/12</a:t>
            </a:fld>
            <a:endParaRPr lang="en-US"/>
          </a:p>
        </p:txBody>
      </p:sp>
      <p:sp>
        <p:nvSpPr>
          <p:cNvPr id="7" name="Slide Number Placeholder 6"/>
          <p:cNvSpPr>
            <a:spLocks noGrp="1"/>
          </p:cNvSpPr>
          <p:nvPr>
            <p:ph type="sldNum" sz="quarter" idx="12"/>
          </p:nvPr>
        </p:nvSpPr>
        <p:spPr/>
        <p:txBody>
          <a:bodyPr/>
          <a:lstStyle/>
          <a:p>
            <a:fld id="{7BC1F5ED-BD72-4CAB-B526-43E94774B14F}" type="slidenum">
              <a:rPr lang="en-US" smtClean="0"/>
              <a:pPr/>
              <a:t>63</a:t>
            </a:fld>
            <a:endParaRPr lang="en-US"/>
          </a:p>
        </p:txBody>
      </p:sp>
    </p:spTree>
    <p:extLst>
      <p:ext uri="{BB962C8B-B14F-4D97-AF65-F5344CB8AC3E}">
        <p14:creationId xmlns:p14="http://schemas.microsoft.com/office/powerpoint/2010/main" val="155840797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BC1F5ED-BD72-4CAB-B526-43E94774B14F}" type="slidenum">
              <a:rPr lang="en-US" smtClean="0"/>
              <a:pPr/>
              <a:t>64</a:t>
            </a:fld>
            <a:endParaRPr lang="en-US"/>
          </a:p>
        </p:txBody>
      </p:sp>
      <p:sp>
        <p:nvSpPr>
          <p:cNvPr id="3" name="Date Placeholder 2"/>
          <p:cNvSpPr>
            <a:spLocks noGrp="1"/>
          </p:cNvSpPr>
          <p:nvPr>
            <p:ph type="dt" sz="half" idx="2"/>
          </p:nvPr>
        </p:nvSpPr>
        <p:spPr/>
        <p:txBody>
          <a:bodyPr/>
          <a:lstStyle/>
          <a:p>
            <a:fld id="{83E70605-78CB-D84F-B0D0-E3CB3B0D5982}" type="datetime1">
              <a:rPr lang="en-US" smtClean="0"/>
              <a:pPr/>
              <a:t>12/7/12</a:t>
            </a:fld>
            <a:endParaRPr lang="en-US"/>
          </a:p>
        </p:txBody>
      </p:sp>
      <p:sp>
        <p:nvSpPr>
          <p:cNvPr id="4" name="Title 3"/>
          <p:cNvSpPr>
            <a:spLocks noGrp="1"/>
          </p:cNvSpPr>
          <p:nvPr>
            <p:ph type="title"/>
          </p:nvPr>
        </p:nvSpPr>
        <p:spPr/>
        <p:txBody>
          <a:bodyPr/>
          <a:lstStyle/>
          <a:p>
            <a:r>
              <a:rPr lang="en-US" dirty="0" smtClean="0"/>
              <a:t>Integration </a:t>
            </a:r>
            <a:endParaRPr lang="en-US" dirty="0"/>
          </a:p>
        </p:txBody>
      </p:sp>
      <p:pic>
        <p:nvPicPr>
          <p:cNvPr id="6" name="integration_video_3_bigger Mac.mov">
            <a:hlinkClick r:id="" action="ppaction://media"/>
          </p:cNvPr>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140556" y="1371599"/>
            <a:ext cx="9003444" cy="5059747"/>
          </a:xfrm>
          <a:prstGeom prst="rect">
            <a:avLst/>
          </a:prstGeom>
        </p:spPr>
      </p:pic>
    </p:spTree>
    <p:extLst>
      <p:ext uri="{BB962C8B-B14F-4D97-AF65-F5344CB8AC3E}">
        <p14:creationId xmlns:p14="http://schemas.microsoft.com/office/powerpoint/2010/main" val="354335648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C521DFC-8C47-4957-AF72-9933438AD240}" type="slidenum">
              <a:rPr lang="en-US" smtClean="0"/>
              <a:pPr/>
              <a:t>65</a:t>
            </a:fld>
            <a:endParaRPr lang="en-US" dirty="0"/>
          </a:p>
        </p:txBody>
      </p:sp>
      <p:sp>
        <p:nvSpPr>
          <p:cNvPr id="5" name="Date Placeholder 4"/>
          <p:cNvSpPr>
            <a:spLocks noGrp="1"/>
          </p:cNvSpPr>
          <p:nvPr>
            <p:ph type="dt" sz="half" idx="2"/>
          </p:nvPr>
        </p:nvSpPr>
        <p:spPr/>
        <p:txBody>
          <a:bodyPr/>
          <a:lstStyle/>
          <a:p>
            <a:fld id="{49901353-698A-E342-8D1A-FCCE9E728BAC}" type="datetime1">
              <a:rPr lang="en-US" smtClean="0"/>
              <a:pPr/>
              <a:t>12/7/12</a:t>
            </a:fld>
            <a:endParaRPr lang="en-US"/>
          </a:p>
        </p:txBody>
      </p:sp>
      <p:sp>
        <p:nvSpPr>
          <p:cNvPr id="2" name="Title 1"/>
          <p:cNvSpPr>
            <a:spLocks noGrp="1"/>
          </p:cNvSpPr>
          <p:nvPr>
            <p:ph type="title"/>
          </p:nvPr>
        </p:nvSpPr>
        <p:spPr/>
        <p:txBody>
          <a:bodyPr/>
          <a:lstStyle/>
          <a:p>
            <a:r>
              <a:rPr lang="en-US" dirty="0" smtClean="0"/>
              <a:t>Mass Budget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30607044"/>
              </p:ext>
            </p:extLst>
          </p:nvPr>
        </p:nvGraphicFramePr>
        <p:xfrm>
          <a:off x="228600" y="1600203"/>
          <a:ext cx="8686800" cy="4665172"/>
        </p:xfrm>
        <a:graphic>
          <a:graphicData uri="http://schemas.openxmlformats.org/drawingml/2006/table">
            <a:tbl>
              <a:tblPr firstRow="1" bandRow="1">
                <a:tableStyleId>{5940675A-B579-460E-94D1-54222C63F5DA}</a:tableStyleId>
              </a:tblPr>
              <a:tblGrid>
                <a:gridCol w="2895600"/>
                <a:gridCol w="3429000"/>
                <a:gridCol w="2362200"/>
              </a:tblGrid>
              <a:tr h="348823">
                <a:tc>
                  <a:txBody>
                    <a:bodyPr/>
                    <a:lstStyle/>
                    <a:p>
                      <a:pPr algn="ctr"/>
                      <a:r>
                        <a:rPr lang="en-US" dirty="0" smtClean="0"/>
                        <a:t>Sub-System</a:t>
                      </a:r>
                      <a:endParaRPr lang="en-US" dirty="0"/>
                    </a:p>
                  </a:txBody>
                  <a:tcPr>
                    <a:solidFill>
                      <a:schemeClr val="bg2">
                        <a:lumMod val="60000"/>
                        <a:lumOff val="40000"/>
                      </a:schemeClr>
                    </a:solidFill>
                  </a:tcPr>
                </a:tc>
                <a:tc>
                  <a:txBody>
                    <a:bodyPr/>
                    <a:lstStyle/>
                    <a:p>
                      <a:pPr algn="ctr"/>
                      <a:r>
                        <a:rPr lang="en-US" dirty="0" smtClean="0"/>
                        <a:t>Assembly</a:t>
                      </a:r>
                      <a:endParaRPr lang="en-US" dirty="0"/>
                    </a:p>
                  </a:txBody>
                  <a:tcPr>
                    <a:solidFill>
                      <a:schemeClr val="bg2">
                        <a:lumMod val="60000"/>
                        <a:lumOff val="40000"/>
                      </a:schemeClr>
                    </a:solidFill>
                  </a:tcPr>
                </a:tc>
                <a:tc>
                  <a:txBody>
                    <a:bodyPr/>
                    <a:lstStyle/>
                    <a:p>
                      <a:pPr algn="ctr"/>
                      <a:r>
                        <a:rPr lang="en-US" dirty="0" smtClean="0"/>
                        <a:t>Estimated Mass</a:t>
                      </a:r>
                      <a:r>
                        <a:rPr lang="en-US" baseline="0" dirty="0" smtClean="0"/>
                        <a:t> (g)</a:t>
                      </a:r>
                      <a:endParaRPr lang="en-US" dirty="0"/>
                    </a:p>
                  </a:txBody>
                  <a:tcPr>
                    <a:solidFill>
                      <a:schemeClr val="bg2">
                        <a:lumMod val="60000"/>
                        <a:lumOff val="40000"/>
                      </a:schemeClr>
                    </a:solidFill>
                  </a:tcPr>
                </a:tc>
              </a:tr>
              <a:tr h="348823">
                <a:tc rowSpan="3">
                  <a:txBody>
                    <a:bodyPr/>
                    <a:lstStyle/>
                    <a:p>
                      <a:r>
                        <a:rPr lang="en-US" dirty="0" smtClean="0"/>
                        <a:t>Mechanical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Penetrator</a:t>
                      </a:r>
                    </a:p>
                  </a:txBody>
                  <a:tcPr/>
                </a:tc>
                <a:tc>
                  <a:txBody>
                    <a:bodyPr/>
                    <a:lstStyle/>
                    <a:p>
                      <a:pPr algn="ctr"/>
                      <a:r>
                        <a:rPr lang="en-US" dirty="0" smtClean="0"/>
                        <a:t>2336</a:t>
                      </a:r>
                      <a:endParaRPr lang="en-US" dirty="0"/>
                    </a:p>
                  </a:txBody>
                  <a:tcPr/>
                </a:tc>
              </a:tr>
              <a:tr h="348823">
                <a:tc vMerge="1">
                  <a:txBody>
                    <a:bodyPr/>
                    <a:lstStyle/>
                    <a:p>
                      <a:endParaRPr lang="en-US" dirty="0"/>
                    </a:p>
                  </a:txBody>
                  <a:tcPr/>
                </a:tc>
                <a:tc>
                  <a:txBody>
                    <a:bodyPr/>
                    <a:lstStyle/>
                    <a:p>
                      <a:r>
                        <a:rPr lang="en-US" dirty="0" smtClean="0"/>
                        <a:t>Structure</a:t>
                      </a:r>
                      <a:endParaRPr lang="en-US" dirty="0"/>
                    </a:p>
                  </a:txBody>
                  <a:tcPr/>
                </a:tc>
                <a:tc>
                  <a:txBody>
                    <a:bodyPr/>
                    <a:lstStyle/>
                    <a:p>
                      <a:pPr algn="ctr"/>
                      <a:r>
                        <a:rPr lang="en-US" dirty="0" smtClean="0"/>
                        <a:t>3551</a:t>
                      </a:r>
                      <a:endParaRPr lang="en-US" dirty="0"/>
                    </a:p>
                  </a:txBody>
                  <a:tcPr/>
                </a:tc>
              </a:tr>
              <a:tr h="348823">
                <a:tc vMerge="1">
                  <a:txBody>
                    <a:bodyPr/>
                    <a:lstStyle/>
                    <a:p>
                      <a:endParaRPr lang="en-US" dirty="0"/>
                    </a:p>
                  </a:txBody>
                  <a:tcPr/>
                </a:tc>
                <a:tc>
                  <a:txBody>
                    <a:bodyPr/>
                    <a:lstStyle/>
                    <a:p>
                      <a:r>
                        <a:rPr lang="en-US" dirty="0" smtClean="0"/>
                        <a:t>Mechanical Mass</a:t>
                      </a:r>
                      <a:endParaRPr lang="en-US" dirty="0"/>
                    </a:p>
                  </a:txBody>
                  <a:tcPr>
                    <a:solidFill>
                      <a:schemeClr val="bg2">
                        <a:lumMod val="40000"/>
                        <a:lumOff val="60000"/>
                      </a:schemeClr>
                    </a:solidFill>
                  </a:tcPr>
                </a:tc>
                <a:tc>
                  <a:txBody>
                    <a:bodyPr/>
                    <a:lstStyle/>
                    <a:p>
                      <a:pPr algn="ctr"/>
                      <a:r>
                        <a:rPr lang="en-US" dirty="0" smtClean="0"/>
                        <a:t>5887</a:t>
                      </a:r>
                      <a:endParaRPr lang="en-US" dirty="0"/>
                    </a:p>
                  </a:txBody>
                  <a:tcPr>
                    <a:solidFill>
                      <a:schemeClr val="bg2">
                        <a:lumMod val="40000"/>
                        <a:lumOff val="60000"/>
                      </a:schemeClr>
                    </a:solidFill>
                  </a:tcPr>
                </a:tc>
              </a:tr>
              <a:tr h="348823">
                <a:tc rowSpan="5">
                  <a:txBody>
                    <a:bodyPr/>
                    <a:lstStyle/>
                    <a:p>
                      <a:r>
                        <a:rPr lang="en-US" dirty="0" smtClean="0"/>
                        <a:t>Electronics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Communications</a:t>
                      </a:r>
                    </a:p>
                  </a:txBody>
                  <a:tcPr/>
                </a:tc>
                <a:tc>
                  <a:txBody>
                    <a:bodyPr/>
                    <a:lstStyle/>
                    <a:p>
                      <a:pPr algn="ctr"/>
                      <a:r>
                        <a:rPr lang="en-US" dirty="0" smtClean="0"/>
                        <a:t>257</a:t>
                      </a:r>
                      <a:endParaRPr lang="en-US" dirty="0"/>
                    </a:p>
                  </a:txBody>
                  <a:tcPr/>
                </a:tc>
              </a:tr>
              <a:tr h="348823">
                <a:tc vMerge="1">
                  <a:txBody>
                    <a:bodyPr/>
                    <a:lstStyle/>
                    <a:p>
                      <a:endParaRPr lang="en-US" dirty="0"/>
                    </a:p>
                  </a:txBody>
                  <a:tcPr/>
                </a:tc>
                <a:tc>
                  <a:txBody>
                    <a:bodyPr/>
                    <a:lstStyle/>
                    <a:p>
                      <a:r>
                        <a:rPr lang="en-US" dirty="0" smtClean="0"/>
                        <a:t>Power</a:t>
                      </a:r>
                      <a:endParaRPr lang="en-US" dirty="0"/>
                    </a:p>
                  </a:txBody>
                  <a:tcPr/>
                </a:tc>
                <a:tc>
                  <a:txBody>
                    <a:bodyPr/>
                    <a:lstStyle/>
                    <a:p>
                      <a:pPr algn="ctr"/>
                      <a:r>
                        <a:rPr lang="en-US" dirty="0" smtClean="0"/>
                        <a:t>360</a:t>
                      </a:r>
                      <a:endParaRPr lang="en-US" dirty="0"/>
                    </a:p>
                  </a:txBody>
                  <a:tcPr/>
                </a:tc>
              </a:tr>
              <a:tr h="348823">
                <a:tc vMerge="1">
                  <a:txBody>
                    <a:bodyPr/>
                    <a:lstStyle/>
                    <a:p>
                      <a:endParaRPr lang="en-US" dirty="0"/>
                    </a:p>
                  </a:txBody>
                  <a:tcPr/>
                </a:tc>
                <a:tc>
                  <a:txBody>
                    <a:bodyPr/>
                    <a:lstStyle/>
                    <a:p>
                      <a:r>
                        <a:rPr lang="en-US" dirty="0" smtClean="0"/>
                        <a:t>C&amp;DH (components)</a:t>
                      </a:r>
                      <a:endParaRPr lang="en-US" dirty="0"/>
                    </a:p>
                  </a:txBody>
                  <a:tcPr/>
                </a:tc>
                <a:tc>
                  <a:txBody>
                    <a:bodyPr/>
                    <a:lstStyle/>
                    <a:p>
                      <a:pPr algn="ctr"/>
                      <a:r>
                        <a:rPr lang="en-US" dirty="0" smtClean="0"/>
                        <a:t>6</a:t>
                      </a:r>
                      <a:endParaRPr lang="en-US" dirty="0"/>
                    </a:p>
                  </a:txBody>
                  <a:tcPr/>
                </a:tc>
              </a:tr>
              <a:tr h="467593">
                <a:tc vMerge="1">
                  <a:txBody>
                    <a:bodyPr/>
                    <a:lstStyle/>
                    <a:p>
                      <a:endParaRPr lang="en-US" dirty="0"/>
                    </a:p>
                  </a:txBody>
                  <a:tcPr/>
                </a:tc>
                <a:tc>
                  <a:txBody>
                    <a:bodyPr/>
                    <a:lstStyle/>
                    <a:p>
                      <a:r>
                        <a:rPr lang="en-US" dirty="0" smtClean="0"/>
                        <a:t>Sensors (wiring)</a:t>
                      </a:r>
                      <a:endParaRPr lang="en-US" dirty="0"/>
                    </a:p>
                  </a:txBody>
                  <a:tcPr/>
                </a:tc>
                <a:tc>
                  <a:txBody>
                    <a:bodyPr/>
                    <a:lstStyle/>
                    <a:p>
                      <a:pPr algn="ctr"/>
                      <a:r>
                        <a:rPr lang="en-US" dirty="0" smtClean="0"/>
                        <a:t>173.8</a:t>
                      </a:r>
                      <a:endParaRPr lang="en-US" dirty="0"/>
                    </a:p>
                  </a:txBody>
                  <a:tcPr/>
                </a:tc>
              </a:tr>
              <a:tr h="348823">
                <a:tc vMerge="1">
                  <a:txBody>
                    <a:bodyPr/>
                    <a:lstStyle/>
                    <a:p>
                      <a:endParaRPr lang="en-US" dirty="0"/>
                    </a:p>
                  </a:txBody>
                  <a:tcPr/>
                </a:tc>
                <a:tc>
                  <a:txBody>
                    <a:bodyPr/>
                    <a:lstStyle/>
                    <a:p>
                      <a:r>
                        <a:rPr lang="en-US" dirty="0" smtClean="0"/>
                        <a:t>Electronics</a:t>
                      </a:r>
                      <a:r>
                        <a:rPr lang="en-US" baseline="0" dirty="0" smtClean="0"/>
                        <a:t> Mass</a:t>
                      </a:r>
                      <a:endParaRPr lang="en-US" dirty="0"/>
                    </a:p>
                  </a:txBody>
                  <a:tcPr>
                    <a:solidFill>
                      <a:schemeClr val="bg2">
                        <a:lumMod val="40000"/>
                        <a:lumOff val="60000"/>
                      </a:schemeClr>
                    </a:solidFill>
                  </a:tcPr>
                </a:tc>
                <a:tc>
                  <a:txBody>
                    <a:bodyPr/>
                    <a:lstStyle/>
                    <a:p>
                      <a:pPr algn="ctr"/>
                      <a:r>
                        <a:rPr lang="en-US" dirty="0" smtClean="0"/>
                        <a:t>796.8</a:t>
                      </a:r>
                      <a:endParaRPr lang="en-US" dirty="0"/>
                    </a:p>
                  </a:txBody>
                  <a:tcPr>
                    <a:solidFill>
                      <a:schemeClr val="bg2">
                        <a:lumMod val="40000"/>
                        <a:lumOff val="60000"/>
                      </a:schemeClr>
                    </a:solidFill>
                  </a:tcPr>
                </a:tc>
              </a:tr>
              <a:tr h="539979">
                <a:tc gridSpan="2">
                  <a:txBody>
                    <a:bodyPr/>
                    <a:lstStyle/>
                    <a:p>
                      <a:pPr algn="r"/>
                      <a:r>
                        <a:rPr lang="en-US" dirty="0" smtClean="0"/>
                        <a:t>Total Estimated</a:t>
                      </a:r>
                      <a:r>
                        <a:rPr lang="en-US" baseline="0" dirty="0" smtClean="0"/>
                        <a:t> </a:t>
                      </a:r>
                      <a:r>
                        <a:rPr lang="en-US" dirty="0" smtClean="0"/>
                        <a:t>System Mass</a:t>
                      </a:r>
                      <a:endParaRPr lang="en-US" dirty="0"/>
                    </a:p>
                  </a:txBody>
                  <a:tcPr/>
                </a:tc>
                <a:tc hMerge="1">
                  <a:txBody>
                    <a:bodyPr/>
                    <a:lstStyle/>
                    <a:p>
                      <a:endParaRPr lang="en-US" dirty="0"/>
                    </a:p>
                  </a:txBody>
                  <a:tcPr/>
                </a:tc>
                <a:tc>
                  <a:txBody>
                    <a:bodyPr/>
                    <a:lstStyle/>
                    <a:p>
                      <a:pPr algn="ctr"/>
                      <a:r>
                        <a:rPr lang="en-US" dirty="0" smtClean="0"/>
                        <a:t>6683.8</a:t>
                      </a:r>
                      <a:endParaRPr lang="en-US" dirty="0"/>
                    </a:p>
                  </a:txBody>
                  <a:tcPr/>
                </a:tc>
              </a:tr>
              <a:tr h="348823">
                <a:tc gridSpan="2">
                  <a:txBody>
                    <a:bodyPr/>
                    <a:lstStyle/>
                    <a:p>
                      <a:pPr algn="r"/>
                      <a:r>
                        <a:rPr lang="en-US" dirty="0" smtClean="0"/>
                        <a:t>Mass Requirement</a:t>
                      </a:r>
                      <a:endParaRPr lang="en-US" dirty="0"/>
                    </a:p>
                  </a:txBody>
                  <a:tcPr/>
                </a:tc>
                <a:tc hMerge="1">
                  <a:txBody>
                    <a:bodyPr/>
                    <a:lstStyle/>
                    <a:p>
                      <a:endParaRPr lang="en-US" dirty="0"/>
                    </a:p>
                  </a:txBody>
                  <a:tcPr/>
                </a:tc>
                <a:tc>
                  <a:txBody>
                    <a:bodyPr/>
                    <a:lstStyle/>
                    <a:p>
                      <a:pPr algn="ctr"/>
                      <a:r>
                        <a:rPr lang="en-US" smtClean="0"/>
                        <a:t>12000</a:t>
                      </a:r>
                      <a:endParaRPr lang="en-US" dirty="0"/>
                    </a:p>
                  </a:txBody>
                  <a:tcPr/>
                </a:tc>
              </a:tr>
              <a:tr h="348823">
                <a:tc gridSpan="2">
                  <a:txBody>
                    <a:bodyPr/>
                    <a:lstStyle/>
                    <a:p>
                      <a:pPr algn="r"/>
                      <a:r>
                        <a:rPr lang="en-US" dirty="0" smtClean="0"/>
                        <a:t>Margin </a:t>
                      </a:r>
                      <a:endParaRPr lang="en-US" dirty="0"/>
                    </a:p>
                  </a:txBody>
                  <a:tcPr/>
                </a:tc>
                <a:tc hMerge="1">
                  <a:txBody>
                    <a:bodyPr/>
                    <a:lstStyle/>
                    <a:p>
                      <a:endParaRPr lang="en-US" dirty="0"/>
                    </a:p>
                  </a:txBody>
                  <a:tcPr/>
                </a:tc>
                <a:tc>
                  <a:txBody>
                    <a:bodyPr/>
                    <a:lstStyle/>
                    <a:p>
                      <a:pPr algn="ctr"/>
                      <a:r>
                        <a:rPr lang="en-US" dirty="0" smtClean="0"/>
                        <a:t>44.3%</a:t>
                      </a:r>
                      <a:endParaRPr lang="en-US" dirty="0"/>
                    </a:p>
                  </a:txBody>
                  <a:tcPr/>
                </a:tc>
              </a:tr>
            </a:tbl>
          </a:graphicData>
        </a:graphic>
      </p:graphicFrame>
    </p:spTree>
    <p:extLst>
      <p:ext uri="{BB962C8B-B14F-4D97-AF65-F5344CB8AC3E}">
        <p14:creationId xmlns:p14="http://schemas.microsoft.com/office/powerpoint/2010/main" val="403345249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53972" y="1828800"/>
            <a:ext cx="4014046"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Manufacturing Plan</a:t>
            </a:r>
            <a:endParaRPr lang="en-US" sz="2400" dirty="0">
              <a:solidFill>
                <a:srgbClr val="BFBFBF"/>
              </a:solidFill>
            </a:endParaRPr>
          </a:p>
        </p:txBody>
      </p:sp>
      <p:sp>
        <p:nvSpPr>
          <p:cNvPr id="12" name="Rounded Rectangle 11"/>
          <p:cNvSpPr/>
          <p:nvPr/>
        </p:nvSpPr>
        <p:spPr>
          <a:xfrm>
            <a:off x="253972" y="3314171"/>
            <a:ext cx="4014046" cy="800629"/>
          </a:xfrm>
          <a:prstGeom prst="roundRect">
            <a:avLst/>
          </a:prstGeom>
          <a:solidFill>
            <a:srgbClr val="FD965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3200" b="1" dirty="0" smtClean="0">
                <a:solidFill>
                  <a:srgbClr val="FFFFFF"/>
                </a:solidFill>
              </a:rPr>
              <a:t>Testing Plan</a:t>
            </a:r>
            <a:endParaRPr lang="en-US" sz="3200" b="1" dirty="0">
              <a:solidFill>
                <a:srgbClr val="FFFFFF"/>
              </a:solidFill>
            </a:endParaRPr>
          </a:p>
        </p:txBody>
      </p:sp>
      <p:sp>
        <p:nvSpPr>
          <p:cNvPr id="13" name="Rounded Rectangle 12"/>
          <p:cNvSpPr/>
          <p:nvPr/>
        </p:nvSpPr>
        <p:spPr>
          <a:xfrm>
            <a:off x="253972" y="4800600"/>
            <a:ext cx="4014046"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Project Management Plan</a:t>
            </a:r>
            <a:endParaRPr lang="en-US" sz="2400" dirty="0">
              <a:solidFill>
                <a:srgbClr val="BFBFBF"/>
              </a:solidFill>
            </a:endParaRPr>
          </a:p>
        </p:txBody>
      </p:sp>
      <p:sp>
        <p:nvSpPr>
          <p:cNvPr id="14" name="Rounded Rectangle 13"/>
          <p:cNvSpPr/>
          <p:nvPr/>
        </p:nvSpPr>
        <p:spPr>
          <a:xfrm>
            <a:off x="1752600" y="533400"/>
            <a:ext cx="5444093" cy="800629"/>
          </a:xfrm>
          <a:prstGeom prst="roundRect">
            <a:avLst/>
          </a:prstGeom>
          <a:solidFill>
            <a:schemeClr val="accent6"/>
          </a:solidFill>
          <a:ln>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800" b="1" dirty="0" smtClean="0">
                <a:solidFill>
                  <a:srgbClr val="FFFFFF"/>
                </a:solidFill>
              </a:rPr>
              <a:t>Ice SPEAR</a:t>
            </a:r>
            <a:endParaRPr lang="en-US" sz="4800" b="1" dirty="0">
              <a:solidFill>
                <a:srgbClr val="FFFFFF"/>
              </a:solidFill>
            </a:endParaRPr>
          </a:p>
        </p:txBody>
      </p:sp>
      <p:cxnSp>
        <p:nvCxnSpPr>
          <p:cNvPr id="16" name="Straight Arrow Connector 15"/>
          <p:cNvCxnSpPr>
            <a:stCxn id="8" idx="2"/>
            <a:endCxn id="12" idx="0"/>
          </p:cNvCxnSpPr>
          <p:nvPr/>
        </p:nvCxnSpPr>
        <p:spPr>
          <a:xfrm rot="5400000">
            <a:off x="1918624" y="2971800"/>
            <a:ext cx="684742"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1920212" y="4457435"/>
            <a:ext cx="684742"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 name="Group 8"/>
          <p:cNvGrpSpPr/>
          <p:nvPr/>
        </p:nvGrpSpPr>
        <p:grpSpPr>
          <a:xfrm>
            <a:off x="5995658" y="1610534"/>
            <a:ext cx="1700542" cy="4942666"/>
            <a:chOff x="7617932" y="1281583"/>
            <a:chExt cx="1457363" cy="5703761"/>
          </a:xfrm>
        </p:grpSpPr>
        <p:grpSp>
          <p:nvGrpSpPr>
            <p:cNvPr id="3" name="Group 14"/>
            <p:cNvGrpSpPr/>
            <p:nvPr/>
          </p:nvGrpSpPr>
          <p:grpSpPr>
            <a:xfrm>
              <a:off x="7617932" y="1281583"/>
              <a:ext cx="1457363" cy="5703761"/>
              <a:chOff x="7617932" y="1281583"/>
              <a:chExt cx="1457363" cy="5703761"/>
            </a:xfrm>
          </p:grpSpPr>
          <p:grpSp>
            <p:nvGrpSpPr>
              <p:cNvPr id="4" name="Group 16"/>
              <p:cNvGrpSpPr/>
              <p:nvPr/>
            </p:nvGrpSpPr>
            <p:grpSpPr>
              <a:xfrm>
                <a:off x="7617932" y="1281583"/>
                <a:ext cx="1457363" cy="5703761"/>
                <a:chOff x="7617932" y="1281583"/>
                <a:chExt cx="1457363" cy="5703761"/>
              </a:xfrm>
            </p:grpSpPr>
            <p:grpSp>
              <p:nvGrpSpPr>
                <p:cNvPr id="5" name="Group 18"/>
                <p:cNvGrpSpPr/>
                <p:nvPr/>
              </p:nvGrpSpPr>
              <p:grpSpPr>
                <a:xfrm>
                  <a:off x="7617932" y="1281583"/>
                  <a:ext cx="1457363" cy="5703761"/>
                  <a:chOff x="7617932" y="1281583"/>
                  <a:chExt cx="1457363" cy="5703761"/>
                </a:xfrm>
              </p:grpSpPr>
              <p:sp>
                <p:nvSpPr>
                  <p:cNvPr id="23" name="Can 22"/>
                  <p:cNvSpPr/>
                  <p:nvPr/>
                </p:nvSpPr>
                <p:spPr>
                  <a:xfrm>
                    <a:off x="7617932" y="3398989"/>
                    <a:ext cx="1457363" cy="3586355"/>
                  </a:xfrm>
                  <a:prstGeom prst="can">
                    <a:avLst>
                      <a:gd name="adj" fmla="val 6430"/>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dirty="0"/>
                  </a:p>
                </p:txBody>
              </p:sp>
              <p:sp>
                <p:nvSpPr>
                  <p:cNvPr id="24" name="Rectangle 23"/>
                  <p:cNvSpPr/>
                  <p:nvPr/>
                </p:nvSpPr>
                <p:spPr>
                  <a:xfrm>
                    <a:off x="8038834" y="1281583"/>
                    <a:ext cx="632489" cy="1939919"/>
                  </a:xfrm>
                  <a:prstGeom prst="rect">
                    <a:avLst/>
                  </a:prstGeom>
                  <a:solidFill>
                    <a:srgbClr val="C0504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8130566" y="5274431"/>
                    <a:ext cx="480794" cy="711835"/>
                  </a:xfrm>
                  <a:prstGeom prst="rect">
                    <a:avLst/>
                  </a:prstGeom>
                  <a:solidFill>
                    <a:schemeClr val="accent2"/>
                  </a:solidFill>
                  <a:ln>
                    <a:solidFill>
                      <a:schemeClr val="bg1"/>
                    </a:solidFill>
                  </a:ln>
                </p:spPr>
                <p:style>
                  <a:lnRef idx="1">
                    <a:schemeClr val="dk1"/>
                  </a:lnRef>
                  <a:fillRef idx="3">
                    <a:schemeClr val="dk1"/>
                  </a:fillRef>
                  <a:effectRef idx="2">
                    <a:schemeClr val="dk1"/>
                  </a:effectRef>
                  <a:fontRef idx="minor">
                    <a:schemeClr val="lt1"/>
                  </a:fontRef>
                </p:style>
                <p:txBody>
                  <a:bodyPr vert="horz" rtlCol="0" anchor="ctr"/>
                  <a:lstStyle/>
                  <a:p>
                    <a:pPr algn="ctr"/>
                    <a:endParaRPr lang="en-US" dirty="0"/>
                  </a:p>
                </p:txBody>
              </p:sp>
              <p:cxnSp>
                <p:nvCxnSpPr>
                  <p:cNvPr id="26" name="Curved Connector 25"/>
                  <p:cNvCxnSpPr>
                    <a:stCxn id="24" idx="2"/>
                    <a:endCxn id="25" idx="0"/>
                  </p:cNvCxnSpPr>
                  <p:nvPr/>
                </p:nvCxnSpPr>
                <p:spPr>
                  <a:xfrm rot="16200000" flipH="1">
                    <a:off x="7336557" y="4240024"/>
                    <a:ext cx="2052929" cy="15884"/>
                  </a:xfrm>
                  <a:prstGeom prst="curvedConnector3">
                    <a:avLst>
                      <a:gd name="adj1" fmla="val 50000"/>
                    </a:avLst>
                  </a:prstGeom>
                  <a:ln w="76200" cmpd="sng"/>
                </p:spPr>
                <p:style>
                  <a:lnRef idx="2">
                    <a:schemeClr val="dk1"/>
                  </a:lnRef>
                  <a:fillRef idx="0">
                    <a:schemeClr val="dk1"/>
                  </a:fillRef>
                  <a:effectRef idx="1">
                    <a:schemeClr val="dk1"/>
                  </a:effectRef>
                  <a:fontRef idx="minor">
                    <a:schemeClr val="tx1"/>
                  </a:fontRef>
                </p:style>
              </p:cxnSp>
            </p:grpSp>
            <p:cxnSp>
              <p:nvCxnSpPr>
                <p:cNvPr id="22" name="Curved Connector 21"/>
                <p:cNvCxnSpPr>
                  <a:stCxn id="25" idx="2"/>
                </p:cNvCxnSpPr>
                <p:nvPr/>
              </p:nvCxnSpPr>
              <p:spPr>
                <a:xfrm rot="5400000">
                  <a:off x="8109922" y="6002865"/>
                  <a:ext cx="277640" cy="244443"/>
                </a:xfrm>
                <a:prstGeom prst="curvedConnector3">
                  <a:avLst>
                    <a:gd name="adj1" fmla="val 50000"/>
                  </a:avLst>
                </a:prstGeom>
              </p:spPr>
              <p:style>
                <a:lnRef idx="2">
                  <a:schemeClr val="dk1"/>
                </a:lnRef>
                <a:fillRef idx="0">
                  <a:schemeClr val="dk1"/>
                </a:fillRef>
                <a:effectRef idx="1">
                  <a:schemeClr val="dk1"/>
                </a:effectRef>
                <a:fontRef idx="minor">
                  <a:schemeClr val="tx1"/>
                </a:fontRef>
              </p:style>
            </p:cxnSp>
          </p:grpSp>
          <p:sp>
            <p:nvSpPr>
              <p:cNvPr id="19" name="Rounded Rectangle 18"/>
              <p:cNvSpPr/>
              <p:nvPr/>
            </p:nvSpPr>
            <p:spPr>
              <a:xfrm>
                <a:off x="8198118" y="6647550"/>
                <a:ext cx="313925" cy="1997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grpSp>
        <p:cxnSp>
          <p:nvCxnSpPr>
            <p:cNvPr id="17" name="Curved Connector 16"/>
            <p:cNvCxnSpPr>
              <a:endCxn id="19" idx="0"/>
            </p:cNvCxnSpPr>
            <p:nvPr/>
          </p:nvCxnSpPr>
          <p:spPr>
            <a:xfrm rot="16200000" flipH="1">
              <a:off x="8048979" y="6341447"/>
              <a:ext cx="383643" cy="228561"/>
            </a:xfrm>
            <a:prstGeom prst="curvedConnector3">
              <a:avLst>
                <a:gd name="adj1" fmla="val 50000"/>
              </a:avLst>
            </a:prstGeom>
          </p:spPr>
          <p:style>
            <a:lnRef idx="2">
              <a:schemeClr val="dk1"/>
            </a:lnRef>
            <a:fillRef idx="0">
              <a:schemeClr val="dk1"/>
            </a:fillRef>
            <a:effectRef idx="1">
              <a:schemeClr val="dk1"/>
            </a:effectRef>
            <a:fontRef idx="minor">
              <a:schemeClr val="tx1"/>
            </a:fontRef>
          </p:style>
        </p:cxnSp>
      </p:grpSp>
      <p:sp>
        <p:nvSpPr>
          <p:cNvPr id="6" name="Date Placeholder 5"/>
          <p:cNvSpPr>
            <a:spLocks noGrp="1"/>
          </p:cNvSpPr>
          <p:nvPr>
            <p:ph type="dt" sz="half" idx="10"/>
          </p:nvPr>
        </p:nvSpPr>
        <p:spPr/>
        <p:txBody>
          <a:bodyPr/>
          <a:lstStyle/>
          <a:p>
            <a:fld id="{508F8CAF-8970-CD4B-9790-4104966D99E3}" type="datetime1">
              <a:rPr lang="en-US" smtClean="0"/>
              <a:pPr/>
              <a:t>12/7/12</a:t>
            </a:fld>
            <a:endParaRPr lang="en-US"/>
          </a:p>
        </p:txBody>
      </p:sp>
      <p:sp>
        <p:nvSpPr>
          <p:cNvPr id="7" name="Slide Number Placeholder 6"/>
          <p:cNvSpPr>
            <a:spLocks noGrp="1"/>
          </p:cNvSpPr>
          <p:nvPr>
            <p:ph type="sldNum" sz="quarter" idx="12"/>
          </p:nvPr>
        </p:nvSpPr>
        <p:spPr/>
        <p:txBody>
          <a:bodyPr/>
          <a:lstStyle/>
          <a:p>
            <a:fld id="{1C521DFC-8C47-4957-AF72-9933438AD240}" type="slidenum">
              <a:rPr lang="en-US" smtClean="0"/>
              <a:pPr/>
              <a:t>66</a:t>
            </a:fld>
            <a:endParaRPr lang="en-US"/>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 Plan</a:t>
            </a:r>
            <a:endParaRPr lang="en-US" dirty="0"/>
          </a:p>
        </p:txBody>
      </p:sp>
      <p:sp>
        <p:nvSpPr>
          <p:cNvPr id="3" name="Content Placeholder 2"/>
          <p:cNvSpPr>
            <a:spLocks noGrp="1"/>
          </p:cNvSpPr>
          <p:nvPr>
            <p:ph idx="4294967295"/>
          </p:nvPr>
        </p:nvSpPr>
        <p:spPr>
          <a:xfrm>
            <a:off x="0" y="1836738"/>
            <a:ext cx="8229600" cy="4267200"/>
          </a:xfrm>
          <a:prstGeom prst="rect">
            <a:avLst/>
          </a:prstGeom>
        </p:spPr>
        <p:txBody>
          <a:bodyPr/>
          <a:lstStyle/>
          <a:p>
            <a:r>
              <a:rPr lang="en-US" dirty="0" smtClean="0"/>
              <a:t>Component and Subsystem Test and Verification</a:t>
            </a:r>
          </a:p>
          <a:p>
            <a:pPr marL="914400" lvl="1" indent="-514350">
              <a:buFont typeface="+mj-lt"/>
              <a:buAutoNum type="arabicPeriod"/>
            </a:pPr>
            <a:r>
              <a:rPr lang="en-US" dirty="0" smtClean="0"/>
              <a:t>System lead fills out test request form</a:t>
            </a:r>
          </a:p>
          <a:p>
            <a:pPr marL="1314450" lvl="2" indent="-514350">
              <a:buFont typeface="+mj-lt"/>
              <a:buAutoNum type="alphaLcParenR"/>
            </a:pPr>
            <a:r>
              <a:rPr lang="en-US" dirty="0" smtClean="0"/>
              <a:t>Contains basics of what is desired in the test</a:t>
            </a:r>
          </a:p>
          <a:p>
            <a:pPr marL="1314450" lvl="2" indent="-514350">
              <a:buFont typeface="+mj-lt"/>
              <a:buAutoNum type="alphaLcParenR"/>
            </a:pPr>
            <a:r>
              <a:rPr lang="en-US" dirty="0" smtClean="0"/>
              <a:t>Basic idea for set-up</a:t>
            </a:r>
          </a:p>
          <a:p>
            <a:pPr marL="1314450" lvl="2" indent="-514350">
              <a:buFont typeface="+mj-lt"/>
              <a:buAutoNum type="alphaLcParenR"/>
            </a:pPr>
            <a:r>
              <a:rPr lang="en-US" dirty="0" smtClean="0"/>
              <a:t>Proposed budget</a:t>
            </a:r>
          </a:p>
          <a:p>
            <a:pPr marL="914400" lvl="1" indent="-514350">
              <a:buFont typeface="+mj-lt"/>
              <a:buAutoNum type="arabicPeriod"/>
            </a:pPr>
            <a:r>
              <a:rPr lang="en-US" dirty="0" smtClean="0"/>
              <a:t>Testing Lead will coordinate writing of Test Procedures Document</a:t>
            </a:r>
          </a:p>
          <a:p>
            <a:pPr marL="914400" lvl="1" indent="-514350">
              <a:buFont typeface="+mj-lt"/>
              <a:buAutoNum type="arabicPeriod"/>
            </a:pPr>
            <a:endParaRPr lang="en-US" dirty="0"/>
          </a:p>
        </p:txBody>
      </p:sp>
      <p:sp>
        <p:nvSpPr>
          <p:cNvPr id="4" name="Date Placeholder 3"/>
          <p:cNvSpPr>
            <a:spLocks noGrp="1"/>
          </p:cNvSpPr>
          <p:nvPr>
            <p:ph type="dt" sz="half" idx="2"/>
          </p:nvPr>
        </p:nvSpPr>
        <p:spPr/>
        <p:txBody>
          <a:bodyPr/>
          <a:lstStyle/>
          <a:p>
            <a:fld id="{2081432A-C531-DB49-9869-EAA88D4562C5}"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67</a:t>
            </a:fld>
            <a:endParaRPr lang="en-US"/>
          </a:p>
        </p:txBody>
      </p:sp>
    </p:spTree>
    <p:extLst>
      <p:ext uri="{BB962C8B-B14F-4D97-AF65-F5344CB8AC3E}">
        <p14:creationId xmlns:p14="http://schemas.microsoft.com/office/powerpoint/2010/main" val="2874931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Electronics, Software Integration Test</a:t>
            </a:r>
            <a:endParaRPr lang="en-US" sz="3200" dirty="0"/>
          </a:p>
        </p:txBody>
      </p:sp>
      <p:pic>
        <p:nvPicPr>
          <p:cNvPr id="69" name="Pictur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53797"/>
            <a:ext cx="6032310" cy="2290043"/>
          </a:xfrm>
          <a:prstGeom prst="rect">
            <a:avLst/>
          </a:prstGeom>
        </p:spPr>
      </p:pic>
      <p:sp>
        <p:nvSpPr>
          <p:cNvPr id="70" name="TextBox 69"/>
          <p:cNvSpPr txBox="1"/>
          <p:nvPr/>
        </p:nvSpPr>
        <p:spPr>
          <a:xfrm>
            <a:off x="-3862" y="1363777"/>
            <a:ext cx="9241980" cy="5247590"/>
          </a:xfrm>
          <a:prstGeom prst="rect">
            <a:avLst/>
          </a:prstGeom>
          <a:noFill/>
        </p:spPr>
        <p:txBody>
          <a:bodyPr wrap="square" numCol="3" rtlCol="0">
            <a:spAutoFit/>
          </a:bodyPr>
          <a:lstStyle/>
          <a:p>
            <a:pPr algn="ctr">
              <a:lnSpc>
                <a:spcPct val="150000"/>
              </a:lnSpc>
            </a:pPr>
            <a:r>
              <a:rPr lang="en-US" b="1" dirty="0" smtClean="0"/>
              <a:t>Test Goals</a:t>
            </a:r>
          </a:p>
          <a:p>
            <a:pPr marL="285750" indent="-285750">
              <a:buFont typeface="Arial" pitchFamily="34" charset="0"/>
              <a:buChar char="•"/>
            </a:pPr>
            <a:r>
              <a:rPr lang="en-US" sz="1600" dirty="0" smtClean="0"/>
              <a:t>Verify: </a:t>
            </a:r>
          </a:p>
          <a:p>
            <a:pPr marL="742950" lvl="1" indent="-285750">
              <a:buFont typeface="Arial" pitchFamily="34" charset="0"/>
              <a:buChar char="•"/>
            </a:pPr>
            <a:r>
              <a:rPr lang="en-US" sz="1600" dirty="0"/>
              <a:t>D</a:t>
            </a:r>
            <a:r>
              <a:rPr lang="en-US" sz="1600" dirty="0" smtClean="0"/>
              <a:t>ata collection capabilities</a:t>
            </a:r>
          </a:p>
          <a:p>
            <a:pPr marL="742950" lvl="1" indent="-285750">
              <a:buFont typeface="Arial" pitchFamily="34" charset="0"/>
              <a:buChar char="•"/>
            </a:pPr>
            <a:r>
              <a:rPr lang="en-US" sz="1600" dirty="0"/>
              <a:t>W</a:t>
            </a:r>
            <a:r>
              <a:rPr lang="en-US" sz="1600" dirty="0" smtClean="0"/>
              <a:t>aterproofing of system</a:t>
            </a:r>
          </a:p>
          <a:p>
            <a:pPr marL="742950" lvl="1" indent="-285750">
              <a:buFont typeface="Arial" pitchFamily="34" charset="0"/>
              <a:buChar char="•"/>
            </a:pPr>
            <a:r>
              <a:rPr lang="en-US" sz="1600" dirty="0" smtClean="0"/>
              <a:t>Collection of housekeeping data to verify 90-day survivability</a:t>
            </a:r>
          </a:p>
          <a:p>
            <a:pPr marL="742950" lvl="1" indent="-285750">
              <a:buFont typeface="Arial" pitchFamily="34" charset="0"/>
              <a:buChar char="•"/>
            </a:pPr>
            <a:r>
              <a:rPr lang="en-US" sz="1600" dirty="0" smtClean="0"/>
              <a:t>Data transmission, 10 km line of sight</a:t>
            </a:r>
            <a:endParaRPr lang="en-US" dirty="0" smtClean="0"/>
          </a:p>
          <a:p>
            <a:pPr algn="ctr"/>
            <a:endParaRPr lang="en-US" b="1" dirty="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lnSpc>
                <a:spcPct val="150000"/>
              </a:lnSpc>
            </a:pPr>
            <a:r>
              <a:rPr lang="en-US" b="1" dirty="0" smtClean="0"/>
              <a:t>Test Basics</a:t>
            </a:r>
          </a:p>
          <a:p>
            <a:pPr marL="285750" indent="-285750">
              <a:buFont typeface="Arial" pitchFamily="34" charset="0"/>
              <a:buChar char="•"/>
            </a:pPr>
            <a:r>
              <a:rPr lang="en-US" sz="1600" dirty="0" smtClean="0"/>
              <a:t>Three hours of data collection</a:t>
            </a:r>
          </a:p>
          <a:p>
            <a:pPr marL="742950" lvl="1" indent="-285750">
              <a:buFont typeface="Arial" pitchFamily="34" charset="0"/>
              <a:buChar char="•"/>
            </a:pPr>
            <a:r>
              <a:rPr lang="en-US" sz="1600" dirty="0" smtClean="0"/>
              <a:t>Temperature 10 times per hour</a:t>
            </a:r>
          </a:p>
          <a:p>
            <a:pPr marL="742950" lvl="1" indent="-285750">
              <a:buFont typeface="Arial" pitchFamily="34" charset="0"/>
              <a:buChar char="•"/>
            </a:pPr>
            <a:r>
              <a:rPr lang="en-US" sz="1600" dirty="0"/>
              <a:t>GPS </a:t>
            </a:r>
            <a:r>
              <a:rPr lang="en-US" sz="1600" dirty="0" smtClean="0"/>
              <a:t> and Housekeeping data once per hour</a:t>
            </a:r>
          </a:p>
          <a:p>
            <a:pPr marL="285750" indent="-285750">
              <a:buFont typeface="Arial" pitchFamily="34" charset="0"/>
              <a:buChar char="•"/>
            </a:pPr>
            <a:r>
              <a:rPr lang="en-US" sz="1600" dirty="0" smtClean="0"/>
              <a:t>Transmit data when commanded by UAV electronics</a:t>
            </a:r>
          </a:p>
          <a:p>
            <a:pPr marL="285750" indent="-285750">
              <a:buFont typeface="Arial" pitchFamily="34" charset="0"/>
              <a:buChar char="•"/>
            </a:pPr>
            <a:r>
              <a:rPr lang="en-US" sz="1600" dirty="0" smtClean="0"/>
              <a:t>Fly-over / Flagstaff Location</a:t>
            </a:r>
            <a:endParaRPr lang="en-US" dirty="0"/>
          </a:p>
          <a:p>
            <a:pPr marL="285750" indent="-285750">
              <a:buFont typeface="Arial" pitchFamily="34" charset="0"/>
              <a:buChar char="•"/>
            </a:pPr>
            <a:endParaRPr lang="en-US" b="1" dirty="0" smtClean="0"/>
          </a:p>
          <a:p>
            <a:pPr algn="ctr">
              <a:lnSpc>
                <a:spcPct val="150000"/>
              </a:lnSpc>
            </a:pPr>
            <a:endParaRPr lang="en-US" b="1" dirty="0"/>
          </a:p>
          <a:p>
            <a:pPr algn="ctr">
              <a:lnSpc>
                <a:spcPct val="150000"/>
              </a:lnSpc>
            </a:pPr>
            <a:endParaRPr lang="en-US" b="1" dirty="0" smtClean="0"/>
          </a:p>
          <a:p>
            <a:pPr algn="ctr">
              <a:lnSpc>
                <a:spcPct val="150000"/>
              </a:lnSpc>
            </a:pPr>
            <a:endParaRPr lang="en-US" b="1" dirty="0"/>
          </a:p>
          <a:p>
            <a:pPr algn="ctr">
              <a:lnSpc>
                <a:spcPct val="150000"/>
              </a:lnSpc>
            </a:pPr>
            <a:endParaRPr lang="en-US" b="1" dirty="0" smtClean="0"/>
          </a:p>
          <a:p>
            <a:pPr algn="ctr">
              <a:lnSpc>
                <a:spcPct val="150000"/>
              </a:lnSpc>
            </a:pPr>
            <a:endParaRPr lang="en-US" b="1" dirty="0"/>
          </a:p>
          <a:p>
            <a:pPr algn="ctr">
              <a:lnSpc>
                <a:spcPct val="150000"/>
              </a:lnSpc>
            </a:pPr>
            <a:endParaRPr lang="en-US" b="1" dirty="0" smtClean="0"/>
          </a:p>
          <a:p>
            <a:pPr algn="ctr">
              <a:lnSpc>
                <a:spcPct val="150000"/>
              </a:lnSpc>
            </a:pPr>
            <a:r>
              <a:rPr lang="en-US" b="1" dirty="0" smtClean="0"/>
              <a:t>Temperature Sensor</a:t>
            </a:r>
          </a:p>
          <a:p>
            <a:pPr marL="285750" indent="-285750">
              <a:buFont typeface="Arial" pitchFamily="34" charset="0"/>
              <a:buChar char="•"/>
            </a:pPr>
            <a:r>
              <a:rPr lang="en-US" sz="1600" dirty="0" smtClean="0"/>
              <a:t>Collect water temperature</a:t>
            </a:r>
          </a:p>
          <a:p>
            <a:pPr marL="285750" indent="-285750">
              <a:buFont typeface="Arial" pitchFamily="34" charset="0"/>
              <a:buChar char="•"/>
            </a:pPr>
            <a:r>
              <a:rPr lang="en-US" sz="1600" dirty="0" smtClean="0"/>
              <a:t>Verify accuracy of sensor</a:t>
            </a:r>
          </a:p>
          <a:p>
            <a:pPr marL="285750" indent="-285750">
              <a:buFont typeface="Arial" pitchFamily="34" charset="0"/>
              <a:buChar char="•"/>
            </a:pPr>
            <a:r>
              <a:rPr lang="en-US" sz="1600" dirty="0" smtClean="0"/>
              <a:t>Verify data collection</a:t>
            </a:r>
            <a:endParaRPr lang="en-US" dirty="0" smtClean="0"/>
          </a:p>
          <a:p>
            <a:pPr algn="ctr">
              <a:lnSpc>
                <a:spcPct val="150000"/>
              </a:lnSpc>
            </a:pPr>
            <a:r>
              <a:rPr lang="en-US" b="1" dirty="0" smtClean="0"/>
              <a:t>Housekeeping Sensors</a:t>
            </a:r>
          </a:p>
          <a:p>
            <a:pPr marL="285750" indent="-285750">
              <a:buFont typeface="Arial" pitchFamily="34" charset="0"/>
              <a:buChar char="•"/>
            </a:pPr>
            <a:r>
              <a:rPr lang="en-US" sz="1600" dirty="0" smtClean="0"/>
              <a:t>Temperature: verify Ice SPEAR system temperature</a:t>
            </a:r>
          </a:p>
          <a:p>
            <a:pPr marL="285750" indent="-285750">
              <a:buFont typeface="Arial" pitchFamily="34" charset="0"/>
              <a:buChar char="•"/>
            </a:pPr>
            <a:r>
              <a:rPr lang="en-US" sz="1600" dirty="0" smtClean="0"/>
              <a:t>Battery voltage measurements, verify battery levels as a function of time</a:t>
            </a:r>
          </a:p>
          <a:p>
            <a:pPr algn="ctr">
              <a:lnSpc>
                <a:spcPct val="150000"/>
              </a:lnSpc>
            </a:pPr>
            <a:r>
              <a:rPr lang="en-US" b="1" dirty="0" smtClean="0"/>
              <a:t>UAV</a:t>
            </a:r>
          </a:p>
          <a:p>
            <a:pPr marL="285750" indent="-285750">
              <a:buFont typeface="Arial" pitchFamily="34" charset="0"/>
              <a:buChar char="•"/>
            </a:pPr>
            <a:r>
              <a:rPr lang="en-US" sz="1600" dirty="0" smtClean="0"/>
              <a:t>Simulates UAV, which will be 10 km away, and will transmit a command to the Ice SPEAR system to transmit data</a:t>
            </a:r>
          </a:p>
        </p:txBody>
      </p:sp>
      <p:sp>
        <p:nvSpPr>
          <p:cNvPr id="3" name="Date Placeholder 2"/>
          <p:cNvSpPr>
            <a:spLocks noGrp="1"/>
          </p:cNvSpPr>
          <p:nvPr>
            <p:ph type="dt" sz="half" idx="2"/>
          </p:nvPr>
        </p:nvSpPr>
        <p:spPr/>
        <p:txBody>
          <a:bodyPr/>
          <a:lstStyle/>
          <a:p>
            <a:fld id="{9FB6BE78-F36D-A248-94F7-B271AD8EFC3A}" type="datetime1">
              <a:rPr lang="en-US" smtClean="0"/>
              <a:pPr/>
              <a:t>12/7/12</a:t>
            </a:fld>
            <a:endParaRPr lang="en-US"/>
          </a:p>
        </p:txBody>
      </p:sp>
      <p:sp>
        <p:nvSpPr>
          <p:cNvPr id="4" name="Slide Number Placeholder 3"/>
          <p:cNvSpPr>
            <a:spLocks noGrp="1"/>
          </p:cNvSpPr>
          <p:nvPr>
            <p:ph type="sldNum" sz="quarter" idx="12"/>
          </p:nvPr>
        </p:nvSpPr>
        <p:spPr/>
        <p:txBody>
          <a:bodyPr/>
          <a:lstStyle/>
          <a:p>
            <a:fld id="{7BC1F5ED-BD72-4CAB-B526-43E94774B14F}" type="slidenum">
              <a:rPr lang="en-US" smtClean="0"/>
              <a:pPr/>
              <a:t>68</a:t>
            </a:fld>
            <a:endParaRPr lang="en-US"/>
          </a:p>
        </p:txBody>
      </p:sp>
    </p:spTree>
    <p:extLst>
      <p:ext uri="{BB962C8B-B14F-4D97-AF65-F5344CB8AC3E}">
        <p14:creationId xmlns:p14="http://schemas.microsoft.com/office/powerpoint/2010/main" val="402386170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Depth Test</a:t>
            </a:r>
            <a:endParaRPr lang="en-US" dirty="0"/>
          </a:p>
        </p:txBody>
      </p:sp>
      <p:grpSp>
        <p:nvGrpSpPr>
          <p:cNvPr id="3" name="Group 4"/>
          <p:cNvGrpSpPr/>
          <p:nvPr/>
        </p:nvGrpSpPr>
        <p:grpSpPr>
          <a:xfrm>
            <a:off x="5436082" y="1445485"/>
            <a:ext cx="3341991" cy="5325979"/>
            <a:chOff x="5485749" y="244699"/>
            <a:chExt cx="3602951" cy="6586846"/>
          </a:xfrm>
        </p:grpSpPr>
        <p:grpSp>
          <p:nvGrpSpPr>
            <p:cNvPr id="4" name="Group 5"/>
            <p:cNvGrpSpPr/>
            <p:nvPr/>
          </p:nvGrpSpPr>
          <p:grpSpPr>
            <a:xfrm>
              <a:off x="5485749" y="244699"/>
              <a:ext cx="3602951" cy="6586846"/>
              <a:chOff x="6211213" y="1139225"/>
              <a:chExt cx="2864082" cy="5703761"/>
            </a:xfrm>
          </p:grpSpPr>
          <p:sp>
            <p:nvSpPr>
              <p:cNvPr id="8" name="TextBox 7"/>
              <p:cNvSpPr txBox="1"/>
              <p:nvPr/>
            </p:nvSpPr>
            <p:spPr>
              <a:xfrm>
                <a:off x="6302280" y="4505378"/>
                <a:ext cx="1197617" cy="988824"/>
              </a:xfrm>
              <a:prstGeom prst="rect">
                <a:avLst/>
              </a:prstGeom>
              <a:noFill/>
            </p:spPr>
            <p:txBody>
              <a:bodyPr wrap="square" rtlCol="0">
                <a:spAutoFit/>
              </a:bodyPr>
              <a:lstStyle/>
              <a:p>
                <a:r>
                  <a:rPr lang="en-US" dirty="0" smtClean="0"/>
                  <a:t>Ice SPEAR Electronics</a:t>
                </a:r>
                <a:endParaRPr lang="en-US" dirty="0"/>
              </a:p>
              <a:p>
                <a:endParaRPr lang="en-US" dirty="0"/>
              </a:p>
            </p:txBody>
          </p:sp>
          <p:grpSp>
            <p:nvGrpSpPr>
              <p:cNvPr id="5" name="Group 8"/>
              <p:cNvGrpSpPr/>
              <p:nvPr/>
            </p:nvGrpSpPr>
            <p:grpSpPr>
              <a:xfrm>
                <a:off x="6211213" y="1139225"/>
                <a:ext cx="2864082" cy="5703761"/>
                <a:chOff x="6211213" y="1281583"/>
                <a:chExt cx="2864082" cy="5703761"/>
              </a:xfrm>
            </p:grpSpPr>
            <p:grpSp>
              <p:nvGrpSpPr>
                <p:cNvPr id="6" name="Group 10"/>
                <p:cNvGrpSpPr/>
                <p:nvPr/>
              </p:nvGrpSpPr>
              <p:grpSpPr>
                <a:xfrm>
                  <a:off x="6211213" y="1281583"/>
                  <a:ext cx="2864082" cy="5703761"/>
                  <a:chOff x="6211213" y="1281583"/>
                  <a:chExt cx="2864082" cy="5703761"/>
                </a:xfrm>
              </p:grpSpPr>
              <p:grpSp>
                <p:nvGrpSpPr>
                  <p:cNvPr id="9" name="Group 12"/>
                  <p:cNvGrpSpPr/>
                  <p:nvPr/>
                </p:nvGrpSpPr>
                <p:grpSpPr>
                  <a:xfrm>
                    <a:off x="6211213" y="1281583"/>
                    <a:ext cx="2864082" cy="5703761"/>
                    <a:chOff x="6211213" y="1281583"/>
                    <a:chExt cx="2864082" cy="5703761"/>
                  </a:xfrm>
                </p:grpSpPr>
                <p:grpSp>
                  <p:nvGrpSpPr>
                    <p:cNvPr id="11" name="Group 14"/>
                    <p:cNvGrpSpPr/>
                    <p:nvPr/>
                  </p:nvGrpSpPr>
                  <p:grpSpPr>
                    <a:xfrm>
                      <a:off x="6467448" y="1281583"/>
                      <a:ext cx="2607847" cy="5703761"/>
                      <a:chOff x="6467448" y="1281583"/>
                      <a:chExt cx="2607847" cy="5703761"/>
                    </a:xfrm>
                  </p:grpSpPr>
                  <p:grpSp>
                    <p:nvGrpSpPr>
                      <p:cNvPr id="13" name="Group 16"/>
                      <p:cNvGrpSpPr/>
                      <p:nvPr/>
                    </p:nvGrpSpPr>
                    <p:grpSpPr>
                      <a:xfrm>
                        <a:off x="6467448" y="1281583"/>
                        <a:ext cx="2607847" cy="5703761"/>
                        <a:chOff x="6467448" y="1281583"/>
                        <a:chExt cx="2607847" cy="5703761"/>
                      </a:xfrm>
                    </p:grpSpPr>
                    <p:grpSp>
                      <p:nvGrpSpPr>
                        <p:cNvPr id="15" name="Group 18"/>
                        <p:cNvGrpSpPr/>
                        <p:nvPr/>
                      </p:nvGrpSpPr>
                      <p:grpSpPr>
                        <a:xfrm>
                          <a:off x="7617932" y="1281583"/>
                          <a:ext cx="1457363" cy="5703761"/>
                          <a:chOff x="7617932" y="1281583"/>
                          <a:chExt cx="1457363" cy="5703761"/>
                        </a:xfrm>
                      </p:grpSpPr>
                      <p:sp>
                        <p:nvSpPr>
                          <p:cNvPr id="22" name="Can 21"/>
                          <p:cNvSpPr/>
                          <p:nvPr/>
                        </p:nvSpPr>
                        <p:spPr>
                          <a:xfrm>
                            <a:off x="7617932" y="3398989"/>
                            <a:ext cx="1457363" cy="3586355"/>
                          </a:xfrm>
                          <a:prstGeom prst="can">
                            <a:avLst>
                              <a:gd name="adj" fmla="val 6430"/>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dirty="0"/>
                          </a:p>
                        </p:txBody>
                      </p:sp>
                      <p:sp>
                        <p:nvSpPr>
                          <p:cNvPr id="23" name="Rectangle 22"/>
                          <p:cNvSpPr/>
                          <p:nvPr/>
                        </p:nvSpPr>
                        <p:spPr>
                          <a:xfrm>
                            <a:off x="8038834" y="1281583"/>
                            <a:ext cx="632489" cy="1939919"/>
                          </a:xfrm>
                          <a:prstGeom prst="rect">
                            <a:avLst/>
                          </a:prstGeom>
                          <a:solidFill>
                            <a:srgbClr val="C0504D"/>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8130566" y="5274431"/>
                            <a:ext cx="480794" cy="711835"/>
                          </a:xfrm>
                          <a:prstGeom prst="rect">
                            <a:avLst/>
                          </a:prstGeom>
                          <a:solidFill>
                            <a:schemeClr val="accent2"/>
                          </a:solidFill>
                          <a:ln>
                            <a:solidFill>
                              <a:schemeClr val="bg1"/>
                            </a:solidFill>
                          </a:ln>
                        </p:spPr>
                        <p:style>
                          <a:lnRef idx="1">
                            <a:schemeClr val="dk1"/>
                          </a:lnRef>
                          <a:fillRef idx="3">
                            <a:schemeClr val="dk1"/>
                          </a:fillRef>
                          <a:effectRef idx="2">
                            <a:schemeClr val="dk1"/>
                          </a:effectRef>
                          <a:fontRef idx="minor">
                            <a:schemeClr val="lt1"/>
                          </a:fontRef>
                        </p:style>
                        <p:txBody>
                          <a:bodyPr vert="horz" rtlCol="0" anchor="ctr"/>
                          <a:lstStyle/>
                          <a:p>
                            <a:pPr algn="ctr"/>
                            <a:endParaRPr lang="en-US" dirty="0"/>
                          </a:p>
                        </p:txBody>
                      </p:sp>
                      <p:cxnSp>
                        <p:nvCxnSpPr>
                          <p:cNvPr id="25" name="Curved Connector 24"/>
                          <p:cNvCxnSpPr>
                            <a:stCxn id="23" idx="2"/>
                            <a:endCxn id="24" idx="0"/>
                          </p:cNvCxnSpPr>
                          <p:nvPr/>
                        </p:nvCxnSpPr>
                        <p:spPr>
                          <a:xfrm rot="16200000" flipH="1">
                            <a:off x="7336557" y="4240024"/>
                            <a:ext cx="2052929" cy="15884"/>
                          </a:xfrm>
                          <a:prstGeom prst="curvedConnector3">
                            <a:avLst>
                              <a:gd name="adj1" fmla="val 50000"/>
                            </a:avLst>
                          </a:prstGeom>
                          <a:ln w="76200" cmpd="sng"/>
                        </p:spPr>
                        <p:style>
                          <a:lnRef idx="2">
                            <a:schemeClr val="dk1"/>
                          </a:lnRef>
                          <a:fillRef idx="0">
                            <a:schemeClr val="dk1"/>
                          </a:fillRef>
                          <a:effectRef idx="1">
                            <a:schemeClr val="dk1"/>
                          </a:effectRef>
                          <a:fontRef idx="minor">
                            <a:schemeClr val="tx1"/>
                          </a:fontRef>
                        </p:style>
                      </p:cxnSp>
                    </p:grpSp>
                    <p:sp>
                      <p:nvSpPr>
                        <p:cNvPr id="20" name="TextBox 19"/>
                        <p:cNvSpPr txBox="1"/>
                        <p:nvPr/>
                      </p:nvSpPr>
                      <p:spPr>
                        <a:xfrm>
                          <a:off x="6467448" y="3413864"/>
                          <a:ext cx="1162310" cy="923330"/>
                        </a:xfrm>
                        <a:prstGeom prst="rect">
                          <a:avLst/>
                        </a:prstGeom>
                        <a:noFill/>
                      </p:spPr>
                      <p:txBody>
                        <a:bodyPr wrap="square" rtlCol="0">
                          <a:spAutoFit/>
                        </a:bodyPr>
                        <a:lstStyle/>
                        <a:p>
                          <a:r>
                            <a:rPr lang="en-US" dirty="0" smtClean="0"/>
                            <a:t>12 foot deep dive tank</a:t>
                          </a:r>
                        </a:p>
                      </p:txBody>
                    </p:sp>
                    <p:cxnSp>
                      <p:nvCxnSpPr>
                        <p:cNvPr id="21" name="Curved Connector 20"/>
                        <p:cNvCxnSpPr>
                          <a:stCxn id="24" idx="2"/>
                        </p:cNvCxnSpPr>
                        <p:nvPr/>
                      </p:nvCxnSpPr>
                      <p:spPr>
                        <a:xfrm rot="5400000">
                          <a:off x="8109922" y="6002865"/>
                          <a:ext cx="277640" cy="244443"/>
                        </a:xfrm>
                        <a:prstGeom prst="curvedConnector3">
                          <a:avLst>
                            <a:gd name="adj1" fmla="val 50000"/>
                          </a:avLst>
                        </a:prstGeom>
                      </p:spPr>
                      <p:style>
                        <a:lnRef idx="2">
                          <a:schemeClr val="dk1"/>
                        </a:lnRef>
                        <a:fillRef idx="0">
                          <a:schemeClr val="dk1"/>
                        </a:fillRef>
                        <a:effectRef idx="1">
                          <a:schemeClr val="dk1"/>
                        </a:effectRef>
                        <a:fontRef idx="minor">
                          <a:schemeClr val="tx1"/>
                        </a:fontRef>
                      </p:style>
                    </p:cxnSp>
                  </p:grpSp>
                  <p:sp>
                    <p:nvSpPr>
                      <p:cNvPr id="18" name="Rounded Rectangle 17"/>
                      <p:cNvSpPr/>
                      <p:nvPr/>
                    </p:nvSpPr>
                    <p:spPr>
                      <a:xfrm>
                        <a:off x="8198118" y="6647550"/>
                        <a:ext cx="313925" cy="1997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grpSp>
                <p:sp>
                  <p:nvSpPr>
                    <p:cNvPr id="16" name="Rectangle 15"/>
                    <p:cNvSpPr/>
                    <p:nvPr/>
                  </p:nvSpPr>
                  <p:spPr>
                    <a:xfrm>
                      <a:off x="6211213" y="6101101"/>
                      <a:ext cx="1577198" cy="646331"/>
                    </a:xfrm>
                    <a:prstGeom prst="rect">
                      <a:avLst/>
                    </a:prstGeom>
                  </p:spPr>
                  <p:txBody>
                    <a:bodyPr wrap="square">
                      <a:spAutoFit/>
                    </a:bodyPr>
                    <a:lstStyle/>
                    <a:p>
                      <a:pPr algn="ctr"/>
                      <a:r>
                        <a:rPr lang="en-US" dirty="0" smtClean="0"/>
                        <a:t>Temperature Sensor</a:t>
                      </a:r>
                      <a:endParaRPr lang="en-US" dirty="0"/>
                    </a:p>
                  </p:txBody>
                </p:sp>
              </p:grpSp>
              <p:cxnSp>
                <p:nvCxnSpPr>
                  <p:cNvPr id="14" name="Straight Arrow Connector 13"/>
                  <p:cNvCxnSpPr>
                    <a:endCxn id="18" idx="1"/>
                  </p:cNvCxnSpPr>
                  <p:nvPr/>
                </p:nvCxnSpPr>
                <p:spPr>
                  <a:xfrm>
                    <a:off x="7320021" y="6455727"/>
                    <a:ext cx="878097" cy="291705"/>
                  </a:xfrm>
                  <a:prstGeom prst="straightConnector1">
                    <a:avLst/>
                  </a:prstGeom>
                  <a:ln w="28575">
                    <a:tailEnd type="arrow"/>
                  </a:ln>
                </p:spPr>
                <p:style>
                  <a:lnRef idx="2">
                    <a:schemeClr val="dk1"/>
                  </a:lnRef>
                  <a:fillRef idx="0">
                    <a:schemeClr val="dk1"/>
                  </a:fillRef>
                  <a:effectRef idx="1">
                    <a:schemeClr val="dk1"/>
                  </a:effectRef>
                  <a:fontRef idx="minor">
                    <a:schemeClr val="tx1"/>
                  </a:fontRef>
                </p:style>
              </p:cxnSp>
            </p:grpSp>
            <p:cxnSp>
              <p:nvCxnSpPr>
                <p:cNvPr id="12" name="Curved Connector 11"/>
                <p:cNvCxnSpPr>
                  <a:endCxn id="18" idx="0"/>
                </p:cNvCxnSpPr>
                <p:nvPr/>
              </p:nvCxnSpPr>
              <p:spPr>
                <a:xfrm rot="16200000" flipH="1">
                  <a:off x="8048979" y="6341447"/>
                  <a:ext cx="383643" cy="228561"/>
                </a:xfrm>
                <a:prstGeom prst="curvedConnector3">
                  <a:avLst>
                    <a:gd name="adj1" fmla="val 50000"/>
                  </a:avLst>
                </a:prstGeom>
              </p:spPr>
              <p:style>
                <a:lnRef idx="2">
                  <a:schemeClr val="dk1"/>
                </a:lnRef>
                <a:fillRef idx="0">
                  <a:schemeClr val="dk1"/>
                </a:fillRef>
                <a:effectRef idx="1">
                  <a:schemeClr val="dk1"/>
                </a:effectRef>
                <a:fontRef idx="minor">
                  <a:schemeClr val="tx1"/>
                </a:fontRef>
              </p:style>
            </p:cxnSp>
          </p:grpSp>
          <p:sp>
            <p:nvSpPr>
              <p:cNvPr id="10" name="TextBox 9"/>
              <p:cNvSpPr txBox="1"/>
              <p:nvPr/>
            </p:nvSpPr>
            <p:spPr>
              <a:xfrm>
                <a:off x="6785950" y="1630886"/>
                <a:ext cx="1236241" cy="1200329"/>
              </a:xfrm>
              <a:prstGeom prst="rect">
                <a:avLst/>
              </a:prstGeom>
              <a:noFill/>
            </p:spPr>
            <p:txBody>
              <a:bodyPr wrap="square" rtlCol="0">
                <a:spAutoFit/>
              </a:bodyPr>
              <a:lstStyle/>
              <a:p>
                <a:pPr algn="ctr"/>
                <a:r>
                  <a:rPr lang="en-US" dirty="0" smtClean="0"/>
                  <a:t>Ice SPEAR Mother-ship</a:t>
                </a:r>
                <a:endParaRPr lang="en-US" dirty="0"/>
              </a:p>
              <a:p>
                <a:endParaRPr lang="en-US" dirty="0"/>
              </a:p>
            </p:txBody>
          </p:sp>
        </p:grpSp>
        <p:cxnSp>
          <p:nvCxnSpPr>
            <p:cNvPr id="7" name="Straight Arrow Connector 6"/>
            <p:cNvCxnSpPr>
              <a:endCxn id="24" idx="1"/>
            </p:cNvCxnSpPr>
            <p:nvPr/>
          </p:nvCxnSpPr>
          <p:spPr>
            <a:xfrm>
              <a:off x="6880606" y="4765183"/>
              <a:ext cx="1019648" cy="501580"/>
            </a:xfrm>
            <a:prstGeom prst="straightConnector1">
              <a:avLst/>
            </a:prstGeom>
            <a:ln w="28575">
              <a:tailEnd type="arrow"/>
            </a:ln>
          </p:spPr>
          <p:style>
            <a:lnRef idx="2">
              <a:schemeClr val="dk1"/>
            </a:lnRef>
            <a:fillRef idx="0">
              <a:schemeClr val="dk1"/>
            </a:fillRef>
            <a:effectRef idx="1">
              <a:schemeClr val="dk1"/>
            </a:effectRef>
            <a:fontRef idx="minor">
              <a:schemeClr val="tx1"/>
            </a:fontRef>
          </p:style>
        </p:cxnSp>
      </p:grpSp>
      <p:sp>
        <p:nvSpPr>
          <p:cNvPr id="26" name="TextBox 25"/>
          <p:cNvSpPr txBox="1"/>
          <p:nvPr/>
        </p:nvSpPr>
        <p:spPr>
          <a:xfrm>
            <a:off x="19849" y="1319927"/>
            <a:ext cx="5412134" cy="5493812"/>
          </a:xfrm>
          <a:prstGeom prst="rect">
            <a:avLst/>
          </a:prstGeom>
          <a:noFill/>
        </p:spPr>
        <p:txBody>
          <a:bodyPr wrap="square" numCol="1" rtlCol="0">
            <a:spAutoFit/>
          </a:bodyPr>
          <a:lstStyle/>
          <a:p>
            <a:pPr algn="ctr"/>
            <a:r>
              <a:rPr lang="en-US" sz="2000" b="1" dirty="0" smtClean="0"/>
              <a:t>Test Goals</a:t>
            </a:r>
          </a:p>
          <a:p>
            <a:pPr marL="285750" indent="-285750">
              <a:lnSpc>
                <a:spcPct val="150000"/>
              </a:lnSpc>
              <a:buFont typeface="Arial" pitchFamily="34" charset="0"/>
              <a:buChar char="•"/>
            </a:pPr>
            <a:r>
              <a:rPr lang="en-US" dirty="0" smtClean="0"/>
              <a:t>Verify waterproofing system at depth</a:t>
            </a:r>
          </a:p>
          <a:p>
            <a:pPr algn="ctr"/>
            <a:r>
              <a:rPr lang="en-US" sz="2000" b="1" dirty="0" smtClean="0"/>
              <a:t>Test Basics</a:t>
            </a:r>
          </a:p>
          <a:p>
            <a:pPr marL="285750" indent="-285750">
              <a:buFont typeface="Arial" pitchFamily="34" charset="0"/>
              <a:buChar char="•"/>
            </a:pPr>
            <a:r>
              <a:rPr lang="en-US" dirty="0" smtClean="0"/>
              <a:t>Ocean First Divers, dive pool located in Boulder</a:t>
            </a:r>
          </a:p>
          <a:p>
            <a:pPr marL="285750" indent="-285750">
              <a:buFont typeface="Arial" pitchFamily="34" charset="0"/>
              <a:buChar char="•"/>
            </a:pPr>
            <a:r>
              <a:rPr lang="en-US" dirty="0" smtClean="0"/>
              <a:t>Electronics and Penetrator portion of Ice SPEAR system manually released into pool</a:t>
            </a:r>
          </a:p>
          <a:p>
            <a:pPr marL="285750" indent="-285750">
              <a:buFont typeface="Arial" pitchFamily="34" charset="0"/>
              <a:buChar char="•"/>
            </a:pPr>
            <a:r>
              <a:rPr lang="en-US" dirty="0" smtClean="0"/>
              <a:t>System nominally hangs on cables at a depth of three meters</a:t>
            </a:r>
          </a:p>
          <a:p>
            <a:pPr marL="285750" indent="-285750">
              <a:buFont typeface="Arial" pitchFamily="34" charset="0"/>
              <a:buChar char="•"/>
            </a:pPr>
            <a:r>
              <a:rPr lang="en-US" dirty="0" smtClean="0"/>
              <a:t>Temperature sensor manually released, will sit on bottom of pool</a:t>
            </a:r>
          </a:p>
          <a:p>
            <a:pPr marL="285750" indent="-285750">
              <a:buFont typeface="Arial" pitchFamily="34" charset="0"/>
              <a:buChar char="•"/>
            </a:pPr>
            <a:r>
              <a:rPr lang="en-US" dirty="0" smtClean="0"/>
              <a:t>Temperature sensor data collection, 10 times per hour</a:t>
            </a:r>
          </a:p>
          <a:p>
            <a:pPr marL="285750" indent="-285750">
              <a:buFont typeface="Arial" pitchFamily="34" charset="0"/>
              <a:buChar char="•"/>
            </a:pPr>
            <a:r>
              <a:rPr lang="en-US" dirty="0" smtClean="0"/>
              <a:t>Housekeeping sensors collect data once per hour</a:t>
            </a:r>
          </a:p>
          <a:p>
            <a:pPr marL="285750" indent="-285750">
              <a:buFont typeface="Arial" pitchFamily="34" charset="0"/>
              <a:buChar char="•"/>
            </a:pPr>
            <a:r>
              <a:rPr lang="en-US" dirty="0" smtClean="0"/>
              <a:t>Two hour test, remove system from pool and verify that system is dry.</a:t>
            </a:r>
          </a:p>
          <a:p>
            <a:pPr algn="ctr"/>
            <a:r>
              <a:rPr lang="en-US" sz="2000" b="1" dirty="0" smtClean="0"/>
              <a:t>Housekeeping sensor</a:t>
            </a:r>
          </a:p>
          <a:p>
            <a:pPr marL="285750" indent="-285750">
              <a:buFont typeface="Arial" pitchFamily="34" charset="0"/>
              <a:buChar char="•"/>
            </a:pPr>
            <a:r>
              <a:rPr lang="en-US" dirty="0" smtClean="0"/>
              <a:t>Humidity sensor in lower section of Ice SPEAR, will verify that the electronics are dry</a:t>
            </a:r>
          </a:p>
        </p:txBody>
      </p:sp>
      <p:sp>
        <p:nvSpPr>
          <p:cNvPr id="19" name="Slide Number Placeholder 18"/>
          <p:cNvSpPr>
            <a:spLocks noGrp="1"/>
          </p:cNvSpPr>
          <p:nvPr>
            <p:ph type="sldNum" sz="quarter" idx="12"/>
          </p:nvPr>
        </p:nvSpPr>
        <p:spPr/>
        <p:txBody>
          <a:bodyPr/>
          <a:lstStyle/>
          <a:p>
            <a:fld id="{7BC1F5ED-BD72-4CAB-B526-43E94774B14F}" type="slidenum">
              <a:rPr lang="en-US" smtClean="0"/>
              <a:pPr/>
              <a:t>69</a:t>
            </a:fld>
            <a:endParaRPr lang="en-US" dirty="0"/>
          </a:p>
        </p:txBody>
      </p:sp>
    </p:spTree>
    <p:extLst>
      <p:ext uri="{BB962C8B-B14F-4D97-AF65-F5344CB8AC3E}">
        <p14:creationId xmlns:p14="http://schemas.microsoft.com/office/powerpoint/2010/main" val="20220003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CONOPS – Data Collection</a:t>
            </a:r>
            <a:endParaRPr lang="en-US" dirty="0"/>
          </a:p>
        </p:txBody>
      </p:sp>
      <p:sp>
        <p:nvSpPr>
          <p:cNvPr id="3" name="Content Placeholder 2"/>
          <p:cNvSpPr>
            <a:spLocks noGrp="1"/>
          </p:cNvSpPr>
          <p:nvPr>
            <p:ph idx="1"/>
          </p:nvPr>
        </p:nvSpPr>
        <p:spPr/>
        <p:txBody>
          <a:bodyPr/>
          <a:lstStyle/>
          <a:p>
            <a:endParaRPr lang="en-US"/>
          </a:p>
        </p:txBody>
      </p:sp>
      <p:grpSp>
        <p:nvGrpSpPr>
          <p:cNvPr id="2" name="Group 59"/>
          <p:cNvGrpSpPr/>
          <p:nvPr/>
        </p:nvGrpSpPr>
        <p:grpSpPr>
          <a:xfrm>
            <a:off x="228600" y="1462699"/>
            <a:ext cx="8763000" cy="4532276"/>
            <a:chOff x="228600" y="1500903"/>
            <a:chExt cx="8763000" cy="4532276"/>
          </a:xfrm>
        </p:grpSpPr>
        <p:pic>
          <p:nvPicPr>
            <p:cNvPr id="54" name="Picture 2"/>
            <p:cNvPicPr>
              <a:picLocks noChangeAspect="1" noChangeArrowheads="1"/>
            </p:cNvPicPr>
            <p:nvPr/>
          </p:nvPicPr>
          <p:blipFill>
            <a:blip r:embed="rId3" cstate="print"/>
            <a:srcRect/>
            <a:stretch>
              <a:fillRect/>
            </a:stretch>
          </p:blipFill>
          <p:spPr bwMode="auto">
            <a:xfrm>
              <a:off x="3352800" y="1500903"/>
              <a:ext cx="1295400" cy="4532276"/>
            </a:xfrm>
            <a:prstGeom prst="rect">
              <a:avLst/>
            </a:prstGeom>
            <a:noFill/>
            <a:ln w="9525">
              <a:noFill/>
              <a:miter lim="800000"/>
              <a:headEnd/>
              <a:tailEnd/>
            </a:ln>
          </p:spPr>
        </p:pic>
        <p:sp>
          <p:nvSpPr>
            <p:cNvPr id="58" name="Rectangle 57"/>
            <p:cNvSpPr/>
            <p:nvPr/>
          </p:nvSpPr>
          <p:spPr>
            <a:xfrm>
              <a:off x="228600" y="1500903"/>
              <a:ext cx="3124200" cy="4532275"/>
            </a:xfrm>
            <a:prstGeom prst="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9" name="Rectangle 58"/>
            <p:cNvSpPr/>
            <p:nvPr/>
          </p:nvSpPr>
          <p:spPr>
            <a:xfrm>
              <a:off x="4648200" y="1500904"/>
              <a:ext cx="4343400" cy="4532275"/>
            </a:xfrm>
            <a:prstGeom prst="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60"/>
          <p:cNvSpPr/>
          <p:nvPr/>
        </p:nvSpPr>
        <p:spPr>
          <a:xfrm>
            <a:off x="228600" y="2209800"/>
            <a:ext cx="8763000" cy="228600"/>
          </a:xfrm>
          <a:prstGeom prst="rect">
            <a:avLst/>
          </a:prstGeom>
          <a:solidFill>
            <a:srgbClr val="597DA1"/>
          </a:solidFill>
          <a:ln>
            <a:solidFill>
              <a:srgbClr val="597D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3886200" y="2209800"/>
            <a:ext cx="304800" cy="228600"/>
          </a:xfrm>
          <a:prstGeom prst="line">
            <a:avLst/>
          </a:prstGeom>
          <a:ln w="25400">
            <a:solidFill>
              <a:srgbClr val="00408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267200" y="2209800"/>
            <a:ext cx="304800" cy="228600"/>
          </a:xfrm>
          <a:prstGeom prst="line">
            <a:avLst/>
          </a:prstGeom>
          <a:ln w="25400">
            <a:solidFill>
              <a:srgbClr val="00408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114800" y="2209800"/>
            <a:ext cx="228600" cy="228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497993" y="2743200"/>
            <a:ext cx="2336152" cy="584775"/>
          </a:xfrm>
          <a:prstGeom prst="rect">
            <a:avLst/>
          </a:prstGeom>
          <a:noFill/>
          <a:ln>
            <a:solidFill>
              <a:schemeClr val="bg1"/>
            </a:solidFill>
          </a:ln>
        </p:spPr>
        <p:txBody>
          <a:bodyPr wrap="none" rtlCol="0">
            <a:spAutoFit/>
          </a:bodyPr>
          <a:lstStyle/>
          <a:p>
            <a:pPr algn="ctr"/>
            <a:r>
              <a:rPr lang="en-US" sz="1600" dirty="0" smtClean="0"/>
              <a:t>Electronics deployed 3 m </a:t>
            </a:r>
          </a:p>
          <a:p>
            <a:pPr algn="ctr"/>
            <a:r>
              <a:rPr lang="en-US" sz="1600" dirty="0" smtClean="0"/>
              <a:t>beneath surface structure</a:t>
            </a:r>
          </a:p>
        </p:txBody>
      </p:sp>
      <p:sp>
        <p:nvSpPr>
          <p:cNvPr id="77" name="TextBox 76"/>
          <p:cNvSpPr txBox="1"/>
          <p:nvPr/>
        </p:nvSpPr>
        <p:spPr>
          <a:xfrm>
            <a:off x="228600" y="2438400"/>
            <a:ext cx="2316532" cy="307777"/>
          </a:xfrm>
          <a:prstGeom prst="rect">
            <a:avLst/>
          </a:prstGeom>
          <a:noFill/>
        </p:spPr>
        <p:txBody>
          <a:bodyPr wrap="none" rtlCol="0">
            <a:spAutoFit/>
          </a:bodyPr>
          <a:lstStyle/>
          <a:p>
            <a:r>
              <a:rPr lang="en-US" sz="1400" dirty="0" smtClean="0"/>
              <a:t>Maximum Ice growth = 1.5 m</a:t>
            </a:r>
            <a:endParaRPr lang="en-US" sz="1400" dirty="0"/>
          </a:p>
        </p:txBody>
      </p:sp>
      <p:grpSp>
        <p:nvGrpSpPr>
          <p:cNvPr id="5" name="Group 19"/>
          <p:cNvGrpSpPr/>
          <p:nvPr/>
        </p:nvGrpSpPr>
        <p:grpSpPr>
          <a:xfrm>
            <a:off x="6193593" y="1478291"/>
            <a:ext cx="2874207" cy="731509"/>
            <a:chOff x="304800" y="2548339"/>
            <a:chExt cx="2874207" cy="731509"/>
          </a:xfrm>
        </p:grpSpPr>
        <p:pic>
          <p:nvPicPr>
            <p:cNvPr id="18" name="Picture 17"/>
            <p:cNvPicPr>
              <a:picLocks noChangeAspect="1"/>
            </p:cNvPicPr>
            <p:nvPr/>
          </p:nvPicPr>
          <p:blipFill>
            <a:blip r:embed="rId4" cstate="print">
              <a:extLst>
                <a:ext uri="{BEBA8EAE-BF5A-486C-A8C5-ECC9F3942E4B}">
                  <a14:imgProps xmlns:a14="http://schemas.microsoft.com/office/drawing/2010/main">
                    <a14:imgLayer r:embed="rId5">
                      <a14:imgEffect>
                        <a14:backgroundRemoval t="2105" b="100000" l="0" r="97632"/>
                      </a14:imgEffect>
                    </a14:imgLayer>
                  </a14:imgProps>
                </a:ext>
              </a:extLst>
            </a:blip>
            <a:stretch>
              <a:fillRect/>
            </a:stretch>
          </p:blipFill>
          <p:spPr>
            <a:xfrm>
              <a:off x="304800" y="2548339"/>
              <a:ext cx="731509" cy="731509"/>
            </a:xfrm>
            <a:prstGeom prst="rect">
              <a:avLst/>
            </a:prstGeom>
          </p:spPr>
        </p:pic>
        <p:sp>
          <p:nvSpPr>
            <p:cNvPr id="19" name="TextBox 18"/>
            <p:cNvSpPr txBox="1"/>
            <p:nvPr/>
          </p:nvSpPr>
          <p:spPr>
            <a:xfrm>
              <a:off x="1143000" y="2633517"/>
              <a:ext cx="2036007" cy="646331"/>
            </a:xfrm>
            <a:prstGeom prst="rect">
              <a:avLst/>
            </a:prstGeom>
            <a:noFill/>
          </p:spPr>
          <p:txBody>
            <a:bodyPr wrap="none" rtlCol="0">
              <a:spAutoFit/>
            </a:bodyPr>
            <a:lstStyle/>
            <a:p>
              <a:r>
                <a:rPr lang="en-US" dirty="0" smtClean="0"/>
                <a:t>= 3 months</a:t>
              </a:r>
            </a:p>
            <a:p>
              <a:r>
                <a:rPr lang="en-US" dirty="0" smtClean="0"/>
                <a:t> deployment in Oct.</a:t>
              </a:r>
              <a:endParaRPr lang="en-US" dirty="0"/>
            </a:p>
          </p:txBody>
        </p:sp>
      </p:grpSp>
      <p:pic>
        <p:nvPicPr>
          <p:cNvPr id="21" name="Picture 20"/>
          <p:cNvPicPr/>
          <p:nvPr/>
        </p:nvPicPr>
        <p:blipFill>
          <a:blip r:embed="rId6" cstate="print">
            <a:extLst>
              <a:ext uri="{BEBA8EAE-BF5A-486C-A8C5-ECC9F3942E4B}">
                <a14:imgProps xmlns:a14="http://schemas.microsoft.com/office/drawing/2010/main">
                  <a14:imgLayer r:embed="rId7">
                    <a14:imgEffect>
                      <a14:backgroundRemoval t="6393" b="93151" l="10000" r="90000"/>
                    </a14:imgEffect>
                  </a14:imgLayer>
                </a14:imgProps>
              </a:ext>
            </a:extLst>
          </a:blip>
          <a:srcRect/>
          <a:stretch>
            <a:fillRect/>
          </a:stretch>
        </p:blipFill>
        <p:spPr bwMode="auto">
          <a:xfrm rot="2010904">
            <a:off x="3959932" y="3002837"/>
            <a:ext cx="689277" cy="755907"/>
          </a:xfrm>
          <a:prstGeom prst="rect">
            <a:avLst/>
          </a:prstGeom>
          <a:noFill/>
          <a:ln w="9525">
            <a:noFill/>
            <a:miter lim="800000"/>
            <a:headEnd/>
            <a:tailEnd/>
          </a:ln>
        </p:spPr>
      </p:pic>
      <p:pic>
        <p:nvPicPr>
          <p:cNvPr id="22" name="Picture 21"/>
          <p:cNvPicPr/>
          <p:nvPr/>
        </p:nvPicPr>
        <p:blipFill>
          <a:blip r:embed="rId8" cstate="print">
            <a:extLst>
              <a:ext uri="{BEBA8EAE-BF5A-486C-A8C5-ECC9F3942E4B}">
                <a14:imgProps xmlns:a14="http://schemas.microsoft.com/office/drawing/2010/main">
                  <a14:imgLayer r:embed="rId9">
                    <a14:imgEffect>
                      <a14:backgroundRemoval t="9769" b="93316" l="9779" r="89905"/>
                    </a14:imgEffect>
                  </a14:imgLayer>
                </a14:imgProps>
              </a:ext>
            </a:extLst>
          </a:blip>
          <a:srcRect/>
          <a:stretch>
            <a:fillRect/>
          </a:stretch>
        </p:blipFill>
        <p:spPr bwMode="auto">
          <a:xfrm rot="2015823">
            <a:off x="3985444" y="5211713"/>
            <a:ext cx="685529" cy="841069"/>
          </a:xfrm>
          <a:prstGeom prst="rect">
            <a:avLst/>
          </a:prstGeom>
          <a:noFill/>
          <a:ln w="9525">
            <a:noFill/>
            <a:miter lim="800000"/>
            <a:headEnd/>
            <a:tailEnd/>
          </a:ln>
        </p:spPr>
      </p:pic>
      <p:cxnSp>
        <p:nvCxnSpPr>
          <p:cNvPr id="24" name="Straight Connector 23"/>
          <p:cNvCxnSpPr/>
          <p:nvPr/>
        </p:nvCxnSpPr>
        <p:spPr>
          <a:xfrm>
            <a:off x="228600" y="2667000"/>
            <a:ext cx="8763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562600" y="2209800"/>
            <a:ext cx="0" cy="833598"/>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43400" y="3043398"/>
            <a:ext cx="21444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943600" y="2209800"/>
            <a:ext cx="0" cy="3221049"/>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343400" y="5410200"/>
            <a:ext cx="21444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809510" y="5410200"/>
            <a:ext cx="3182090" cy="584775"/>
          </a:xfrm>
          <a:prstGeom prst="rect">
            <a:avLst/>
          </a:prstGeom>
          <a:noFill/>
          <a:ln>
            <a:solidFill>
              <a:schemeClr val="bg1"/>
            </a:solidFill>
          </a:ln>
        </p:spPr>
        <p:txBody>
          <a:bodyPr wrap="none" rtlCol="0">
            <a:spAutoFit/>
          </a:bodyPr>
          <a:lstStyle/>
          <a:p>
            <a:pPr algn="ctr"/>
            <a:r>
              <a:rPr lang="en-US" sz="1600" dirty="0" smtClean="0"/>
              <a:t>Temperature sensor deployed 10 m </a:t>
            </a:r>
          </a:p>
          <a:p>
            <a:pPr algn="ctr"/>
            <a:r>
              <a:rPr lang="en-US" sz="1600" dirty="0" smtClean="0"/>
              <a:t>beneath surface structure</a:t>
            </a:r>
          </a:p>
        </p:txBody>
      </p:sp>
      <p:sp>
        <p:nvSpPr>
          <p:cNvPr id="120" name="TextBox 119"/>
          <p:cNvSpPr txBox="1"/>
          <p:nvPr/>
        </p:nvSpPr>
        <p:spPr>
          <a:xfrm>
            <a:off x="6019800" y="3962400"/>
            <a:ext cx="2905154" cy="338554"/>
          </a:xfrm>
          <a:prstGeom prst="rect">
            <a:avLst/>
          </a:prstGeom>
          <a:noFill/>
          <a:ln>
            <a:solidFill>
              <a:schemeClr val="tx1"/>
            </a:solidFill>
          </a:ln>
        </p:spPr>
        <p:txBody>
          <a:bodyPr wrap="none" rtlCol="0">
            <a:spAutoFit/>
          </a:bodyPr>
          <a:lstStyle/>
          <a:p>
            <a:r>
              <a:rPr lang="en-US" sz="1600" dirty="0" smtClean="0"/>
              <a:t>Water Temperature = -2°C to 2°C</a:t>
            </a:r>
            <a:endParaRPr lang="en-US" sz="1600" dirty="0"/>
          </a:p>
        </p:txBody>
      </p:sp>
      <p:sp>
        <p:nvSpPr>
          <p:cNvPr id="6" name="Date Placeholder 5"/>
          <p:cNvSpPr>
            <a:spLocks noGrp="1"/>
          </p:cNvSpPr>
          <p:nvPr>
            <p:ph type="dt" sz="half" idx="2"/>
          </p:nvPr>
        </p:nvSpPr>
        <p:spPr/>
        <p:txBody>
          <a:bodyPr/>
          <a:lstStyle/>
          <a:p>
            <a:fld id="{E4EBB2C0-C773-B848-9B2E-938485E2A554}" type="datetime1">
              <a:rPr lang="en-US" smtClean="0"/>
              <a:pPr/>
              <a:t>12/7/12</a:t>
            </a:fld>
            <a:endParaRPr lang="en-US"/>
          </a:p>
        </p:txBody>
      </p:sp>
      <p:sp>
        <p:nvSpPr>
          <p:cNvPr id="7" name="Slide Number Placeholder 6"/>
          <p:cNvSpPr>
            <a:spLocks noGrp="1"/>
          </p:cNvSpPr>
          <p:nvPr>
            <p:ph type="sldNum" sz="quarter" idx="12"/>
          </p:nvPr>
        </p:nvSpPr>
        <p:spPr/>
        <p:txBody>
          <a:bodyPr/>
          <a:lstStyle/>
          <a:p>
            <a:fld id="{7BC1F5ED-BD72-4CAB-B526-43E94774B14F}" type="slidenum">
              <a:rPr lang="en-US" smtClean="0"/>
              <a:pPr/>
              <a:t>7</a:t>
            </a:fld>
            <a:endParaRPr lang="en-US"/>
          </a:p>
        </p:txBody>
      </p:sp>
    </p:spTree>
    <p:extLst>
      <p:ext uri="{BB962C8B-B14F-4D97-AF65-F5344CB8AC3E}">
        <p14:creationId xmlns:p14="http://schemas.microsoft.com/office/powerpoint/2010/main" val="300636822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Below Ice Arctic Conditions Test</a:t>
            </a:r>
            <a:endParaRPr lang="en-US" dirty="0"/>
          </a:p>
        </p:txBody>
      </p:sp>
      <p:sp>
        <p:nvSpPr>
          <p:cNvPr id="5" name="TextBox 4"/>
          <p:cNvSpPr txBox="1"/>
          <p:nvPr/>
        </p:nvSpPr>
        <p:spPr>
          <a:xfrm>
            <a:off x="-1" y="1191935"/>
            <a:ext cx="4297629" cy="5970865"/>
          </a:xfrm>
          <a:prstGeom prst="rect">
            <a:avLst/>
          </a:prstGeom>
          <a:noFill/>
        </p:spPr>
        <p:txBody>
          <a:bodyPr wrap="square" rtlCol="0">
            <a:spAutoFit/>
          </a:bodyPr>
          <a:lstStyle/>
          <a:p>
            <a:pPr algn="ctr">
              <a:lnSpc>
                <a:spcPct val="150000"/>
              </a:lnSpc>
            </a:pPr>
            <a:r>
              <a:rPr lang="en-US" b="1" dirty="0" smtClean="0"/>
              <a:t>Test Goals</a:t>
            </a:r>
          </a:p>
          <a:p>
            <a:pPr marL="285750" indent="-285750">
              <a:buFont typeface="Arial" pitchFamily="34" charset="0"/>
              <a:buChar char="•"/>
            </a:pPr>
            <a:r>
              <a:rPr lang="en-US" sz="1600" dirty="0" smtClean="0"/>
              <a:t>Verify:</a:t>
            </a:r>
          </a:p>
          <a:p>
            <a:pPr marL="742950" lvl="1" indent="-285750">
              <a:buFont typeface="Arial" pitchFamily="34" charset="0"/>
              <a:buChar char="•"/>
            </a:pPr>
            <a:r>
              <a:rPr lang="en-US" sz="1600" dirty="0" smtClean="0"/>
              <a:t>data collection capabilities</a:t>
            </a:r>
          </a:p>
          <a:p>
            <a:pPr marL="742950" lvl="1" indent="-285750">
              <a:buFont typeface="Arial" pitchFamily="34" charset="0"/>
              <a:buChar char="•"/>
            </a:pPr>
            <a:r>
              <a:rPr lang="en-US" sz="1600" dirty="0" smtClean="0"/>
              <a:t>waterproofing of system</a:t>
            </a:r>
          </a:p>
          <a:p>
            <a:pPr marL="742950" lvl="1" indent="-285750">
              <a:buFont typeface="Arial" pitchFamily="34" charset="0"/>
              <a:buChar char="•"/>
            </a:pPr>
            <a:r>
              <a:rPr lang="en-US" sz="1600" dirty="0" smtClean="0"/>
              <a:t>90-day survivability of underwater </a:t>
            </a:r>
            <a:r>
              <a:rPr lang="en-US" sz="1600" dirty="0"/>
              <a:t>electronics, using  housekeeping data</a:t>
            </a:r>
            <a:endParaRPr lang="en-US" sz="1600" dirty="0" smtClean="0"/>
          </a:p>
          <a:p>
            <a:pPr algn="ctr">
              <a:lnSpc>
                <a:spcPct val="150000"/>
              </a:lnSpc>
            </a:pPr>
            <a:r>
              <a:rPr lang="en-US" b="1" dirty="0" smtClean="0"/>
              <a:t>Test Basics</a:t>
            </a:r>
          </a:p>
          <a:p>
            <a:pPr marL="285750" indent="-285750">
              <a:buFont typeface="Arial" pitchFamily="34" charset="0"/>
              <a:buChar char="•"/>
            </a:pPr>
            <a:r>
              <a:rPr lang="en-US" sz="1600" dirty="0" smtClean="0"/>
              <a:t>Two day cold test</a:t>
            </a:r>
          </a:p>
          <a:p>
            <a:pPr marL="285750" indent="-285750">
              <a:buFont typeface="Arial" pitchFamily="34" charset="0"/>
              <a:buChar char="•"/>
            </a:pPr>
            <a:r>
              <a:rPr lang="en-US" sz="1600" dirty="0" smtClean="0"/>
              <a:t>Collecting temperature data 10 times per hour and housekeeping data once per hour</a:t>
            </a:r>
          </a:p>
          <a:p>
            <a:pPr algn="ctr">
              <a:lnSpc>
                <a:spcPct val="150000"/>
              </a:lnSpc>
            </a:pPr>
            <a:r>
              <a:rPr lang="en-US" b="1" dirty="0" smtClean="0"/>
              <a:t>Temperature Sensor</a:t>
            </a:r>
          </a:p>
          <a:p>
            <a:pPr marL="285750" indent="-285750">
              <a:buFont typeface="Arial" pitchFamily="34" charset="0"/>
              <a:buChar char="•"/>
            </a:pPr>
            <a:r>
              <a:rPr lang="en-US" sz="1600" dirty="0" smtClean="0"/>
              <a:t>Collect water temperature</a:t>
            </a:r>
          </a:p>
          <a:p>
            <a:pPr marL="285750" indent="-285750">
              <a:buFont typeface="Arial" pitchFamily="34" charset="0"/>
              <a:buChar char="•"/>
            </a:pPr>
            <a:r>
              <a:rPr lang="en-US" sz="1600" dirty="0" smtClean="0"/>
              <a:t>Verify accuracy of sensor</a:t>
            </a:r>
          </a:p>
          <a:p>
            <a:pPr marL="285750" indent="-285750">
              <a:buFont typeface="Arial" pitchFamily="34" charset="0"/>
              <a:buChar char="•"/>
            </a:pPr>
            <a:r>
              <a:rPr lang="en-US" sz="1600" dirty="0" smtClean="0"/>
              <a:t>Verify data collection</a:t>
            </a:r>
          </a:p>
          <a:p>
            <a:pPr algn="ctr">
              <a:lnSpc>
                <a:spcPct val="150000"/>
              </a:lnSpc>
            </a:pPr>
            <a:r>
              <a:rPr lang="en-US" b="1" dirty="0" smtClean="0"/>
              <a:t>Housekeeping Sensors</a:t>
            </a:r>
          </a:p>
          <a:p>
            <a:pPr marL="285750" indent="-285750">
              <a:buFont typeface="Arial" pitchFamily="34" charset="0"/>
              <a:buChar char="•"/>
            </a:pPr>
            <a:r>
              <a:rPr lang="en-US" sz="1600" dirty="0" smtClean="0"/>
              <a:t>Temperature:</a:t>
            </a:r>
          </a:p>
          <a:p>
            <a:pPr marL="742950" lvl="1" indent="-285750">
              <a:buFont typeface="Arial" pitchFamily="34" charset="0"/>
              <a:buChar char="•"/>
            </a:pPr>
            <a:r>
              <a:rPr lang="en-US" sz="1600" dirty="0" smtClean="0"/>
              <a:t>verify </a:t>
            </a:r>
            <a:r>
              <a:rPr lang="en-US" sz="1600" dirty="0"/>
              <a:t>environment temperature</a:t>
            </a:r>
            <a:endParaRPr lang="en-US" sz="1600" dirty="0" smtClean="0"/>
          </a:p>
          <a:p>
            <a:pPr marL="285750" indent="-285750">
              <a:buFont typeface="Arial" pitchFamily="34" charset="0"/>
              <a:buChar char="•"/>
            </a:pPr>
            <a:r>
              <a:rPr lang="en-US" sz="1600" dirty="0" smtClean="0"/>
              <a:t>Battery voltage measurements:</a:t>
            </a:r>
          </a:p>
          <a:p>
            <a:pPr marL="742950" lvl="1" indent="-285750">
              <a:buFont typeface="Arial" pitchFamily="34" charset="0"/>
              <a:buChar char="•"/>
            </a:pPr>
            <a:r>
              <a:rPr lang="en-US" sz="1600" dirty="0" smtClean="0"/>
              <a:t> verify battery levels as a function of time</a:t>
            </a:r>
          </a:p>
          <a:p>
            <a:pPr marL="285750" indent="-285750">
              <a:buFont typeface="Arial" pitchFamily="34" charset="0"/>
              <a:buChar char="•"/>
            </a:pPr>
            <a:endParaRPr lang="en-US" dirty="0"/>
          </a:p>
        </p:txBody>
      </p:sp>
      <p:grpSp>
        <p:nvGrpSpPr>
          <p:cNvPr id="3" name="Group 28"/>
          <p:cNvGrpSpPr/>
          <p:nvPr/>
        </p:nvGrpSpPr>
        <p:grpSpPr>
          <a:xfrm>
            <a:off x="4574474" y="1473958"/>
            <a:ext cx="4514914" cy="4872225"/>
            <a:chOff x="4215740" y="177509"/>
            <a:chExt cx="4796010" cy="6513223"/>
          </a:xfrm>
        </p:grpSpPr>
        <p:grpSp>
          <p:nvGrpSpPr>
            <p:cNvPr id="4" name="Group 29"/>
            <p:cNvGrpSpPr/>
            <p:nvPr/>
          </p:nvGrpSpPr>
          <p:grpSpPr>
            <a:xfrm>
              <a:off x="4215740" y="177509"/>
              <a:ext cx="4796010" cy="6513223"/>
              <a:chOff x="4215740" y="177509"/>
              <a:chExt cx="4796010" cy="6513223"/>
            </a:xfrm>
          </p:grpSpPr>
          <p:grpSp>
            <p:nvGrpSpPr>
              <p:cNvPr id="6" name="Group 31"/>
              <p:cNvGrpSpPr/>
              <p:nvPr/>
            </p:nvGrpSpPr>
            <p:grpSpPr>
              <a:xfrm>
                <a:off x="4215740" y="177509"/>
                <a:ext cx="4796010" cy="6513223"/>
                <a:chOff x="4215740" y="177509"/>
                <a:chExt cx="4796010" cy="6513223"/>
              </a:xfrm>
            </p:grpSpPr>
            <p:grpSp>
              <p:nvGrpSpPr>
                <p:cNvPr id="7" name="Group 33"/>
                <p:cNvGrpSpPr/>
                <p:nvPr/>
              </p:nvGrpSpPr>
              <p:grpSpPr>
                <a:xfrm>
                  <a:off x="4215740" y="177509"/>
                  <a:ext cx="4796010" cy="6513223"/>
                  <a:chOff x="4215740" y="177509"/>
                  <a:chExt cx="4796010" cy="6513223"/>
                </a:xfrm>
              </p:grpSpPr>
              <p:grpSp>
                <p:nvGrpSpPr>
                  <p:cNvPr id="8" name="Group 35"/>
                  <p:cNvGrpSpPr/>
                  <p:nvPr/>
                </p:nvGrpSpPr>
                <p:grpSpPr>
                  <a:xfrm>
                    <a:off x="4215740" y="177509"/>
                    <a:ext cx="4796010" cy="6513223"/>
                    <a:chOff x="4215740" y="177509"/>
                    <a:chExt cx="4796010" cy="6513223"/>
                  </a:xfrm>
                </p:grpSpPr>
                <p:grpSp>
                  <p:nvGrpSpPr>
                    <p:cNvPr id="9" name="Group 37"/>
                    <p:cNvGrpSpPr/>
                    <p:nvPr/>
                  </p:nvGrpSpPr>
                  <p:grpSpPr>
                    <a:xfrm>
                      <a:off x="4215740" y="177509"/>
                      <a:ext cx="4796010" cy="6513223"/>
                      <a:chOff x="4215740" y="177509"/>
                      <a:chExt cx="4796010" cy="6513223"/>
                    </a:xfrm>
                  </p:grpSpPr>
                  <p:grpSp>
                    <p:nvGrpSpPr>
                      <p:cNvPr id="10" name="Group 39"/>
                      <p:cNvGrpSpPr/>
                      <p:nvPr/>
                    </p:nvGrpSpPr>
                    <p:grpSpPr>
                      <a:xfrm>
                        <a:off x="4215740" y="177509"/>
                        <a:ext cx="4714894" cy="6513223"/>
                        <a:chOff x="4215740" y="177509"/>
                        <a:chExt cx="4714894" cy="6513223"/>
                      </a:xfrm>
                    </p:grpSpPr>
                    <p:grpSp>
                      <p:nvGrpSpPr>
                        <p:cNvPr id="11" name="Group 42"/>
                        <p:cNvGrpSpPr/>
                        <p:nvPr/>
                      </p:nvGrpSpPr>
                      <p:grpSpPr>
                        <a:xfrm>
                          <a:off x="4215740" y="177509"/>
                          <a:ext cx="4714894" cy="6513223"/>
                          <a:chOff x="4215740" y="177509"/>
                          <a:chExt cx="4714894" cy="6513223"/>
                        </a:xfrm>
                      </p:grpSpPr>
                      <p:grpSp>
                        <p:nvGrpSpPr>
                          <p:cNvPr id="12" name="Group 46"/>
                          <p:cNvGrpSpPr/>
                          <p:nvPr/>
                        </p:nvGrpSpPr>
                        <p:grpSpPr>
                          <a:xfrm>
                            <a:off x="4215740" y="177509"/>
                            <a:ext cx="4714894" cy="6513223"/>
                            <a:chOff x="4215740" y="177509"/>
                            <a:chExt cx="4714894" cy="6513223"/>
                          </a:xfrm>
                        </p:grpSpPr>
                        <p:sp>
                          <p:nvSpPr>
                            <p:cNvPr id="49" name="Rectangle 48"/>
                            <p:cNvSpPr/>
                            <p:nvPr/>
                          </p:nvSpPr>
                          <p:spPr>
                            <a:xfrm>
                              <a:off x="4215740" y="177509"/>
                              <a:ext cx="4714894" cy="65132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Temperature Controlled Freezer</a:t>
                              </a:r>
                              <a:endParaRPr lang="en-US" dirty="0"/>
                            </a:p>
                          </p:txBody>
                        </p:sp>
                        <p:sp>
                          <p:nvSpPr>
                            <p:cNvPr id="50" name="Rectangle 49"/>
                            <p:cNvSpPr/>
                            <p:nvPr/>
                          </p:nvSpPr>
                          <p:spPr>
                            <a:xfrm>
                              <a:off x="4492586" y="349176"/>
                              <a:ext cx="4119151" cy="585780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 name="Can 47"/>
                          <p:cNvSpPr/>
                          <p:nvPr/>
                        </p:nvSpPr>
                        <p:spPr>
                          <a:xfrm>
                            <a:off x="5931543" y="3511922"/>
                            <a:ext cx="1966378" cy="2705047"/>
                          </a:xfrm>
                          <a:prstGeom prst="can">
                            <a:avLst>
                              <a:gd name="adj" fmla="val 6430"/>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dirty="0"/>
                          </a:p>
                        </p:txBody>
                      </p:sp>
                    </p:grpSp>
                    <p:sp>
                      <p:nvSpPr>
                        <p:cNvPr id="44" name="Rectangle 43"/>
                        <p:cNvSpPr/>
                        <p:nvPr/>
                      </p:nvSpPr>
                      <p:spPr>
                        <a:xfrm>
                          <a:off x="5700156" y="542397"/>
                          <a:ext cx="1750673" cy="2852450"/>
                        </a:xfrm>
                        <a:prstGeom prst="rect">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Ice SPEAR</a:t>
                          </a:r>
                        </a:p>
                        <a:p>
                          <a:pPr algn="ctr"/>
                          <a:r>
                            <a:rPr lang="en-US" dirty="0" smtClean="0"/>
                            <a:t>Mother Ship</a:t>
                          </a:r>
                        </a:p>
                        <a:p>
                          <a:pPr algn="ctr"/>
                          <a:r>
                            <a:rPr lang="en-US" dirty="0" smtClean="0"/>
                            <a:t>(contains housekeeping sensors)</a:t>
                          </a:r>
                          <a:endParaRPr lang="en-US" dirty="0"/>
                        </a:p>
                      </p:txBody>
                    </p:sp>
                    <p:sp>
                      <p:nvSpPr>
                        <p:cNvPr id="45" name="Rectangle 44"/>
                        <p:cNvSpPr/>
                        <p:nvPr/>
                      </p:nvSpPr>
                      <p:spPr>
                        <a:xfrm>
                          <a:off x="6236716" y="3960951"/>
                          <a:ext cx="1453826" cy="1279506"/>
                        </a:xfrm>
                        <a:prstGeom prst="rect">
                          <a:avLst/>
                        </a:prstGeom>
                        <a:solidFill>
                          <a:schemeClr val="accent2"/>
                        </a:solidFill>
                        <a:ln>
                          <a:noFill/>
                        </a:ln>
                      </p:spPr>
                      <p:style>
                        <a:lnRef idx="1">
                          <a:schemeClr val="dk1"/>
                        </a:lnRef>
                        <a:fillRef idx="3">
                          <a:schemeClr val="dk1"/>
                        </a:fillRef>
                        <a:effectRef idx="2">
                          <a:schemeClr val="dk1"/>
                        </a:effectRef>
                        <a:fontRef idx="minor">
                          <a:schemeClr val="lt1"/>
                        </a:fontRef>
                      </p:style>
                      <p:txBody>
                        <a:bodyPr vert="horz" rtlCol="0" anchor="ctr"/>
                        <a:lstStyle/>
                        <a:p>
                          <a:pPr algn="ctr"/>
                          <a:r>
                            <a:rPr lang="en-US" dirty="0" smtClean="0"/>
                            <a:t>Ice SPEAR Electronics</a:t>
                          </a:r>
                          <a:endParaRPr lang="en-US" dirty="0"/>
                        </a:p>
                      </p:txBody>
                    </p:sp>
                    <p:cxnSp>
                      <p:nvCxnSpPr>
                        <p:cNvPr id="46" name="Curved Connector 45"/>
                        <p:cNvCxnSpPr>
                          <a:stCxn id="44" idx="2"/>
                          <a:endCxn id="45" idx="0"/>
                        </p:cNvCxnSpPr>
                        <p:nvPr/>
                      </p:nvCxnSpPr>
                      <p:spPr>
                        <a:xfrm rot="16200000" flipH="1">
                          <a:off x="6486510" y="3483830"/>
                          <a:ext cx="566104" cy="388137"/>
                        </a:xfrm>
                        <a:prstGeom prst="curvedConnector3">
                          <a:avLst>
                            <a:gd name="adj1" fmla="val 50000"/>
                          </a:avLst>
                        </a:prstGeom>
                        <a:ln w="76200" cmpd="sng"/>
                      </p:spPr>
                      <p:style>
                        <a:lnRef idx="2">
                          <a:schemeClr val="dk1"/>
                        </a:lnRef>
                        <a:fillRef idx="0">
                          <a:schemeClr val="dk1"/>
                        </a:fillRef>
                        <a:effectRef idx="1">
                          <a:schemeClr val="dk1"/>
                        </a:effectRef>
                        <a:fontRef idx="minor">
                          <a:schemeClr val="tx1"/>
                        </a:fontRef>
                      </p:style>
                    </p:cxnSp>
                  </p:grpSp>
                  <p:sp>
                    <p:nvSpPr>
                      <p:cNvPr id="41" name="TextBox 40"/>
                      <p:cNvSpPr txBox="1"/>
                      <p:nvPr/>
                    </p:nvSpPr>
                    <p:spPr>
                      <a:xfrm>
                        <a:off x="7523317" y="2341540"/>
                        <a:ext cx="1488433" cy="761759"/>
                      </a:xfrm>
                      <a:prstGeom prst="rect">
                        <a:avLst/>
                      </a:prstGeom>
                      <a:noFill/>
                    </p:spPr>
                    <p:txBody>
                      <a:bodyPr wrap="square" rtlCol="0">
                        <a:spAutoFit/>
                      </a:bodyPr>
                      <a:lstStyle/>
                      <a:p>
                        <a:r>
                          <a:rPr lang="en-US" dirty="0" smtClean="0">
                            <a:solidFill>
                              <a:schemeClr val="bg1"/>
                            </a:solidFill>
                          </a:rPr>
                          <a:t>Bucket</a:t>
                        </a:r>
                      </a:p>
                      <a:p>
                        <a:pPr>
                          <a:buFont typeface="Arial" pitchFamily="34" charset="0"/>
                          <a:buChar char="•"/>
                        </a:pPr>
                        <a:r>
                          <a:rPr lang="en-US" sz="1600" dirty="0" smtClean="0">
                            <a:solidFill>
                              <a:schemeClr val="bg1"/>
                            </a:solidFill>
                          </a:rPr>
                          <a:t>salt water</a:t>
                        </a:r>
                        <a:endParaRPr lang="en-US" sz="2000" dirty="0" smtClean="0">
                          <a:solidFill>
                            <a:schemeClr val="bg1"/>
                          </a:solidFill>
                        </a:endParaRPr>
                      </a:p>
                    </p:txBody>
                  </p:sp>
                </p:grpSp>
                <p:sp>
                  <p:nvSpPr>
                    <p:cNvPr id="39" name="Rounded Rectangle 38"/>
                    <p:cNvSpPr/>
                    <p:nvPr/>
                  </p:nvSpPr>
                  <p:spPr>
                    <a:xfrm>
                      <a:off x="6942191" y="5912216"/>
                      <a:ext cx="313925" cy="1997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grpSp>
              <p:sp>
                <p:nvSpPr>
                  <p:cNvPr id="37" name="Rectangle 36"/>
                  <p:cNvSpPr/>
                  <p:nvPr/>
                </p:nvSpPr>
                <p:spPr>
                  <a:xfrm>
                    <a:off x="4354344" y="5444221"/>
                    <a:ext cx="1577198" cy="799847"/>
                  </a:xfrm>
                  <a:prstGeom prst="rect">
                    <a:avLst/>
                  </a:prstGeom>
                </p:spPr>
                <p:txBody>
                  <a:bodyPr wrap="square">
                    <a:spAutoFit/>
                  </a:bodyPr>
                  <a:lstStyle/>
                  <a:p>
                    <a:pPr algn="ctr"/>
                    <a:r>
                      <a:rPr lang="en-US" dirty="0" smtClean="0">
                        <a:solidFill>
                          <a:schemeClr val="bg1"/>
                        </a:solidFill>
                      </a:rPr>
                      <a:t>Temperature Sensor</a:t>
                    </a:r>
                    <a:endParaRPr lang="en-US" dirty="0">
                      <a:solidFill>
                        <a:schemeClr val="bg1"/>
                      </a:solidFill>
                    </a:endParaRPr>
                  </a:p>
                </p:txBody>
              </p:sp>
            </p:grpSp>
            <p:cxnSp>
              <p:nvCxnSpPr>
                <p:cNvPr id="35" name="Straight Arrow Connector 34"/>
                <p:cNvCxnSpPr>
                  <a:endCxn id="39" idx="1"/>
                </p:cNvCxnSpPr>
                <p:nvPr/>
              </p:nvCxnSpPr>
              <p:spPr>
                <a:xfrm>
                  <a:off x="5700156" y="5912216"/>
                  <a:ext cx="1242035" cy="99882"/>
                </a:xfrm>
                <a:prstGeom prst="straightConnector1">
                  <a:avLst/>
                </a:prstGeom>
                <a:ln w="28575">
                  <a:tailEnd type="arrow"/>
                </a:ln>
              </p:spPr>
              <p:style>
                <a:lnRef idx="2">
                  <a:schemeClr val="accent2"/>
                </a:lnRef>
                <a:fillRef idx="0">
                  <a:schemeClr val="accent2"/>
                </a:fillRef>
                <a:effectRef idx="1">
                  <a:schemeClr val="accent2"/>
                </a:effectRef>
                <a:fontRef idx="minor">
                  <a:schemeClr val="tx1"/>
                </a:fontRef>
              </p:style>
            </p:cxnSp>
          </p:grpSp>
          <p:cxnSp>
            <p:nvCxnSpPr>
              <p:cNvPr id="33" name="Curved Connector 32"/>
              <p:cNvCxnSpPr>
                <a:stCxn id="45" idx="2"/>
                <a:endCxn id="39" idx="0"/>
              </p:cNvCxnSpPr>
              <p:nvPr/>
            </p:nvCxnSpPr>
            <p:spPr>
              <a:xfrm rot="16200000" flipH="1">
                <a:off x="6695512" y="5508574"/>
                <a:ext cx="671759" cy="135524"/>
              </a:xfrm>
              <a:prstGeom prst="curvedConnector3">
                <a:avLst>
                  <a:gd name="adj1" fmla="val 50000"/>
                </a:avLst>
              </a:prstGeom>
            </p:spPr>
            <p:style>
              <a:lnRef idx="2">
                <a:schemeClr val="dk1"/>
              </a:lnRef>
              <a:fillRef idx="0">
                <a:schemeClr val="dk1"/>
              </a:fillRef>
              <a:effectRef idx="1">
                <a:schemeClr val="dk1"/>
              </a:effectRef>
              <a:fontRef idx="minor">
                <a:schemeClr val="tx1"/>
              </a:fontRef>
            </p:style>
          </p:cxnSp>
        </p:grpSp>
        <p:cxnSp>
          <p:nvCxnSpPr>
            <p:cNvPr id="31" name="Straight Arrow Connector 30"/>
            <p:cNvCxnSpPr/>
            <p:nvPr/>
          </p:nvCxnSpPr>
          <p:spPr>
            <a:xfrm>
              <a:off x="7690544" y="3159024"/>
              <a:ext cx="0" cy="4716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4" name="Slide Number Placeholder 13"/>
          <p:cNvSpPr>
            <a:spLocks noGrp="1"/>
          </p:cNvSpPr>
          <p:nvPr>
            <p:ph type="sldNum" sz="quarter" idx="12"/>
          </p:nvPr>
        </p:nvSpPr>
        <p:spPr/>
        <p:txBody>
          <a:bodyPr/>
          <a:lstStyle/>
          <a:p>
            <a:fld id="{7BC1F5ED-BD72-4CAB-B526-43E94774B14F}" type="slidenum">
              <a:rPr lang="en-US" smtClean="0"/>
              <a:pPr/>
              <a:t>70</a:t>
            </a:fld>
            <a:endParaRPr lang="en-US"/>
          </a:p>
        </p:txBody>
      </p:sp>
    </p:spTree>
    <p:extLst>
      <p:ext uri="{BB962C8B-B14F-4D97-AF65-F5344CB8AC3E}">
        <p14:creationId xmlns:p14="http://schemas.microsoft.com/office/powerpoint/2010/main" val="348781630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Above Ice Arctic Conditions Test</a:t>
            </a:r>
            <a:endParaRPr lang="en-US" dirty="0"/>
          </a:p>
        </p:txBody>
      </p:sp>
      <p:grpSp>
        <p:nvGrpSpPr>
          <p:cNvPr id="3" name="Group 4"/>
          <p:cNvGrpSpPr/>
          <p:nvPr/>
        </p:nvGrpSpPr>
        <p:grpSpPr>
          <a:xfrm>
            <a:off x="3894083" y="1389328"/>
            <a:ext cx="5077057" cy="4932640"/>
            <a:chOff x="3034420" y="403487"/>
            <a:chExt cx="5636435" cy="6171859"/>
          </a:xfrm>
        </p:grpSpPr>
        <p:grpSp>
          <p:nvGrpSpPr>
            <p:cNvPr id="4" name="Group 5"/>
            <p:cNvGrpSpPr/>
            <p:nvPr/>
          </p:nvGrpSpPr>
          <p:grpSpPr>
            <a:xfrm>
              <a:off x="3034420" y="403487"/>
              <a:ext cx="5636435" cy="6171859"/>
              <a:chOff x="3101095" y="403487"/>
              <a:chExt cx="5636435" cy="6171859"/>
            </a:xfrm>
          </p:grpSpPr>
          <p:grpSp>
            <p:nvGrpSpPr>
              <p:cNvPr id="5" name="Group 8"/>
              <p:cNvGrpSpPr/>
              <p:nvPr/>
            </p:nvGrpSpPr>
            <p:grpSpPr>
              <a:xfrm>
                <a:off x="3765036" y="403487"/>
                <a:ext cx="4972494" cy="6171859"/>
                <a:chOff x="3765036" y="403487"/>
                <a:chExt cx="4972494" cy="6171859"/>
              </a:xfrm>
            </p:grpSpPr>
            <p:grpSp>
              <p:nvGrpSpPr>
                <p:cNvPr id="6" name="Group 10"/>
                <p:cNvGrpSpPr/>
                <p:nvPr/>
              </p:nvGrpSpPr>
              <p:grpSpPr>
                <a:xfrm>
                  <a:off x="3765036" y="403487"/>
                  <a:ext cx="4972494" cy="6171859"/>
                  <a:chOff x="3765036" y="399346"/>
                  <a:chExt cx="4972494" cy="6171859"/>
                </a:xfrm>
              </p:grpSpPr>
              <p:grpSp>
                <p:nvGrpSpPr>
                  <p:cNvPr id="7" name="Group 13"/>
                  <p:cNvGrpSpPr/>
                  <p:nvPr/>
                </p:nvGrpSpPr>
                <p:grpSpPr>
                  <a:xfrm>
                    <a:off x="3765036" y="399346"/>
                    <a:ext cx="4972494" cy="6171859"/>
                    <a:chOff x="3765036" y="399346"/>
                    <a:chExt cx="4972494" cy="6171859"/>
                  </a:xfrm>
                </p:grpSpPr>
                <p:grpSp>
                  <p:nvGrpSpPr>
                    <p:cNvPr id="9" name="Group 18"/>
                    <p:cNvGrpSpPr/>
                    <p:nvPr/>
                  </p:nvGrpSpPr>
                  <p:grpSpPr>
                    <a:xfrm>
                      <a:off x="3765036" y="399346"/>
                      <a:ext cx="4972494" cy="6171859"/>
                      <a:chOff x="3765036" y="399346"/>
                      <a:chExt cx="4972494" cy="6171859"/>
                    </a:xfrm>
                  </p:grpSpPr>
                  <p:grpSp>
                    <p:nvGrpSpPr>
                      <p:cNvPr id="11" name="Group 20"/>
                      <p:cNvGrpSpPr/>
                      <p:nvPr/>
                    </p:nvGrpSpPr>
                    <p:grpSpPr>
                      <a:xfrm>
                        <a:off x="3765036" y="399346"/>
                        <a:ext cx="4972494" cy="6171859"/>
                        <a:chOff x="4135661" y="1892838"/>
                        <a:chExt cx="4972494" cy="6171859"/>
                      </a:xfrm>
                    </p:grpSpPr>
                    <p:sp>
                      <p:nvSpPr>
                        <p:cNvPr id="23" name="TextBox 22"/>
                        <p:cNvSpPr txBox="1"/>
                        <p:nvPr/>
                      </p:nvSpPr>
                      <p:spPr>
                        <a:xfrm>
                          <a:off x="6920688" y="2386965"/>
                          <a:ext cx="2187467" cy="646331"/>
                        </a:xfrm>
                        <a:prstGeom prst="rect">
                          <a:avLst/>
                        </a:prstGeom>
                        <a:noFill/>
                      </p:spPr>
                      <p:txBody>
                        <a:bodyPr wrap="square" rtlCol="0">
                          <a:spAutoFit/>
                        </a:bodyPr>
                        <a:lstStyle/>
                        <a:p>
                          <a:r>
                            <a:rPr lang="en-US" dirty="0" smtClean="0"/>
                            <a:t>Container Temperature of -10°C</a:t>
                          </a:r>
                          <a:endParaRPr lang="en-US" dirty="0"/>
                        </a:p>
                      </p:txBody>
                    </p:sp>
                    <p:grpSp>
                      <p:nvGrpSpPr>
                        <p:cNvPr id="14" name="Group 23"/>
                        <p:cNvGrpSpPr/>
                        <p:nvPr/>
                      </p:nvGrpSpPr>
                      <p:grpSpPr>
                        <a:xfrm>
                          <a:off x="4135661" y="1892838"/>
                          <a:ext cx="4972493" cy="6171859"/>
                          <a:chOff x="3835242" y="300400"/>
                          <a:chExt cx="4972493" cy="6171859"/>
                        </a:xfrm>
                      </p:grpSpPr>
                      <p:grpSp>
                        <p:nvGrpSpPr>
                          <p:cNvPr id="19" name="Group 24"/>
                          <p:cNvGrpSpPr/>
                          <p:nvPr/>
                        </p:nvGrpSpPr>
                        <p:grpSpPr>
                          <a:xfrm>
                            <a:off x="3835242" y="300400"/>
                            <a:ext cx="4972493" cy="6171859"/>
                            <a:chOff x="3835242" y="300400"/>
                            <a:chExt cx="4972493" cy="6171859"/>
                          </a:xfrm>
                        </p:grpSpPr>
                        <p:grpSp>
                          <p:nvGrpSpPr>
                            <p:cNvPr id="21" name="Group 29"/>
                            <p:cNvGrpSpPr/>
                            <p:nvPr/>
                          </p:nvGrpSpPr>
                          <p:grpSpPr>
                            <a:xfrm>
                              <a:off x="3835242" y="300400"/>
                              <a:ext cx="4972493" cy="6171859"/>
                              <a:chOff x="3835242" y="300400"/>
                              <a:chExt cx="4972493" cy="6171859"/>
                            </a:xfrm>
                          </p:grpSpPr>
                          <p:grpSp>
                            <p:nvGrpSpPr>
                              <p:cNvPr id="24" name="Group 32"/>
                              <p:cNvGrpSpPr/>
                              <p:nvPr/>
                            </p:nvGrpSpPr>
                            <p:grpSpPr>
                              <a:xfrm>
                                <a:off x="3835242" y="300400"/>
                                <a:ext cx="4972493" cy="6171859"/>
                                <a:chOff x="3835242" y="300400"/>
                                <a:chExt cx="4972493" cy="6171859"/>
                              </a:xfrm>
                            </p:grpSpPr>
                            <p:grpSp>
                              <p:nvGrpSpPr>
                                <p:cNvPr id="25" name="Group 37"/>
                                <p:cNvGrpSpPr/>
                                <p:nvPr/>
                              </p:nvGrpSpPr>
                              <p:grpSpPr>
                                <a:xfrm>
                                  <a:off x="3835242" y="300400"/>
                                  <a:ext cx="4972493" cy="6171859"/>
                                  <a:chOff x="3835242" y="300400"/>
                                  <a:chExt cx="4972493" cy="6171859"/>
                                </a:xfrm>
                              </p:grpSpPr>
                              <p:grpSp>
                                <p:nvGrpSpPr>
                                  <p:cNvPr id="30" name="Group 39"/>
                                  <p:cNvGrpSpPr/>
                                  <p:nvPr/>
                                </p:nvGrpSpPr>
                                <p:grpSpPr>
                                  <a:xfrm>
                                    <a:off x="3835242" y="300400"/>
                                    <a:ext cx="4972493" cy="6171859"/>
                                    <a:chOff x="3835242" y="300400"/>
                                    <a:chExt cx="4972493" cy="6171859"/>
                                  </a:xfrm>
                                </p:grpSpPr>
                                <p:grpSp>
                                  <p:nvGrpSpPr>
                                    <p:cNvPr id="33" name="Group 41"/>
                                    <p:cNvGrpSpPr/>
                                    <p:nvPr/>
                                  </p:nvGrpSpPr>
                                  <p:grpSpPr>
                                    <a:xfrm>
                                      <a:off x="3835242" y="300400"/>
                                      <a:ext cx="4972493" cy="6171859"/>
                                      <a:chOff x="3835242" y="300400"/>
                                      <a:chExt cx="4972493" cy="6171859"/>
                                    </a:xfrm>
                                  </p:grpSpPr>
                                  <p:grpSp>
                                    <p:nvGrpSpPr>
                                      <p:cNvPr id="38" name="Group 43"/>
                                      <p:cNvGrpSpPr/>
                                      <p:nvPr/>
                                    </p:nvGrpSpPr>
                                    <p:grpSpPr>
                                      <a:xfrm>
                                        <a:off x="3835242" y="300400"/>
                                        <a:ext cx="4972493" cy="6171859"/>
                                        <a:chOff x="3835242" y="300400"/>
                                        <a:chExt cx="4972493" cy="6171859"/>
                                      </a:xfrm>
                                    </p:grpSpPr>
                                    <p:grpSp>
                                      <p:nvGrpSpPr>
                                        <p:cNvPr id="40" name="Group 52"/>
                                        <p:cNvGrpSpPr/>
                                        <p:nvPr/>
                                      </p:nvGrpSpPr>
                                      <p:grpSpPr>
                                        <a:xfrm>
                                          <a:off x="3835242" y="300400"/>
                                          <a:ext cx="4972493" cy="6171859"/>
                                          <a:chOff x="3835242" y="300400"/>
                                          <a:chExt cx="4972493" cy="6171859"/>
                                        </a:xfrm>
                                      </p:grpSpPr>
                                      <p:grpSp>
                                        <p:nvGrpSpPr>
                                          <p:cNvPr id="42" name="Group 55"/>
                                          <p:cNvGrpSpPr/>
                                          <p:nvPr/>
                                        </p:nvGrpSpPr>
                                        <p:grpSpPr>
                                          <a:xfrm>
                                            <a:off x="3835242" y="300400"/>
                                            <a:ext cx="4972493" cy="6171859"/>
                                            <a:chOff x="3835242" y="300400"/>
                                            <a:chExt cx="4972493" cy="6171859"/>
                                          </a:xfrm>
                                        </p:grpSpPr>
                                        <p:grpSp>
                                          <p:nvGrpSpPr>
                                            <p:cNvPr id="44" name="Group 57"/>
                                            <p:cNvGrpSpPr/>
                                            <p:nvPr/>
                                          </p:nvGrpSpPr>
                                          <p:grpSpPr>
                                            <a:xfrm>
                                              <a:off x="3835242" y="300400"/>
                                              <a:ext cx="4972493" cy="6171859"/>
                                              <a:chOff x="3835242" y="300400"/>
                                              <a:chExt cx="4972493" cy="6171859"/>
                                            </a:xfrm>
                                          </p:grpSpPr>
                                          <p:sp>
                                            <p:nvSpPr>
                                              <p:cNvPr id="60" name="Rectangle 59"/>
                                              <p:cNvSpPr/>
                                              <p:nvPr/>
                                            </p:nvSpPr>
                                            <p:spPr>
                                              <a:xfrm>
                                                <a:off x="3835242" y="300400"/>
                                                <a:ext cx="4972493" cy="6171859"/>
                                              </a:xfrm>
                                              <a:prstGeom prst="rect">
                                                <a:avLst/>
                                              </a:prstGeom>
                                              <a:solidFill>
                                                <a:schemeClr val="bg1"/>
                                              </a:solidFill>
                                            </p:spPr>
                                            <p:style>
                                              <a:lnRef idx="1">
                                                <a:schemeClr val="dk1"/>
                                              </a:lnRef>
                                              <a:fillRef idx="3">
                                                <a:schemeClr val="dk1"/>
                                              </a:fillRef>
                                              <a:effectRef idx="2">
                                                <a:schemeClr val="dk1"/>
                                              </a:effectRef>
                                              <a:fontRef idx="minor">
                                                <a:schemeClr val="lt1"/>
                                              </a:fontRef>
                                            </p:style>
                                            <p:txBody>
                                              <a:bodyPr rtlCol="0" anchor="b"/>
                                              <a:lstStyle/>
                                              <a:p>
                                                <a:pPr algn="ctr"/>
                                                <a:r>
                                                  <a:rPr lang="en-US" dirty="0" smtClean="0"/>
                                                  <a:t>Sierra Nevada Corporation Cold Chamber</a:t>
                                                </a:r>
                                                <a:endParaRPr lang="en-US" dirty="0"/>
                                              </a:p>
                                            </p:txBody>
                                          </p:sp>
                                          <p:sp>
                                            <p:nvSpPr>
                                              <p:cNvPr id="61" name="Rectangle 60"/>
                                              <p:cNvSpPr/>
                                              <p:nvPr/>
                                            </p:nvSpPr>
                                            <p:spPr>
                                              <a:xfrm>
                                                <a:off x="4114131" y="587146"/>
                                                <a:ext cx="4447807" cy="551644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9" name="Rounded Rectangle 58"/>
                                            <p:cNvSpPr/>
                                            <p:nvPr/>
                                          </p:nvSpPr>
                                          <p:spPr>
                                            <a:xfrm>
                                              <a:off x="4801679" y="2334925"/>
                                              <a:ext cx="3536750" cy="3768661"/>
                                            </a:xfrm>
                                            <a:prstGeom prst="roundRect">
                                              <a:avLst>
                                                <a:gd name="adj" fmla="val 8049"/>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Container</a:t>
                                              </a:r>
                                              <a:endParaRPr lang="en-US" dirty="0"/>
                                            </a:p>
                                          </p:txBody>
                                        </p:sp>
                                      </p:grpSp>
                                      <p:sp>
                                        <p:nvSpPr>
                                          <p:cNvPr id="57" name="Rounded Rectangle 56"/>
                                          <p:cNvSpPr/>
                                          <p:nvPr/>
                                        </p:nvSpPr>
                                        <p:spPr>
                                          <a:xfrm>
                                            <a:off x="5047479" y="2662634"/>
                                            <a:ext cx="3058808" cy="2949385"/>
                                          </a:xfrm>
                                          <a:prstGeom prst="round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dirty="0"/>
                                          </a:p>
                                        </p:txBody>
                                      </p:sp>
                                    </p:grpSp>
                                    <p:sp>
                                      <p:nvSpPr>
                                        <p:cNvPr id="54" name="Chord 53"/>
                                        <p:cNvSpPr/>
                                        <p:nvPr/>
                                      </p:nvSpPr>
                                      <p:spPr>
                                        <a:xfrm>
                                          <a:off x="5402517" y="1892834"/>
                                          <a:ext cx="869518" cy="884182"/>
                                        </a:xfrm>
                                        <a:prstGeom prst="chord">
                                          <a:avLst>
                                            <a:gd name="adj1" fmla="val 10840305"/>
                                            <a:gd name="adj2" fmla="val 2156687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5" name="Chord 54"/>
                                        <p:cNvSpPr/>
                                        <p:nvPr/>
                                      </p:nvSpPr>
                                      <p:spPr>
                                        <a:xfrm>
                                          <a:off x="6889191" y="1892834"/>
                                          <a:ext cx="869518" cy="884182"/>
                                        </a:xfrm>
                                        <a:prstGeom prst="chord">
                                          <a:avLst>
                                            <a:gd name="adj1" fmla="val 10840305"/>
                                            <a:gd name="adj2" fmla="val 2156687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cxnSp>
                                    <p:nvCxnSpPr>
                                      <p:cNvPr id="45" name="Straight Connector 44"/>
                                      <p:cNvCxnSpPr/>
                                      <p:nvPr/>
                                    </p:nvCxnSpPr>
                                    <p:spPr>
                                      <a:xfrm flipH="1">
                                        <a:off x="5637051" y="2334925"/>
                                        <a:ext cx="1" cy="495357"/>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flipH="1">
                                        <a:off x="5998432" y="2334925"/>
                                        <a:ext cx="2" cy="598976"/>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a:xfrm>
                                        <a:off x="5101531" y="4051085"/>
                                        <a:ext cx="0" cy="302746"/>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p:cNvCxnSpPr/>
                                      <p:nvPr/>
                                    </p:nvCxnSpPr>
                                    <p:spPr>
                                      <a:xfrm>
                                        <a:off x="5169261" y="3996551"/>
                                        <a:ext cx="0" cy="289967"/>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a:xfrm flipH="1">
                                        <a:off x="7171952" y="2334925"/>
                                        <a:ext cx="1" cy="598975"/>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7493464" y="2334925"/>
                                        <a:ext cx="0" cy="495359"/>
                                      </a:xfrm>
                                      <a:prstGeom prst="line">
                                        <a:avLst/>
                                      </a:prstGeom>
                                    </p:spPr>
                                    <p:style>
                                      <a:lnRef idx="2">
                                        <a:schemeClr val="dk1"/>
                                      </a:lnRef>
                                      <a:fillRef idx="0">
                                        <a:schemeClr val="dk1"/>
                                      </a:fillRef>
                                      <a:effectRef idx="1">
                                        <a:schemeClr val="dk1"/>
                                      </a:effectRef>
                                      <a:fontRef idx="minor">
                                        <a:schemeClr val="tx1"/>
                                      </a:fontRef>
                                    </p:style>
                                  </p:cxnSp>
                                  <p:sp>
                                    <p:nvSpPr>
                                      <p:cNvPr id="51" name="Rectangle 50"/>
                                      <p:cNvSpPr/>
                                      <p:nvPr/>
                                    </p:nvSpPr>
                                    <p:spPr>
                                      <a:xfrm>
                                        <a:off x="5175777" y="3954484"/>
                                        <a:ext cx="1392213" cy="15825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Ice SPEAR Electronics</a:t>
                                        </a:r>
                                        <a:endParaRPr lang="en-US" dirty="0"/>
                                      </a:p>
                                    </p:txBody>
                                  </p:sp>
                                  <p:sp>
                                    <p:nvSpPr>
                                      <p:cNvPr id="52" name="Rectangle 51"/>
                                      <p:cNvSpPr/>
                                      <p:nvPr/>
                                    </p:nvSpPr>
                                    <p:spPr>
                                      <a:xfrm>
                                        <a:off x="6764178" y="3912147"/>
                                        <a:ext cx="1342108" cy="16248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UAV</a:t>
                                        </a:r>
                                      </a:p>
                                      <a:p>
                                        <a:pPr algn="ctr"/>
                                        <a:r>
                                          <a:rPr lang="en-US" dirty="0" smtClean="0"/>
                                          <a:t>Electronics</a:t>
                                        </a:r>
                                        <a:endParaRPr lang="en-US" dirty="0"/>
                                      </a:p>
                                    </p:txBody>
                                  </p:sp>
                                </p:grpSp>
                                <p:sp>
                                  <p:nvSpPr>
                                    <p:cNvPr id="43" name="Rectangle 42"/>
                                    <p:cNvSpPr/>
                                    <p:nvPr/>
                                  </p:nvSpPr>
                                  <p:spPr>
                                    <a:xfrm>
                                      <a:off x="5101531" y="5545478"/>
                                      <a:ext cx="3004756" cy="2173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 name="Rectangle 40"/>
                                  <p:cNvSpPr/>
                                  <p:nvPr/>
                                </p:nvSpPr>
                                <p:spPr>
                                  <a:xfrm>
                                    <a:off x="6567990" y="3920615"/>
                                    <a:ext cx="108510" cy="161639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39" name="Rounded Rectangle 38"/>
                                <p:cNvSpPr/>
                                <p:nvPr/>
                              </p:nvSpPr>
                              <p:spPr>
                                <a:xfrm rot="5400000">
                                  <a:off x="4216619" y="3880057"/>
                                  <a:ext cx="108510" cy="31348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cxnSp>
                            <p:nvCxnSpPr>
                              <p:cNvPr id="34" name="Straight Connector 33"/>
                              <p:cNvCxnSpPr/>
                              <p:nvPr/>
                            </p:nvCxnSpPr>
                            <p:spPr>
                              <a:xfrm>
                                <a:off x="5101532" y="4353831"/>
                                <a:ext cx="152399"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5169261" y="4286518"/>
                                <a:ext cx="94031"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flipV="1">
                                <a:off x="4419150" y="4007947"/>
                                <a:ext cx="750111" cy="1"/>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4427617" y="4065654"/>
                                <a:ext cx="669146" cy="0"/>
                              </a:xfrm>
                              <a:prstGeom prst="line">
                                <a:avLst/>
                              </a:prstGeom>
                            </p:spPr>
                            <p:style>
                              <a:lnRef idx="2">
                                <a:schemeClr val="dk1"/>
                              </a:lnRef>
                              <a:fillRef idx="0">
                                <a:schemeClr val="dk1"/>
                              </a:fillRef>
                              <a:effectRef idx="1">
                                <a:schemeClr val="dk1"/>
                              </a:effectRef>
                              <a:fontRef idx="minor">
                                <a:schemeClr val="tx1"/>
                              </a:fontRef>
                            </p:style>
                          </p:cxnSp>
                        </p:grpSp>
                        <p:sp>
                          <p:nvSpPr>
                            <p:cNvPr id="31" name="TextBox 30"/>
                            <p:cNvSpPr txBox="1"/>
                            <p:nvPr/>
                          </p:nvSpPr>
                          <p:spPr>
                            <a:xfrm>
                              <a:off x="5505675" y="673031"/>
                              <a:ext cx="2006093" cy="808708"/>
                            </a:xfrm>
                            <a:prstGeom prst="rect">
                              <a:avLst/>
                            </a:prstGeom>
                            <a:noFill/>
                          </p:spPr>
                          <p:txBody>
                            <a:bodyPr wrap="square" rtlCol="0">
                              <a:spAutoFit/>
                            </a:bodyPr>
                            <a:lstStyle/>
                            <a:p>
                              <a:r>
                                <a:rPr lang="en-US" dirty="0" smtClean="0">
                                  <a:solidFill>
                                    <a:schemeClr val="bg1"/>
                                  </a:solidFill>
                                </a:rPr>
                                <a:t>Communications Antenna</a:t>
                              </a:r>
                              <a:endParaRPr lang="en-US" dirty="0">
                                <a:solidFill>
                                  <a:schemeClr val="bg1"/>
                                </a:solidFill>
                              </a:endParaRPr>
                            </a:p>
                          </p:txBody>
                        </p:sp>
                        <p:sp>
                          <p:nvSpPr>
                            <p:cNvPr id="32" name="TextBox 31"/>
                            <p:cNvSpPr txBox="1"/>
                            <p:nvPr/>
                          </p:nvSpPr>
                          <p:spPr>
                            <a:xfrm>
                              <a:off x="7457732" y="878578"/>
                              <a:ext cx="1196318" cy="808708"/>
                            </a:xfrm>
                            <a:prstGeom prst="rect">
                              <a:avLst/>
                            </a:prstGeom>
                            <a:noFill/>
                          </p:spPr>
                          <p:txBody>
                            <a:bodyPr wrap="square" rtlCol="0">
                              <a:spAutoFit/>
                            </a:bodyPr>
                            <a:lstStyle/>
                            <a:p>
                              <a:r>
                                <a:rPr lang="en-US" dirty="0" smtClean="0">
                                  <a:solidFill>
                                    <a:schemeClr val="bg1"/>
                                  </a:solidFill>
                                </a:rPr>
                                <a:t>UAV Antenna</a:t>
                              </a:r>
                              <a:endParaRPr lang="en-US" dirty="0">
                                <a:solidFill>
                                  <a:schemeClr val="bg1"/>
                                </a:solidFill>
                              </a:endParaRPr>
                            </a:p>
                          </p:txBody>
                        </p:sp>
                      </p:grpSp>
                      <p:sp>
                        <p:nvSpPr>
                          <p:cNvPr id="26" name="TextBox 25"/>
                          <p:cNvSpPr txBox="1"/>
                          <p:nvPr/>
                        </p:nvSpPr>
                        <p:spPr>
                          <a:xfrm>
                            <a:off x="4063354" y="1183055"/>
                            <a:ext cx="1573699" cy="1155297"/>
                          </a:xfrm>
                          <a:prstGeom prst="rect">
                            <a:avLst/>
                          </a:prstGeom>
                          <a:noFill/>
                        </p:spPr>
                        <p:txBody>
                          <a:bodyPr wrap="square" rtlCol="0">
                            <a:spAutoFit/>
                          </a:bodyPr>
                          <a:lstStyle/>
                          <a:p>
                            <a:r>
                              <a:rPr lang="en-US" dirty="0" smtClean="0">
                                <a:solidFill>
                                  <a:schemeClr val="bg1"/>
                                </a:solidFill>
                              </a:rPr>
                              <a:t>Environment Temperature of -40°C</a:t>
                            </a:r>
                            <a:endParaRPr lang="en-US" dirty="0">
                              <a:solidFill>
                                <a:schemeClr val="bg1"/>
                              </a:solidFill>
                            </a:endParaRPr>
                          </a:p>
                        </p:txBody>
                      </p:sp>
                      <p:cxnSp>
                        <p:nvCxnSpPr>
                          <p:cNvPr id="27" name="Straight Connector 26"/>
                          <p:cNvCxnSpPr/>
                          <p:nvPr/>
                        </p:nvCxnSpPr>
                        <p:spPr>
                          <a:xfrm>
                            <a:off x="5402517" y="2830282"/>
                            <a:ext cx="234535" cy="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5487371" y="2933900"/>
                            <a:ext cx="511061" cy="1"/>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flipH="1">
                            <a:off x="5402517" y="2830284"/>
                            <a:ext cx="3" cy="1124199"/>
                          </a:xfrm>
                          <a:prstGeom prst="line">
                            <a:avLst/>
                          </a:prstGeom>
                        </p:spPr>
                        <p:style>
                          <a:lnRef idx="2">
                            <a:schemeClr val="dk1"/>
                          </a:lnRef>
                          <a:fillRef idx="0">
                            <a:schemeClr val="dk1"/>
                          </a:fillRef>
                          <a:effectRef idx="1">
                            <a:schemeClr val="dk1"/>
                          </a:effectRef>
                          <a:fontRef idx="minor">
                            <a:schemeClr val="tx1"/>
                          </a:fontRef>
                        </p:style>
                      </p:cxnSp>
                    </p:grpSp>
                  </p:grpSp>
                  <p:cxnSp>
                    <p:nvCxnSpPr>
                      <p:cNvPr id="22" name="Straight Connector 21"/>
                      <p:cNvCxnSpPr/>
                      <p:nvPr/>
                    </p:nvCxnSpPr>
                    <p:spPr>
                      <a:xfrm flipH="1">
                        <a:off x="5417164" y="3032846"/>
                        <a:ext cx="2" cy="1020583"/>
                      </a:xfrm>
                      <a:prstGeom prst="line">
                        <a:avLst/>
                      </a:prstGeom>
                    </p:spPr>
                    <p:style>
                      <a:lnRef idx="2">
                        <a:schemeClr val="dk1"/>
                      </a:lnRef>
                      <a:fillRef idx="0">
                        <a:schemeClr val="dk1"/>
                      </a:fillRef>
                      <a:effectRef idx="1">
                        <a:schemeClr val="dk1"/>
                      </a:effectRef>
                      <a:fontRef idx="minor">
                        <a:schemeClr val="tx1"/>
                      </a:fontRef>
                    </p:style>
                  </p:cxnSp>
                </p:grpSp>
                <p:sp>
                  <p:nvSpPr>
                    <p:cNvPr id="20" name="TextBox 19"/>
                    <p:cNvSpPr txBox="1"/>
                    <p:nvPr/>
                  </p:nvSpPr>
                  <p:spPr>
                    <a:xfrm>
                      <a:off x="5566846" y="2938416"/>
                      <a:ext cx="1951402" cy="1155297"/>
                    </a:xfrm>
                    <a:prstGeom prst="rect">
                      <a:avLst/>
                    </a:prstGeom>
                    <a:noFill/>
                  </p:spPr>
                  <p:txBody>
                    <a:bodyPr wrap="square" rtlCol="0">
                      <a:spAutoFit/>
                    </a:bodyPr>
                    <a:lstStyle/>
                    <a:p>
                      <a:pPr algn="ctr"/>
                      <a:r>
                        <a:rPr lang="en-US" dirty="0" smtClean="0">
                          <a:solidFill>
                            <a:schemeClr val="bg1"/>
                          </a:solidFill>
                        </a:rPr>
                        <a:t>Container Temperature of -10°C</a:t>
                      </a:r>
                      <a:endParaRPr lang="en-US" dirty="0">
                        <a:solidFill>
                          <a:schemeClr val="bg1"/>
                        </a:solidFill>
                      </a:endParaRPr>
                    </a:p>
                  </p:txBody>
                </p:sp>
              </p:grpSp>
              <p:cxnSp>
                <p:nvCxnSpPr>
                  <p:cNvPr id="15" name="Straight Connector 14"/>
                  <p:cNvCxnSpPr/>
                  <p:nvPr/>
                </p:nvCxnSpPr>
                <p:spPr>
                  <a:xfrm>
                    <a:off x="7423258" y="2929230"/>
                    <a:ext cx="234535" cy="2"/>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7101746" y="3032845"/>
                    <a:ext cx="416501" cy="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H="1">
                    <a:off x="7657791" y="2929228"/>
                    <a:ext cx="2" cy="1090333"/>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7518249" y="3027235"/>
                    <a:ext cx="0" cy="992326"/>
                  </a:xfrm>
                  <a:prstGeom prst="line">
                    <a:avLst/>
                  </a:prstGeom>
                </p:spPr>
                <p:style>
                  <a:lnRef idx="2">
                    <a:schemeClr val="dk1"/>
                  </a:lnRef>
                  <a:fillRef idx="0">
                    <a:schemeClr val="dk1"/>
                  </a:fillRef>
                  <a:effectRef idx="1">
                    <a:schemeClr val="dk1"/>
                  </a:effectRef>
                  <a:fontRef idx="minor">
                    <a:schemeClr val="tx1"/>
                  </a:fontRef>
                </p:style>
              </p:cxnSp>
            </p:grpSp>
            <p:cxnSp>
              <p:nvCxnSpPr>
                <p:cNvPr id="12" name="Straight Arrow Connector 11"/>
                <p:cNvCxnSpPr/>
                <p:nvPr/>
              </p:nvCxnSpPr>
              <p:spPr>
                <a:xfrm>
                  <a:off x="5804404" y="1584826"/>
                  <a:ext cx="0" cy="411095"/>
                </a:xfrm>
                <a:prstGeom prst="straightConnector1">
                  <a:avLst/>
                </a:prstGeom>
                <a:ln w="28575">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H="1">
                  <a:off x="7423258" y="1672759"/>
                  <a:ext cx="94989" cy="323162"/>
                </a:xfrm>
                <a:prstGeom prst="straightConnector1">
                  <a:avLst/>
                </a:prstGeom>
                <a:ln w="28575">
                  <a:solidFill>
                    <a:srgbClr val="FF0000"/>
                  </a:solidFill>
                  <a:tailEnd type="arrow"/>
                </a:ln>
              </p:spPr>
              <p:style>
                <a:lnRef idx="2">
                  <a:schemeClr val="dk1"/>
                </a:lnRef>
                <a:fillRef idx="0">
                  <a:schemeClr val="dk1"/>
                </a:fillRef>
                <a:effectRef idx="1">
                  <a:schemeClr val="dk1"/>
                </a:effectRef>
                <a:fontRef idx="minor">
                  <a:schemeClr val="tx1"/>
                </a:fontRef>
              </p:style>
            </p:cxnSp>
          </p:grpSp>
          <p:cxnSp>
            <p:nvCxnSpPr>
              <p:cNvPr id="10" name="Straight Arrow Connector 9"/>
              <p:cNvCxnSpPr/>
              <p:nvPr/>
            </p:nvCxnSpPr>
            <p:spPr>
              <a:xfrm flipV="1">
                <a:off x="3101095" y="5238751"/>
                <a:ext cx="3337420" cy="967923"/>
              </a:xfrm>
              <a:prstGeom prst="straightConnector1">
                <a:avLst/>
              </a:prstGeom>
              <a:ln w="28575">
                <a:solidFill>
                  <a:srgbClr val="FF0000"/>
                </a:solidFill>
                <a:tailEnd type="arrow"/>
              </a:ln>
            </p:spPr>
            <p:style>
              <a:lnRef idx="2">
                <a:schemeClr val="dk1"/>
              </a:lnRef>
              <a:fillRef idx="0">
                <a:schemeClr val="dk1"/>
              </a:fillRef>
              <a:effectRef idx="1">
                <a:schemeClr val="dk1"/>
              </a:effectRef>
              <a:fontRef idx="minor">
                <a:schemeClr val="tx1"/>
              </a:fontRef>
            </p:style>
          </p:cxnSp>
        </p:grpSp>
        <p:cxnSp>
          <p:nvCxnSpPr>
            <p:cNvPr id="8" name="Straight Arrow Connector 7"/>
            <p:cNvCxnSpPr/>
            <p:nvPr/>
          </p:nvCxnSpPr>
          <p:spPr>
            <a:xfrm flipV="1">
              <a:off x="3034420" y="4154173"/>
              <a:ext cx="942831" cy="86241"/>
            </a:xfrm>
            <a:prstGeom prst="straightConnector1">
              <a:avLst/>
            </a:prstGeom>
            <a:ln w="38100">
              <a:solidFill>
                <a:srgbClr val="FF0000"/>
              </a:solidFill>
              <a:tailEnd type="arrow"/>
            </a:ln>
          </p:spPr>
          <p:style>
            <a:lnRef idx="2">
              <a:schemeClr val="dk1"/>
            </a:lnRef>
            <a:fillRef idx="0">
              <a:schemeClr val="dk1"/>
            </a:fillRef>
            <a:effectRef idx="1">
              <a:schemeClr val="dk1"/>
            </a:effectRef>
            <a:fontRef idx="minor">
              <a:schemeClr val="tx1"/>
            </a:fontRef>
          </p:style>
        </p:cxnSp>
      </p:grpSp>
      <p:sp>
        <p:nvSpPr>
          <p:cNvPr id="62" name="TextBox 61"/>
          <p:cNvSpPr txBox="1"/>
          <p:nvPr/>
        </p:nvSpPr>
        <p:spPr>
          <a:xfrm>
            <a:off x="0" y="1312596"/>
            <a:ext cx="4240924" cy="5986254"/>
          </a:xfrm>
          <a:prstGeom prst="rect">
            <a:avLst/>
          </a:prstGeom>
          <a:noFill/>
        </p:spPr>
        <p:txBody>
          <a:bodyPr wrap="square" rtlCol="0">
            <a:spAutoFit/>
          </a:bodyPr>
          <a:lstStyle/>
          <a:p>
            <a:pPr algn="ctr"/>
            <a:r>
              <a:rPr lang="en-US" b="1" dirty="0" smtClean="0"/>
              <a:t>Test Goals</a:t>
            </a:r>
          </a:p>
          <a:p>
            <a:pPr marL="225425" indent="-225425">
              <a:buFont typeface="Arial" pitchFamily="34" charset="0"/>
              <a:buChar char="•"/>
            </a:pPr>
            <a:r>
              <a:rPr lang="en-US" sz="1400" dirty="0" smtClean="0"/>
              <a:t>Verify:</a:t>
            </a:r>
          </a:p>
          <a:p>
            <a:pPr marL="688975" lvl="1" indent="-231775">
              <a:buFont typeface="Arial" pitchFamily="34" charset="0"/>
              <a:buChar char="•"/>
            </a:pPr>
            <a:r>
              <a:rPr lang="en-US" sz="1400" dirty="0" smtClean="0"/>
              <a:t>data collection and transmission capabilities</a:t>
            </a:r>
          </a:p>
          <a:p>
            <a:pPr marL="688975" lvl="1" indent="-231775">
              <a:buFont typeface="Arial" pitchFamily="34" charset="0"/>
              <a:buChar char="•"/>
            </a:pPr>
            <a:r>
              <a:rPr lang="en-US" sz="1400" dirty="0" smtClean="0"/>
              <a:t>verify 90-day survivability of communications </a:t>
            </a:r>
            <a:r>
              <a:rPr lang="en-US" sz="1400" dirty="0"/>
              <a:t>antenna, using housekeeping data </a:t>
            </a:r>
            <a:endParaRPr lang="en-US" sz="1400" dirty="0" smtClean="0"/>
          </a:p>
          <a:p>
            <a:pPr algn="ctr">
              <a:lnSpc>
                <a:spcPct val="150000"/>
              </a:lnSpc>
            </a:pPr>
            <a:r>
              <a:rPr lang="en-US" b="1" dirty="0" smtClean="0"/>
              <a:t>Test Basics</a:t>
            </a:r>
          </a:p>
          <a:p>
            <a:pPr marL="225425" indent="-225425">
              <a:buFont typeface="Arial" pitchFamily="34" charset="0"/>
              <a:buChar char="•"/>
            </a:pPr>
            <a:r>
              <a:rPr lang="en-US" sz="1400" dirty="0" smtClean="0"/>
              <a:t>Two day cold test</a:t>
            </a:r>
          </a:p>
          <a:p>
            <a:pPr marL="225425" indent="-225425">
              <a:buFont typeface="Arial" pitchFamily="34" charset="0"/>
              <a:buChar char="•"/>
            </a:pPr>
            <a:r>
              <a:rPr lang="en-US" sz="1400" dirty="0" smtClean="0"/>
              <a:t>Collecting temperature data 10 times per hour and housekeeping data once per hour</a:t>
            </a:r>
          </a:p>
          <a:p>
            <a:pPr marL="225425" indent="-225425">
              <a:buFont typeface="Arial" pitchFamily="34" charset="0"/>
              <a:buChar char="•"/>
            </a:pPr>
            <a:r>
              <a:rPr lang="en-US" sz="1400" dirty="0" smtClean="0"/>
              <a:t>Receive command from UAV after two days</a:t>
            </a:r>
          </a:p>
          <a:p>
            <a:pPr marL="225425" indent="-225425">
              <a:buFont typeface="Arial" pitchFamily="34" charset="0"/>
              <a:buChar char="•"/>
            </a:pPr>
            <a:r>
              <a:rPr lang="en-US" sz="1400" dirty="0" smtClean="0"/>
              <a:t>Transmit data when commanded by UAV</a:t>
            </a:r>
          </a:p>
          <a:p>
            <a:pPr algn="ctr">
              <a:lnSpc>
                <a:spcPct val="150000"/>
              </a:lnSpc>
            </a:pPr>
            <a:r>
              <a:rPr lang="en-US" sz="1600" b="1" dirty="0" smtClean="0"/>
              <a:t>Temperature Sensor</a:t>
            </a:r>
            <a:endParaRPr lang="en-US" sz="1400" b="1" dirty="0" smtClean="0"/>
          </a:p>
          <a:p>
            <a:pPr marL="225425" indent="-225425">
              <a:buFont typeface="Arial" pitchFamily="34" charset="0"/>
              <a:buChar char="•"/>
            </a:pPr>
            <a:r>
              <a:rPr lang="en-US" sz="1400" dirty="0" smtClean="0"/>
              <a:t>Collect and verify </a:t>
            </a:r>
            <a:r>
              <a:rPr lang="en-US" sz="1400" dirty="0"/>
              <a:t>environment temperature</a:t>
            </a:r>
          </a:p>
          <a:p>
            <a:pPr marL="225425" indent="-225425">
              <a:buFont typeface="Arial" pitchFamily="34" charset="0"/>
              <a:buChar char="•"/>
            </a:pPr>
            <a:r>
              <a:rPr lang="en-US" sz="1400" dirty="0" smtClean="0"/>
              <a:t>Verify </a:t>
            </a:r>
            <a:r>
              <a:rPr lang="en-US" sz="1400" dirty="0"/>
              <a:t>data </a:t>
            </a:r>
            <a:r>
              <a:rPr lang="en-US" sz="1400" dirty="0" smtClean="0"/>
              <a:t>collection and</a:t>
            </a:r>
            <a:r>
              <a:rPr lang="en-US" sz="1400" dirty="0"/>
              <a:t> </a:t>
            </a:r>
            <a:r>
              <a:rPr lang="en-US" sz="1400" dirty="0" smtClean="0"/>
              <a:t>create </a:t>
            </a:r>
            <a:r>
              <a:rPr lang="en-US" sz="1400" dirty="0"/>
              <a:t>data for system to </a:t>
            </a:r>
            <a:r>
              <a:rPr lang="en-US" sz="1400" dirty="0" smtClean="0"/>
              <a:t>transmit</a:t>
            </a:r>
          </a:p>
          <a:p>
            <a:pPr algn="ctr">
              <a:lnSpc>
                <a:spcPct val="150000"/>
              </a:lnSpc>
            </a:pPr>
            <a:r>
              <a:rPr lang="en-US" sz="1600" b="1" dirty="0" smtClean="0"/>
              <a:t>Housekeeping Sensor</a:t>
            </a:r>
          </a:p>
          <a:p>
            <a:pPr marL="225425" indent="-225425">
              <a:buFont typeface="Arial" pitchFamily="34" charset="0"/>
              <a:buChar char="•"/>
            </a:pPr>
            <a:r>
              <a:rPr lang="en-US" sz="1400" dirty="0" smtClean="0"/>
              <a:t>Inside Ice SPEAR Electronics, used to verify container internal temperature</a:t>
            </a:r>
            <a:endParaRPr lang="en-US" sz="1400" dirty="0"/>
          </a:p>
          <a:p>
            <a:pPr algn="ctr">
              <a:lnSpc>
                <a:spcPct val="150000"/>
              </a:lnSpc>
            </a:pPr>
            <a:r>
              <a:rPr lang="en-US" sz="1600" b="1" dirty="0" smtClean="0"/>
              <a:t>Heating Element</a:t>
            </a:r>
          </a:p>
          <a:p>
            <a:pPr marL="225425" indent="-225425">
              <a:lnSpc>
                <a:spcPct val="150000"/>
              </a:lnSpc>
              <a:buFont typeface="Arial" pitchFamily="34" charset="0"/>
              <a:buChar char="•"/>
            </a:pPr>
            <a:r>
              <a:rPr lang="en-US" sz="1400" dirty="0" smtClean="0"/>
              <a:t>Maintain </a:t>
            </a:r>
            <a:r>
              <a:rPr lang="en-US" sz="1400" dirty="0"/>
              <a:t>container at  -10°C</a:t>
            </a:r>
          </a:p>
          <a:p>
            <a:pPr marL="225425" indent="-225425">
              <a:buFont typeface="Arial" pitchFamily="34" charset="0"/>
              <a:buChar char="•"/>
            </a:pPr>
            <a:r>
              <a:rPr lang="en-US" sz="1400" dirty="0"/>
              <a:t>Controlled by simple circuit, powered by separate battery</a:t>
            </a:r>
          </a:p>
          <a:p>
            <a:pPr algn="ctr">
              <a:lnSpc>
                <a:spcPct val="150000"/>
              </a:lnSpc>
            </a:pPr>
            <a:endParaRPr lang="en-US" sz="1400" dirty="0" smtClean="0"/>
          </a:p>
        </p:txBody>
      </p:sp>
      <p:sp>
        <p:nvSpPr>
          <p:cNvPr id="56" name="Slide Number Placeholder 55"/>
          <p:cNvSpPr>
            <a:spLocks noGrp="1"/>
          </p:cNvSpPr>
          <p:nvPr>
            <p:ph type="sldNum" sz="quarter" idx="12"/>
          </p:nvPr>
        </p:nvSpPr>
        <p:spPr/>
        <p:txBody>
          <a:bodyPr/>
          <a:lstStyle/>
          <a:p>
            <a:fld id="{7BC1F5ED-BD72-4CAB-B526-43E94774B14F}" type="slidenum">
              <a:rPr lang="en-US" smtClean="0"/>
              <a:pPr/>
              <a:t>71</a:t>
            </a:fld>
            <a:endParaRPr lang="en-US"/>
          </a:p>
        </p:txBody>
      </p:sp>
    </p:spTree>
    <p:extLst>
      <p:ext uri="{BB962C8B-B14F-4D97-AF65-F5344CB8AC3E}">
        <p14:creationId xmlns:p14="http://schemas.microsoft.com/office/powerpoint/2010/main" val="298702591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0" y="1301116"/>
            <a:ext cx="9144000" cy="9851800"/>
          </a:xfrm>
          <a:prstGeom prst="rect">
            <a:avLst/>
          </a:prstGeom>
          <a:noFill/>
        </p:spPr>
        <p:txBody>
          <a:bodyPr wrap="square" numCol="2" rtlCol="0">
            <a:spAutoFit/>
          </a:bodyPr>
          <a:lstStyle/>
          <a:p>
            <a:pPr algn="ctr"/>
            <a:r>
              <a:rPr lang="en-US" sz="2400" b="1" dirty="0" smtClean="0"/>
              <a:t>Test Goals</a:t>
            </a:r>
          </a:p>
          <a:p>
            <a:pPr marL="285750" indent="-285750">
              <a:buFont typeface="Arial" pitchFamily="34" charset="0"/>
              <a:buChar char="•"/>
            </a:pPr>
            <a:r>
              <a:rPr lang="en-US" dirty="0" smtClean="0"/>
              <a:t>Verify system capability to penetrate ice   and deploy penetrator / electronics    without binding</a:t>
            </a:r>
          </a:p>
          <a:p>
            <a:pPr marL="285750" indent="-285750">
              <a:buFont typeface="Arial" pitchFamily="34" charset="0"/>
              <a:buChar char="•"/>
            </a:pPr>
            <a:r>
              <a:rPr lang="en-US" dirty="0" smtClean="0"/>
              <a:t>Verify:</a:t>
            </a:r>
          </a:p>
          <a:p>
            <a:pPr marL="742950" lvl="1" indent="-285750">
              <a:buFont typeface="Arial" pitchFamily="34" charset="0"/>
              <a:buChar char="•"/>
            </a:pPr>
            <a:r>
              <a:rPr lang="en-US" dirty="0" smtClean="0"/>
              <a:t>thermodynamic ice melting model</a:t>
            </a:r>
          </a:p>
          <a:p>
            <a:pPr marL="742950" lvl="1" indent="-285750">
              <a:buFont typeface="Arial" pitchFamily="34" charset="0"/>
              <a:buChar char="•"/>
            </a:pPr>
            <a:r>
              <a:rPr lang="en-US" dirty="0" smtClean="0"/>
              <a:t>flare ignition method</a:t>
            </a:r>
          </a:p>
          <a:p>
            <a:pPr marL="742950" lvl="1" indent="-285750">
              <a:buFont typeface="Arial" pitchFamily="34" charset="0"/>
              <a:buChar char="•"/>
            </a:pPr>
            <a:r>
              <a:rPr lang="en-US" dirty="0" smtClean="0"/>
              <a:t>C&amp;DH control over flare ignition</a:t>
            </a:r>
          </a:p>
          <a:p>
            <a:pPr algn="ctr">
              <a:lnSpc>
                <a:spcPct val="150000"/>
              </a:lnSpc>
            </a:pPr>
            <a:endParaRPr lang="en-US" sz="2400" b="1" dirty="0" smtClean="0"/>
          </a:p>
          <a:p>
            <a:pPr algn="ctr">
              <a:lnSpc>
                <a:spcPct val="150000"/>
              </a:lnSpc>
            </a:pPr>
            <a:endParaRPr lang="en-US" sz="2400" b="1" dirty="0" smtClean="0"/>
          </a:p>
          <a:p>
            <a:pPr algn="ctr">
              <a:lnSpc>
                <a:spcPct val="150000"/>
              </a:lnSpc>
            </a:pPr>
            <a:endParaRPr lang="en-US" sz="2400" b="1" dirty="0" smtClean="0"/>
          </a:p>
          <a:p>
            <a:pPr algn="ctr">
              <a:lnSpc>
                <a:spcPct val="150000"/>
              </a:lnSpc>
            </a:pPr>
            <a:endParaRPr lang="en-US" sz="2400" b="1" dirty="0"/>
          </a:p>
          <a:p>
            <a:pPr algn="ctr">
              <a:lnSpc>
                <a:spcPct val="150000"/>
              </a:lnSpc>
            </a:pPr>
            <a:endParaRPr lang="en-US" sz="2400" b="1" dirty="0" smtClean="0"/>
          </a:p>
          <a:p>
            <a:pPr algn="ctr">
              <a:lnSpc>
                <a:spcPct val="150000"/>
              </a:lnSpc>
            </a:pPr>
            <a:endParaRPr lang="en-US" sz="2400" b="1" dirty="0"/>
          </a:p>
          <a:p>
            <a:pPr algn="ctr">
              <a:lnSpc>
                <a:spcPct val="150000"/>
              </a:lnSpc>
            </a:pPr>
            <a:endParaRPr lang="en-US" sz="2400" b="1" dirty="0" smtClean="0"/>
          </a:p>
          <a:p>
            <a:pPr algn="ctr">
              <a:lnSpc>
                <a:spcPct val="150000"/>
              </a:lnSpc>
            </a:pPr>
            <a:endParaRPr lang="en-US" sz="2400" b="1" dirty="0"/>
          </a:p>
          <a:p>
            <a:pPr algn="ctr">
              <a:lnSpc>
                <a:spcPct val="150000"/>
              </a:lnSpc>
            </a:pPr>
            <a:endParaRPr lang="en-US" sz="2400" b="1" dirty="0" smtClean="0"/>
          </a:p>
          <a:p>
            <a:pPr algn="ctr">
              <a:lnSpc>
                <a:spcPct val="150000"/>
              </a:lnSpc>
            </a:pPr>
            <a:endParaRPr lang="en-US" sz="2400" b="1" dirty="0"/>
          </a:p>
          <a:p>
            <a:pPr algn="ctr">
              <a:lnSpc>
                <a:spcPct val="150000"/>
              </a:lnSpc>
            </a:pPr>
            <a:endParaRPr lang="en-US" sz="2400" b="1" dirty="0" smtClean="0"/>
          </a:p>
          <a:p>
            <a:pPr algn="ctr">
              <a:lnSpc>
                <a:spcPct val="150000"/>
              </a:lnSpc>
            </a:pPr>
            <a:endParaRPr lang="en-US" sz="2400" b="1" dirty="0"/>
          </a:p>
          <a:p>
            <a:pPr algn="ctr">
              <a:lnSpc>
                <a:spcPct val="150000"/>
              </a:lnSpc>
            </a:pPr>
            <a:endParaRPr lang="en-US" sz="2400" b="1" dirty="0" smtClean="0"/>
          </a:p>
          <a:p>
            <a:pPr algn="ctr"/>
            <a:r>
              <a:rPr lang="en-US" sz="2400" b="1" dirty="0" smtClean="0"/>
              <a:t>Penetrator</a:t>
            </a:r>
            <a:endParaRPr lang="en-US" sz="2400" b="1" dirty="0"/>
          </a:p>
          <a:p>
            <a:pPr marL="342900" indent="-342900">
              <a:buFont typeface="Arial" pitchFamily="34" charset="0"/>
              <a:buChar char="•"/>
            </a:pPr>
            <a:r>
              <a:rPr lang="en-US" dirty="0"/>
              <a:t>6 Flares, 20 minute burn</a:t>
            </a:r>
          </a:p>
          <a:p>
            <a:pPr marL="342900" indent="-342900">
              <a:buFont typeface="Arial" pitchFamily="34" charset="0"/>
              <a:buChar char="•"/>
            </a:pPr>
            <a:r>
              <a:rPr lang="en-US" dirty="0"/>
              <a:t>Releases </a:t>
            </a:r>
            <a:r>
              <a:rPr lang="en-US" dirty="0" smtClean="0"/>
              <a:t>exhaust</a:t>
            </a:r>
          </a:p>
          <a:p>
            <a:pPr algn="ctr"/>
            <a:r>
              <a:rPr lang="en-US" sz="2400" b="1" dirty="0" smtClean="0"/>
              <a:t>Test Basics</a:t>
            </a:r>
          </a:p>
          <a:p>
            <a:pPr marL="285750" indent="-285750">
              <a:buFont typeface="Arial" pitchFamily="34" charset="0"/>
              <a:buChar char="•"/>
            </a:pPr>
            <a:r>
              <a:rPr lang="en-US" dirty="0" smtClean="0"/>
              <a:t>Temperature measurements of ice block immediately before test to align thermodynamic model</a:t>
            </a:r>
          </a:p>
          <a:p>
            <a:pPr marL="285750" indent="-285750">
              <a:buFont typeface="Arial" pitchFamily="34" charset="0"/>
              <a:buChar char="•"/>
            </a:pPr>
            <a:r>
              <a:rPr lang="en-US" dirty="0" smtClean="0"/>
              <a:t>Barrel with water will catch system safely, will not melt</a:t>
            </a:r>
          </a:p>
          <a:p>
            <a:pPr marL="285750" indent="-285750">
              <a:buFont typeface="Arial" pitchFamily="34" charset="0"/>
              <a:buChar char="•"/>
            </a:pPr>
            <a:r>
              <a:rPr lang="en-US" dirty="0" smtClean="0"/>
              <a:t>Time system penetration through 30 cm</a:t>
            </a:r>
          </a:p>
          <a:p>
            <a:pPr marL="742950" lvl="1" indent="-285750">
              <a:buFont typeface="Arial" pitchFamily="34" charset="0"/>
              <a:buChar char="•"/>
            </a:pPr>
            <a:r>
              <a:rPr lang="en-US" dirty="0" smtClean="0"/>
              <a:t>Stretch goal of up to 50 cm</a:t>
            </a:r>
          </a:p>
          <a:p>
            <a:pPr algn="ctr"/>
            <a:r>
              <a:rPr lang="en-US" sz="2400" b="1" dirty="0" smtClean="0"/>
              <a:t>Ice Block</a:t>
            </a:r>
          </a:p>
          <a:p>
            <a:pPr marL="285750" indent="-285750">
              <a:buFont typeface="Arial" pitchFamily="34" charset="0"/>
              <a:buChar char="•"/>
            </a:pPr>
            <a:r>
              <a:rPr lang="en-US" dirty="0" smtClean="0"/>
              <a:t>Purchased in Denver, taken out of cold storage and driven to Boulder Municipal Airport after test has been completely set up</a:t>
            </a:r>
          </a:p>
        </p:txBody>
      </p:sp>
      <p:sp>
        <p:nvSpPr>
          <p:cNvPr id="2" name="Title 1"/>
          <p:cNvSpPr>
            <a:spLocks noGrp="1"/>
          </p:cNvSpPr>
          <p:nvPr>
            <p:ph type="title"/>
          </p:nvPr>
        </p:nvSpPr>
        <p:spPr/>
        <p:txBody>
          <a:bodyPr/>
          <a:lstStyle/>
          <a:p>
            <a:r>
              <a:rPr lang="en-US" dirty="0" smtClean="0"/>
              <a:t>Ice Penetration Test</a:t>
            </a:r>
            <a:endParaRPr lang="en-US" dirty="0"/>
          </a:p>
        </p:txBody>
      </p:sp>
      <p:grpSp>
        <p:nvGrpSpPr>
          <p:cNvPr id="3" name="Group 4"/>
          <p:cNvGrpSpPr/>
          <p:nvPr/>
        </p:nvGrpSpPr>
        <p:grpSpPr>
          <a:xfrm>
            <a:off x="35641" y="3731785"/>
            <a:ext cx="4505539" cy="3063922"/>
            <a:chOff x="83553" y="3811077"/>
            <a:chExt cx="4505539" cy="3063922"/>
          </a:xfrm>
        </p:grpSpPr>
        <p:grpSp>
          <p:nvGrpSpPr>
            <p:cNvPr id="4" name="Group 5"/>
            <p:cNvGrpSpPr/>
            <p:nvPr/>
          </p:nvGrpSpPr>
          <p:grpSpPr>
            <a:xfrm>
              <a:off x="83553" y="3811077"/>
              <a:ext cx="3108336" cy="3063922"/>
              <a:chOff x="1108822" y="526345"/>
              <a:chExt cx="6199804" cy="6331655"/>
            </a:xfrm>
          </p:grpSpPr>
          <p:grpSp>
            <p:nvGrpSpPr>
              <p:cNvPr id="5" name="Group 9"/>
              <p:cNvGrpSpPr/>
              <p:nvPr/>
            </p:nvGrpSpPr>
            <p:grpSpPr>
              <a:xfrm>
                <a:off x="1108822" y="526345"/>
                <a:ext cx="6199804" cy="6331655"/>
                <a:chOff x="1280874" y="526345"/>
                <a:chExt cx="6199804" cy="6331655"/>
              </a:xfrm>
            </p:grpSpPr>
            <p:grpSp>
              <p:nvGrpSpPr>
                <p:cNvPr id="6" name="Group 11"/>
                <p:cNvGrpSpPr/>
                <p:nvPr/>
              </p:nvGrpSpPr>
              <p:grpSpPr>
                <a:xfrm>
                  <a:off x="1280874" y="526345"/>
                  <a:ext cx="6199804" cy="6331655"/>
                  <a:chOff x="1028313" y="526345"/>
                  <a:chExt cx="6199804" cy="6331655"/>
                </a:xfrm>
              </p:grpSpPr>
              <p:grpSp>
                <p:nvGrpSpPr>
                  <p:cNvPr id="9" name="Group 14"/>
                  <p:cNvGrpSpPr/>
                  <p:nvPr/>
                </p:nvGrpSpPr>
                <p:grpSpPr>
                  <a:xfrm>
                    <a:off x="1028313" y="526345"/>
                    <a:ext cx="6199804" cy="6331655"/>
                    <a:chOff x="1064949" y="1632095"/>
                    <a:chExt cx="3273879" cy="5225905"/>
                  </a:xfrm>
                </p:grpSpPr>
                <p:sp>
                  <p:nvSpPr>
                    <p:cNvPr id="17" name="Rectangle 16"/>
                    <p:cNvSpPr/>
                    <p:nvPr/>
                  </p:nvSpPr>
                  <p:spPr>
                    <a:xfrm>
                      <a:off x="2172848" y="2348456"/>
                      <a:ext cx="951077" cy="134321"/>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rot="3448461">
                      <a:off x="2750583" y="3225430"/>
                      <a:ext cx="1428845" cy="134321"/>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19"/>
                    <p:cNvGrpSpPr/>
                    <p:nvPr/>
                  </p:nvGrpSpPr>
                  <p:grpSpPr>
                    <a:xfrm>
                      <a:off x="1064949" y="1632095"/>
                      <a:ext cx="3273879" cy="5225905"/>
                      <a:chOff x="1064949" y="1632095"/>
                      <a:chExt cx="3273879" cy="5225905"/>
                    </a:xfrm>
                  </p:grpSpPr>
                  <p:sp>
                    <p:nvSpPr>
                      <p:cNvPr id="20" name="Rectangle 19"/>
                      <p:cNvSpPr/>
                      <p:nvPr/>
                    </p:nvSpPr>
                    <p:spPr>
                      <a:xfrm rot="3605427">
                        <a:off x="1435599" y="2862388"/>
                        <a:ext cx="1840302" cy="109024"/>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786837" y="3830548"/>
                        <a:ext cx="1185247" cy="109024"/>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5"/>
                      <p:cNvGrpSpPr/>
                      <p:nvPr/>
                    </p:nvGrpSpPr>
                    <p:grpSpPr>
                      <a:xfrm>
                        <a:off x="1064949" y="1632095"/>
                        <a:ext cx="3273879" cy="5225905"/>
                        <a:chOff x="1064949" y="1632095"/>
                        <a:chExt cx="3273879" cy="5225905"/>
                      </a:xfrm>
                    </p:grpSpPr>
                    <p:grpSp>
                      <p:nvGrpSpPr>
                        <p:cNvPr id="15" name="Group 13"/>
                        <p:cNvGrpSpPr/>
                        <p:nvPr/>
                      </p:nvGrpSpPr>
                      <p:grpSpPr>
                        <a:xfrm>
                          <a:off x="1064949" y="3939572"/>
                          <a:ext cx="3273879" cy="2918428"/>
                          <a:chOff x="586193" y="2465899"/>
                          <a:chExt cx="4714473" cy="4189093"/>
                        </a:xfrm>
                      </p:grpSpPr>
                      <p:grpSp>
                        <p:nvGrpSpPr>
                          <p:cNvPr id="19" name="Group 24"/>
                          <p:cNvGrpSpPr/>
                          <p:nvPr/>
                        </p:nvGrpSpPr>
                        <p:grpSpPr>
                          <a:xfrm>
                            <a:off x="586193" y="2465899"/>
                            <a:ext cx="4714473" cy="4189093"/>
                            <a:chOff x="586193" y="2465899"/>
                            <a:chExt cx="4714473" cy="4189093"/>
                          </a:xfrm>
                        </p:grpSpPr>
                        <p:grpSp>
                          <p:nvGrpSpPr>
                            <p:cNvPr id="22" name="Group 7"/>
                            <p:cNvGrpSpPr/>
                            <p:nvPr/>
                          </p:nvGrpSpPr>
                          <p:grpSpPr>
                            <a:xfrm>
                              <a:off x="586193" y="2465899"/>
                              <a:ext cx="4279219" cy="4189093"/>
                              <a:chOff x="586193" y="2465899"/>
                              <a:chExt cx="4279219" cy="4189093"/>
                            </a:xfrm>
                          </p:grpSpPr>
                          <p:sp>
                            <p:nvSpPr>
                              <p:cNvPr id="30" name="Rectangle 29"/>
                              <p:cNvSpPr/>
                              <p:nvPr/>
                            </p:nvSpPr>
                            <p:spPr>
                              <a:xfrm>
                                <a:off x="586193" y="2465899"/>
                                <a:ext cx="4279219" cy="770015"/>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solidFill>
                                      <a:schemeClr val="bg1"/>
                                    </a:solidFill>
                                  </a:rPr>
                                  <a:t>Ice</a:t>
                                </a:r>
                                <a:r>
                                  <a:rPr lang="en-US" dirty="0" smtClean="0">
                                    <a:solidFill>
                                      <a:schemeClr val="bg1"/>
                                    </a:solidFill>
                                  </a:rPr>
                                  <a:t> </a:t>
                                </a:r>
                                <a:r>
                                  <a:rPr lang="en-US" b="1" dirty="0" smtClean="0">
                                    <a:solidFill>
                                      <a:schemeClr val="bg1"/>
                                    </a:solidFill>
                                  </a:rPr>
                                  <a:t>Block</a:t>
                                </a:r>
                                <a:endParaRPr lang="en-US" b="1" dirty="0">
                                  <a:solidFill>
                                    <a:schemeClr val="bg1"/>
                                  </a:solidFill>
                                </a:endParaRPr>
                              </a:p>
                            </p:txBody>
                          </p:sp>
                          <p:grpSp>
                            <p:nvGrpSpPr>
                              <p:cNvPr id="23" name="Group 5"/>
                              <p:cNvGrpSpPr/>
                              <p:nvPr/>
                            </p:nvGrpSpPr>
                            <p:grpSpPr>
                              <a:xfrm>
                                <a:off x="940353" y="3223703"/>
                                <a:ext cx="2295923" cy="3431289"/>
                                <a:chOff x="940353" y="3223703"/>
                                <a:chExt cx="2295923" cy="3431289"/>
                              </a:xfrm>
                            </p:grpSpPr>
                            <p:sp>
                              <p:nvSpPr>
                                <p:cNvPr id="32" name="Rectangle 31"/>
                                <p:cNvSpPr/>
                                <p:nvPr/>
                              </p:nvSpPr>
                              <p:spPr>
                                <a:xfrm>
                                  <a:off x="940353" y="3223703"/>
                                  <a:ext cx="2295923" cy="343128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4"/>
                                <p:cNvSpPr/>
                                <p:nvPr/>
                              </p:nvSpPr>
                              <p:spPr>
                                <a:xfrm>
                                  <a:off x="1111324" y="3223703"/>
                                  <a:ext cx="1966189" cy="3235913"/>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r>
                                    <a:rPr lang="en-US" dirty="0" smtClean="0"/>
                                    <a:t>Salt</a:t>
                                  </a:r>
                                </a:p>
                                <a:p>
                                  <a:r>
                                    <a:rPr lang="en-US" dirty="0" smtClean="0"/>
                                    <a:t>Water</a:t>
                                  </a:r>
                                  <a:endParaRPr lang="en-US" dirty="0"/>
                                </a:p>
                              </p:txBody>
                            </p:sp>
                          </p:grpSp>
                        </p:grpSp>
                        <p:sp>
                          <p:nvSpPr>
                            <p:cNvPr id="29" name="Rectangle 28"/>
                            <p:cNvSpPr/>
                            <p:nvPr/>
                          </p:nvSpPr>
                          <p:spPr>
                            <a:xfrm>
                              <a:off x="3745621" y="3235914"/>
                              <a:ext cx="1555045" cy="293063"/>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Rectangle 25"/>
                          <p:cNvSpPr/>
                          <p:nvPr/>
                        </p:nvSpPr>
                        <p:spPr>
                          <a:xfrm>
                            <a:off x="3745621" y="3534847"/>
                            <a:ext cx="256460" cy="3107934"/>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044206" y="3547058"/>
                            <a:ext cx="256460" cy="3107934"/>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Rectangle 23"/>
                        <p:cNvSpPr/>
                        <p:nvPr/>
                      </p:nvSpPr>
                      <p:spPr>
                        <a:xfrm rot="1815837">
                          <a:off x="2942222" y="1632095"/>
                          <a:ext cx="300696" cy="2385772"/>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b="1" dirty="0" smtClean="0"/>
                            <a:t>Ice SPEAR</a:t>
                          </a:r>
                          <a:endParaRPr lang="en-US" b="1" dirty="0"/>
                        </a:p>
                      </p:txBody>
                    </p:sp>
                  </p:grpSp>
                </p:grpSp>
              </p:grpSp>
              <p:sp>
                <p:nvSpPr>
                  <p:cNvPr id="16" name="Rectangle 15"/>
                  <p:cNvSpPr/>
                  <p:nvPr/>
                </p:nvSpPr>
                <p:spPr>
                  <a:xfrm>
                    <a:off x="3356334" y="4234648"/>
                    <a:ext cx="537405" cy="202683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b="1" dirty="0"/>
                  </a:p>
                </p:txBody>
              </p:sp>
            </p:grpSp>
            <p:sp>
              <p:nvSpPr>
                <p:cNvPr id="13" name="Parallelogram 12"/>
                <p:cNvSpPr/>
                <p:nvPr/>
              </p:nvSpPr>
              <p:spPr>
                <a:xfrm>
                  <a:off x="3725287" y="3300251"/>
                  <a:ext cx="816357" cy="671768"/>
                </a:xfrm>
                <a:prstGeom prst="parallelogram">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a:stCxn id="24" idx="2"/>
                  <a:endCxn id="16" idx="0"/>
                </p:cNvCxnSpPr>
                <p:nvPr/>
              </p:nvCxnSpPr>
              <p:spPr>
                <a:xfrm flipH="1">
                  <a:off x="3877598" y="3219949"/>
                  <a:ext cx="514616" cy="1014699"/>
                </a:xfrm>
                <a:prstGeom prst="line">
                  <a:avLst/>
                </a:prstGeom>
              </p:spPr>
              <p:style>
                <a:lnRef idx="2">
                  <a:schemeClr val="dk1"/>
                </a:lnRef>
                <a:fillRef idx="0">
                  <a:schemeClr val="dk1"/>
                </a:fillRef>
                <a:effectRef idx="1">
                  <a:schemeClr val="dk1"/>
                </a:effectRef>
                <a:fontRef idx="minor">
                  <a:schemeClr val="tx1"/>
                </a:fontRef>
              </p:style>
            </p:cxnSp>
          </p:grpSp>
          <p:sp>
            <p:nvSpPr>
              <p:cNvPr id="11" name="TextBox 10"/>
              <p:cNvSpPr txBox="1"/>
              <p:nvPr/>
            </p:nvSpPr>
            <p:spPr>
              <a:xfrm>
                <a:off x="4652195" y="3300249"/>
                <a:ext cx="2377531" cy="763232"/>
              </a:xfrm>
              <a:prstGeom prst="rect">
                <a:avLst/>
              </a:prstGeom>
              <a:noFill/>
            </p:spPr>
            <p:txBody>
              <a:bodyPr wrap="square" rtlCol="0">
                <a:spAutoFit/>
              </a:bodyPr>
              <a:lstStyle/>
              <a:p>
                <a:r>
                  <a:rPr lang="en-US" b="1" dirty="0">
                    <a:solidFill>
                      <a:schemeClr val="bg1"/>
                    </a:solidFill>
                  </a:rPr>
                  <a:t>Ice </a:t>
                </a:r>
                <a:r>
                  <a:rPr lang="en-US" b="1" dirty="0" smtClean="0">
                    <a:solidFill>
                      <a:schemeClr val="bg1"/>
                    </a:solidFill>
                  </a:rPr>
                  <a:t>Block</a:t>
                </a:r>
                <a:endParaRPr lang="en-US" b="1" dirty="0">
                  <a:solidFill>
                    <a:schemeClr val="bg1"/>
                  </a:solidFill>
                </a:endParaRPr>
              </a:p>
            </p:txBody>
          </p:sp>
        </p:grpSp>
        <p:sp>
          <p:nvSpPr>
            <p:cNvPr id="7" name="TextBox 6"/>
            <p:cNvSpPr txBox="1"/>
            <p:nvPr/>
          </p:nvSpPr>
          <p:spPr>
            <a:xfrm>
              <a:off x="3191889" y="5641892"/>
              <a:ext cx="1397203" cy="646331"/>
            </a:xfrm>
            <a:prstGeom prst="rect">
              <a:avLst/>
            </a:prstGeom>
            <a:noFill/>
          </p:spPr>
          <p:txBody>
            <a:bodyPr wrap="square" rtlCol="0">
              <a:spAutoFit/>
            </a:bodyPr>
            <a:lstStyle/>
            <a:p>
              <a:r>
                <a:rPr lang="en-US" b="1" dirty="0"/>
                <a:t>Ice SPEAR </a:t>
              </a:r>
              <a:r>
                <a:rPr lang="en-US" b="1" dirty="0" smtClean="0"/>
                <a:t>Penetrator</a:t>
              </a:r>
              <a:endParaRPr lang="en-US" b="1" dirty="0"/>
            </a:p>
          </p:txBody>
        </p:sp>
        <p:cxnSp>
          <p:nvCxnSpPr>
            <p:cNvPr id="8" name="Straight Arrow Connector 7"/>
            <p:cNvCxnSpPr>
              <a:stCxn id="7" idx="1"/>
              <a:endCxn id="16" idx="3"/>
            </p:cNvCxnSpPr>
            <p:nvPr/>
          </p:nvCxnSpPr>
          <p:spPr>
            <a:xfrm flipH="1">
              <a:off x="1520164" y="5965058"/>
              <a:ext cx="1671725" cy="130886"/>
            </a:xfrm>
            <a:prstGeom prst="straightConnector1">
              <a:avLst/>
            </a:prstGeom>
            <a:ln w="28575">
              <a:tailEnd type="arrow"/>
            </a:ln>
          </p:spPr>
          <p:style>
            <a:lnRef idx="2">
              <a:schemeClr val="dk1"/>
            </a:lnRef>
            <a:fillRef idx="0">
              <a:schemeClr val="dk1"/>
            </a:fillRef>
            <a:effectRef idx="1">
              <a:schemeClr val="dk1"/>
            </a:effectRef>
            <a:fontRef idx="minor">
              <a:schemeClr val="tx1"/>
            </a:fontRef>
          </p:style>
        </p:cxnSp>
      </p:grpSp>
      <p:sp>
        <p:nvSpPr>
          <p:cNvPr id="28" name="Slide Number Placeholder 27"/>
          <p:cNvSpPr>
            <a:spLocks noGrp="1"/>
          </p:cNvSpPr>
          <p:nvPr>
            <p:ph type="sldNum" sz="quarter" idx="12"/>
          </p:nvPr>
        </p:nvSpPr>
        <p:spPr/>
        <p:txBody>
          <a:bodyPr/>
          <a:lstStyle/>
          <a:p>
            <a:fld id="{7BC1F5ED-BD72-4CAB-B526-43E94774B14F}" type="slidenum">
              <a:rPr lang="en-US" smtClean="0"/>
              <a:pPr/>
              <a:t>72</a:t>
            </a:fld>
            <a:endParaRPr lang="en-US"/>
          </a:p>
        </p:txBody>
      </p:sp>
    </p:spTree>
    <p:extLst>
      <p:ext uri="{BB962C8B-B14F-4D97-AF65-F5344CB8AC3E}">
        <p14:creationId xmlns:p14="http://schemas.microsoft.com/office/powerpoint/2010/main" val="366004568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2676310" y="5052933"/>
            <a:ext cx="2523751" cy="1813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Impact Tests</a:t>
            </a:r>
            <a:endParaRPr lang="en-US" dirty="0"/>
          </a:p>
        </p:txBody>
      </p:sp>
      <p:sp>
        <p:nvSpPr>
          <p:cNvPr id="7" name="TextBox 6"/>
          <p:cNvSpPr txBox="1"/>
          <p:nvPr/>
        </p:nvSpPr>
        <p:spPr>
          <a:xfrm>
            <a:off x="1" y="1308316"/>
            <a:ext cx="2870199" cy="5524589"/>
          </a:xfrm>
          <a:prstGeom prst="rect">
            <a:avLst/>
          </a:prstGeom>
          <a:noFill/>
        </p:spPr>
        <p:txBody>
          <a:bodyPr wrap="square" numCol="1" rtlCol="0">
            <a:spAutoFit/>
          </a:bodyPr>
          <a:lstStyle/>
          <a:p>
            <a:pPr algn="ctr">
              <a:lnSpc>
                <a:spcPct val="150000"/>
              </a:lnSpc>
            </a:pPr>
            <a:r>
              <a:rPr lang="en-US" b="1" dirty="0" smtClean="0"/>
              <a:t>Test Goals</a:t>
            </a:r>
          </a:p>
          <a:p>
            <a:pPr marL="285750" indent="-285750">
              <a:buFont typeface="Arial" pitchFamily="34" charset="0"/>
              <a:buChar char="•"/>
            </a:pPr>
            <a:r>
              <a:rPr lang="en-US" sz="1600" dirty="0" smtClean="0"/>
              <a:t>Verify structural integrity and capability to survive 2.5 m/s impact</a:t>
            </a:r>
          </a:p>
          <a:p>
            <a:pPr algn="ctr">
              <a:lnSpc>
                <a:spcPct val="150000"/>
              </a:lnSpc>
            </a:pPr>
            <a:r>
              <a:rPr lang="en-US" b="1" dirty="0" smtClean="0"/>
              <a:t>Test Basics</a:t>
            </a:r>
          </a:p>
          <a:p>
            <a:pPr marL="285750" indent="-285750">
              <a:buFont typeface="Arial" pitchFamily="34" charset="0"/>
              <a:buChar char="•"/>
            </a:pPr>
            <a:r>
              <a:rPr lang="en-US" sz="1600" dirty="0" smtClean="0"/>
              <a:t>Two drop orientations</a:t>
            </a:r>
          </a:p>
          <a:p>
            <a:pPr marL="742950" lvl="1" indent="-285750">
              <a:buFont typeface="Arial" pitchFamily="34" charset="0"/>
              <a:buChar char="•"/>
            </a:pPr>
            <a:r>
              <a:rPr lang="en-US" sz="1600" dirty="0" smtClean="0"/>
              <a:t>Vertical impact</a:t>
            </a:r>
          </a:p>
          <a:p>
            <a:pPr marL="742950" lvl="1" indent="-285750">
              <a:buFont typeface="Arial" pitchFamily="34" charset="0"/>
              <a:buChar char="•"/>
            </a:pPr>
            <a:r>
              <a:rPr lang="en-US" sz="1600" dirty="0" smtClean="0"/>
              <a:t>Slight angle from vertical</a:t>
            </a:r>
          </a:p>
          <a:p>
            <a:pPr marL="285750" indent="-285750">
              <a:buFont typeface="Arial" pitchFamily="34" charset="0"/>
              <a:buChar char="•"/>
            </a:pPr>
            <a:r>
              <a:rPr lang="en-US" sz="1600" dirty="0" smtClean="0"/>
              <a:t>Accelerometer attached to system, connected to a NI DAQ, data for real time analysis in LabView</a:t>
            </a:r>
          </a:p>
          <a:p>
            <a:pPr marL="285750" indent="-285750">
              <a:buFont typeface="Arial" pitchFamily="34" charset="0"/>
              <a:buChar char="•"/>
            </a:pPr>
            <a:r>
              <a:rPr lang="en-US" sz="1600" dirty="0" smtClean="0"/>
              <a:t>Brine simulant: Ice chips mixed with salt water and partially frozen</a:t>
            </a:r>
          </a:p>
          <a:p>
            <a:pPr algn="ctr">
              <a:lnSpc>
                <a:spcPct val="150000"/>
              </a:lnSpc>
            </a:pPr>
            <a:r>
              <a:rPr lang="en-US" b="1" dirty="0" smtClean="0"/>
              <a:t>Accelerometer</a:t>
            </a:r>
          </a:p>
          <a:p>
            <a:pPr marL="285750" indent="-285750">
              <a:buFont typeface="Arial" pitchFamily="34" charset="0"/>
              <a:buChar char="•"/>
            </a:pPr>
            <a:r>
              <a:rPr lang="en-US" sz="1600" dirty="0" smtClean="0"/>
              <a:t>Collect deceleration data, with a sampling rate of 100 Hz</a:t>
            </a:r>
          </a:p>
        </p:txBody>
      </p:sp>
      <p:grpSp>
        <p:nvGrpSpPr>
          <p:cNvPr id="3" name="Group 25"/>
          <p:cNvGrpSpPr/>
          <p:nvPr/>
        </p:nvGrpSpPr>
        <p:grpSpPr>
          <a:xfrm>
            <a:off x="3029538" y="1412745"/>
            <a:ext cx="2253662" cy="3640188"/>
            <a:chOff x="3816938" y="3039996"/>
            <a:chExt cx="2355262" cy="3640188"/>
          </a:xfrm>
        </p:grpSpPr>
        <p:sp>
          <p:nvSpPr>
            <p:cNvPr id="25" name="Rectangle 24"/>
            <p:cNvSpPr/>
            <p:nvPr/>
          </p:nvSpPr>
          <p:spPr>
            <a:xfrm>
              <a:off x="3816939" y="3039996"/>
              <a:ext cx="2045836" cy="36275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7"/>
            <p:cNvGrpSpPr/>
            <p:nvPr/>
          </p:nvGrpSpPr>
          <p:grpSpPr>
            <a:xfrm>
              <a:off x="3816938" y="3039996"/>
              <a:ext cx="2355262" cy="3640188"/>
              <a:chOff x="5391845" y="1921283"/>
              <a:chExt cx="4331070" cy="5329455"/>
            </a:xfrm>
          </p:grpSpPr>
          <p:grpSp>
            <p:nvGrpSpPr>
              <p:cNvPr id="5" name="Group 8"/>
              <p:cNvGrpSpPr/>
              <p:nvPr/>
            </p:nvGrpSpPr>
            <p:grpSpPr>
              <a:xfrm>
                <a:off x="5391845" y="1921283"/>
                <a:ext cx="3931851" cy="5329455"/>
                <a:chOff x="5391845" y="1921283"/>
                <a:chExt cx="3931851" cy="5329455"/>
              </a:xfrm>
            </p:grpSpPr>
            <p:grpSp>
              <p:nvGrpSpPr>
                <p:cNvPr id="6" name="Group 13"/>
                <p:cNvGrpSpPr/>
                <p:nvPr/>
              </p:nvGrpSpPr>
              <p:grpSpPr>
                <a:xfrm>
                  <a:off x="5391845" y="1921283"/>
                  <a:ext cx="3931851" cy="5329455"/>
                  <a:chOff x="5394405" y="1912483"/>
                  <a:chExt cx="3931851" cy="5329455"/>
                </a:xfrm>
              </p:grpSpPr>
              <p:grpSp>
                <p:nvGrpSpPr>
                  <p:cNvPr id="8" name="Group 15"/>
                  <p:cNvGrpSpPr/>
                  <p:nvPr/>
                </p:nvGrpSpPr>
                <p:grpSpPr>
                  <a:xfrm>
                    <a:off x="5394406" y="6239582"/>
                    <a:ext cx="3762067" cy="1002356"/>
                    <a:chOff x="4928958" y="5616331"/>
                    <a:chExt cx="2852901" cy="900996"/>
                  </a:xfrm>
                </p:grpSpPr>
                <p:sp>
                  <p:nvSpPr>
                    <p:cNvPr id="21" name="Rectangle 20"/>
                    <p:cNvSpPr/>
                    <p:nvPr/>
                  </p:nvSpPr>
                  <p:spPr>
                    <a:xfrm>
                      <a:off x="4928959" y="6104976"/>
                      <a:ext cx="2852899" cy="4123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Ground</a:t>
                      </a:r>
                      <a:endParaRPr lang="en-US" dirty="0"/>
                    </a:p>
                  </p:txBody>
                </p:sp>
                <p:sp>
                  <p:nvSpPr>
                    <p:cNvPr id="22" name="Rectangle 21"/>
                    <p:cNvSpPr/>
                    <p:nvPr/>
                  </p:nvSpPr>
                  <p:spPr>
                    <a:xfrm>
                      <a:off x="4928958" y="5616331"/>
                      <a:ext cx="2852901" cy="488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Ice  Brine Simulant</a:t>
                      </a:r>
                      <a:endParaRPr lang="en-US" dirty="0"/>
                    </a:p>
                  </p:txBody>
                </p:sp>
              </p:grpSp>
              <p:sp>
                <p:nvSpPr>
                  <p:cNvPr id="17" name="Rectangle 16"/>
                  <p:cNvSpPr/>
                  <p:nvPr/>
                </p:nvSpPr>
                <p:spPr>
                  <a:xfrm>
                    <a:off x="7058090" y="3293559"/>
                    <a:ext cx="76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055530" y="5782396"/>
                    <a:ext cx="76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394405" y="1912483"/>
                    <a:ext cx="3931851" cy="946267"/>
                  </a:xfrm>
                  <a:prstGeom prst="rect">
                    <a:avLst/>
                  </a:prstGeom>
                  <a:noFill/>
                </p:spPr>
                <p:txBody>
                  <a:bodyPr wrap="square" rtlCol="0">
                    <a:spAutoFit/>
                  </a:bodyPr>
                  <a:lstStyle/>
                  <a:p>
                    <a:r>
                      <a:rPr lang="en-US" dirty="0" smtClean="0">
                        <a:solidFill>
                          <a:schemeClr val="bg1"/>
                        </a:solidFill>
                      </a:rPr>
                      <a:t>Structural mock-up / Ice SPEAR system</a:t>
                    </a:r>
                    <a:endParaRPr lang="en-US" dirty="0">
                      <a:solidFill>
                        <a:schemeClr val="bg1"/>
                      </a:solidFill>
                    </a:endParaRPr>
                  </a:p>
                </p:txBody>
              </p:sp>
              <p:cxnSp>
                <p:nvCxnSpPr>
                  <p:cNvPr id="20" name="Straight Arrow Connector 19"/>
                  <p:cNvCxnSpPr>
                    <a:endCxn id="17" idx="0"/>
                  </p:cNvCxnSpPr>
                  <p:nvPr/>
                </p:nvCxnSpPr>
                <p:spPr>
                  <a:xfrm>
                    <a:off x="7055531" y="2858751"/>
                    <a:ext cx="40660" cy="434808"/>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grpSp>
            <p:cxnSp>
              <p:nvCxnSpPr>
                <p:cNvPr id="15" name="Straight Connector 14"/>
                <p:cNvCxnSpPr/>
                <p:nvPr/>
              </p:nvCxnSpPr>
              <p:spPr>
                <a:xfrm>
                  <a:off x="7357770" y="3759559"/>
                  <a:ext cx="1755160"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10" name="TextBox 9"/>
              <p:cNvSpPr txBox="1"/>
              <p:nvPr/>
            </p:nvSpPr>
            <p:spPr>
              <a:xfrm>
                <a:off x="7932144" y="4530842"/>
                <a:ext cx="1790771" cy="946268"/>
              </a:xfrm>
              <a:prstGeom prst="rect">
                <a:avLst/>
              </a:prstGeom>
              <a:noFill/>
            </p:spPr>
            <p:txBody>
              <a:bodyPr wrap="square" rtlCol="0">
                <a:spAutoFit/>
              </a:bodyPr>
              <a:lstStyle/>
              <a:p>
                <a:r>
                  <a:rPr lang="en-US" dirty="0" smtClean="0">
                    <a:solidFill>
                      <a:schemeClr val="bg1"/>
                    </a:solidFill>
                  </a:rPr>
                  <a:t>Drop height</a:t>
                </a:r>
                <a:endParaRPr lang="en-US" dirty="0">
                  <a:solidFill>
                    <a:schemeClr val="bg1"/>
                  </a:solidFill>
                </a:endParaRPr>
              </a:p>
            </p:txBody>
          </p:sp>
          <p:cxnSp>
            <p:nvCxnSpPr>
              <p:cNvPr id="11" name="Straight Connector 10"/>
              <p:cNvCxnSpPr/>
              <p:nvPr/>
            </p:nvCxnSpPr>
            <p:spPr>
              <a:xfrm>
                <a:off x="7357770" y="6223403"/>
                <a:ext cx="17907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a:off x="7891170" y="3759559"/>
                <a:ext cx="2560" cy="248883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Arrow Connector 12"/>
              <p:cNvCxnSpPr>
                <a:stCxn id="17" idx="2"/>
                <a:endCxn id="18" idx="0"/>
              </p:cNvCxnSpPr>
              <p:nvPr/>
            </p:nvCxnSpPr>
            <p:spPr>
              <a:xfrm flipH="1">
                <a:off x="7091070" y="3759559"/>
                <a:ext cx="2560" cy="2031637"/>
              </a:xfrm>
              <a:prstGeom prst="straightConnector1">
                <a:avLst/>
              </a:prstGeom>
              <a:ln>
                <a:prstDash val="dash"/>
                <a:tailEnd type="arrow"/>
              </a:ln>
            </p:spPr>
            <p:style>
              <a:lnRef idx="2">
                <a:schemeClr val="dk1"/>
              </a:lnRef>
              <a:fillRef idx="0">
                <a:schemeClr val="dk1"/>
              </a:fillRef>
              <a:effectRef idx="1">
                <a:schemeClr val="dk1"/>
              </a:effectRef>
              <a:fontRef idx="minor">
                <a:schemeClr val="tx1"/>
              </a:fontRef>
            </p:style>
          </p:cxnSp>
        </p:grpSp>
      </p:grpSp>
      <p:sp>
        <p:nvSpPr>
          <p:cNvPr id="27" name="TextBox 26"/>
          <p:cNvSpPr txBox="1"/>
          <p:nvPr/>
        </p:nvSpPr>
        <p:spPr>
          <a:xfrm>
            <a:off x="5227867" y="1257516"/>
            <a:ext cx="4030433" cy="5878532"/>
          </a:xfrm>
          <a:prstGeom prst="rect">
            <a:avLst/>
          </a:prstGeom>
          <a:noFill/>
        </p:spPr>
        <p:txBody>
          <a:bodyPr wrap="square" numCol="1" rtlCol="0">
            <a:spAutoFit/>
          </a:bodyPr>
          <a:lstStyle/>
          <a:p>
            <a:pPr algn="ctr">
              <a:lnSpc>
                <a:spcPct val="150000"/>
              </a:lnSpc>
            </a:pPr>
            <a:r>
              <a:rPr lang="en-US" b="1" dirty="0" smtClean="0"/>
              <a:t>Test Goals</a:t>
            </a:r>
          </a:p>
          <a:p>
            <a:pPr marL="285750" indent="-285750">
              <a:buFont typeface="Arial" pitchFamily="34" charset="0"/>
              <a:buChar char="•"/>
            </a:pPr>
            <a:r>
              <a:rPr lang="en-US" sz="1600" dirty="0" smtClean="0"/>
              <a:t>Verify structural integrity, and </a:t>
            </a:r>
          </a:p>
          <a:p>
            <a:pPr marL="292100"/>
            <a:r>
              <a:rPr lang="en-US" sz="1600" dirty="0" smtClean="0"/>
              <a:t>capability to survive angular impact</a:t>
            </a:r>
          </a:p>
          <a:p>
            <a:pPr algn="ctr">
              <a:lnSpc>
                <a:spcPct val="150000"/>
              </a:lnSpc>
            </a:pPr>
            <a:r>
              <a:rPr lang="en-US" b="1" dirty="0" smtClean="0"/>
              <a:t>Test Basics</a:t>
            </a:r>
          </a:p>
          <a:p>
            <a:pPr marL="285750" indent="-285750">
              <a:buFont typeface="Arial" pitchFamily="34" charset="0"/>
              <a:buChar char="•"/>
            </a:pPr>
            <a:r>
              <a:rPr lang="en-US" sz="1600" dirty="0" smtClean="0"/>
              <a:t>Angular impact velocities, 5-15 rad/s</a:t>
            </a:r>
          </a:p>
          <a:p>
            <a:pPr marL="285750" indent="-285750">
              <a:buFont typeface="Arial" pitchFamily="34" charset="0"/>
              <a:buChar char="•"/>
            </a:pPr>
            <a:r>
              <a:rPr lang="en-US" sz="1600" dirty="0" smtClean="0"/>
              <a:t>Two accelerometers attached to </a:t>
            </a:r>
          </a:p>
          <a:p>
            <a:pPr marL="292100"/>
            <a:r>
              <a:rPr lang="en-US" sz="1600" dirty="0" smtClean="0"/>
              <a:t>system and connected to a NI DAQ, </a:t>
            </a:r>
          </a:p>
          <a:p>
            <a:pPr marL="292100"/>
            <a:r>
              <a:rPr lang="en-US" sz="1600" dirty="0" smtClean="0"/>
              <a:t>data collected in real time on laptop using LabView</a:t>
            </a:r>
          </a:p>
          <a:p>
            <a:pPr marL="285750" indent="-285750">
              <a:buFont typeface="Arial" pitchFamily="34" charset="0"/>
              <a:buChar char="•"/>
            </a:pPr>
            <a:r>
              <a:rPr lang="en-US" sz="1600" dirty="0" smtClean="0"/>
              <a:t>Ice block used as impact surface</a:t>
            </a:r>
          </a:p>
          <a:p>
            <a:pPr algn="ctr">
              <a:lnSpc>
                <a:spcPct val="150000"/>
              </a:lnSpc>
            </a:pPr>
            <a:r>
              <a:rPr lang="en-US" b="1" dirty="0" smtClean="0"/>
              <a:t>Accelerometer</a:t>
            </a:r>
          </a:p>
          <a:p>
            <a:pPr marL="285750" indent="-285750">
              <a:buFont typeface="Arial" pitchFamily="34" charset="0"/>
              <a:buChar char="•"/>
            </a:pPr>
            <a:r>
              <a:rPr lang="en-US" sz="1600" dirty="0" smtClean="0"/>
              <a:t>Collect deceleration data, with a sampling rate of 100 Hz</a:t>
            </a:r>
          </a:p>
          <a:p>
            <a:pPr algn="ctr">
              <a:lnSpc>
                <a:spcPct val="150000"/>
              </a:lnSpc>
            </a:pPr>
            <a:r>
              <a:rPr lang="en-US" b="1" dirty="0" smtClean="0"/>
              <a:t>Motor / Torsion Spring</a:t>
            </a:r>
          </a:p>
          <a:p>
            <a:pPr marL="342900" indent="-342900">
              <a:buFont typeface="Arial" pitchFamily="34" charset="0"/>
              <a:buChar char="•"/>
            </a:pPr>
            <a:r>
              <a:rPr lang="en-US" sz="1600" dirty="0" smtClean="0"/>
              <a:t>Capable of generating up to 45 Nm of torque</a:t>
            </a:r>
          </a:p>
          <a:p>
            <a:pPr marL="342900" indent="-342900">
              <a:buFont typeface="Arial" pitchFamily="34" charset="0"/>
              <a:buChar char="•"/>
            </a:pPr>
            <a:r>
              <a:rPr lang="en-US" sz="1600" dirty="0" smtClean="0"/>
              <a:t>Speed controllable by control over when the lever arm releases the system</a:t>
            </a:r>
          </a:p>
          <a:p>
            <a:pPr marL="800100" lvl="1" indent="-342900">
              <a:buFont typeface="Arial" pitchFamily="34" charset="0"/>
              <a:buChar char="•"/>
            </a:pPr>
            <a:r>
              <a:rPr lang="en-US" sz="1600" dirty="0" smtClean="0"/>
              <a:t>If motor is used, additional control gained over torque applied</a:t>
            </a:r>
          </a:p>
        </p:txBody>
      </p:sp>
      <p:grpSp>
        <p:nvGrpSpPr>
          <p:cNvPr id="9" name="Group 27"/>
          <p:cNvGrpSpPr/>
          <p:nvPr/>
        </p:nvGrpSpPr>
        <p:grpSpPr>
          <a:xfrm>
            <a:off x="2660638" y="5367621"/>
            <a:ext cx="2567229" cy="1470434"/>
            <a:chOff x="0" y="955809"/>
            <a:chExt cx="9144000" cy="5368791"/>
          </a:xfrm>
        </p:grpSpPr>
        <p:grpSp>
          <p:nvGrpSpPr>
            <p:cNvPr id="14" name="Group 28"/>
            <p:cNvGrpSpPr/>
            <p:nvPr/>
          </p:nvGrpSpPr>
          <p:grpSpPr>
            <a:xfrm rot="1827847">
              <a:off x="3667365" y="1069129"/>
              <a:ext cx="914400" cy="4495800"/>
              <a:chOff x="457200" y="990600"/>
              <a:chExt cx="914400" cy="4495800"/>
            </a:xfrm>
          </p:grpSpPr>
          <p:grpSp>
            <p:nvGrpSpPr>
              <p:cNvPr id="16" name="Group 43"/>
              <p:cNvGrpSpPr/>
              <p:nvPr/>
            </p:nvGrpSpPr>
            <p:grpSpPr>
              <a:xfrm>
                <a:off x="457200" y="1143000"/>
                <a:ext cx="914400" cy="4343400"/>
                <a:chOff x="457200" y="1143000"/>
                <a:chExt cx="914400" cy="4343400"/>
              </a:xfrm>
            </p:grpSpPr>
            <p:grpSp>
              <p:nvGrpSpPr>
                <p:cNvPr id="23" name="Group 45"/>
                <p:cNvGrpSpPr/>
                <p:nvPr/>
              </p:nvGrpSpPr>
              <p:grpSpPr>
                <a:xfrm>
                  <a:off x="457200" y="1219200"/>
                  <a:ext cx="914400" cy="4267200"/>
                  <a:chOff x="457200" y="1219200"/>
                  <a:chExt cx="914400" cy="4267200"/>
                </a:xfrm>
              </p:grpSpPr>
              <p:sp>
                <p:nvSpPr>
                  <p:cNvPr id="48" name="Rectangle 47"/>
                  <p:cNvSpPr/>
                  <p:nvPr/>
                </p:nvSpPr>
                <p:spPr>
                  <a:xfrm>
                    <a:off x="762000" y="1219200"/>
                    <a:ext cx="457200" cy="3657600"/>
                  </a:xfrm>
                  <a:prstGeom prst="rect">
                    <a:avLst/>
                  </a:prstGeom>
                  <a:solidFill>
                    <a:schemeClr val="bg2"/>
                  </a:solidFill>
                  <a:ln>
                    <a:solidFill>
                      <a:schemeClr val="bg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b="1" dirty="0" smtClean="0"/>
                      <a:t>Ice SPEAR</a:t>
                    </a:r>
                    <a:endParaRPr lang="en-US" sz="1200" b="1" dirty="0"/>
                  </a:p>
                </p:txBody>
              </p:sp>
              <p:sp>
                <p:nvSpPr>
                  <p:cNvPr id="49" name="Oval 48"/>
                  <p:cNvSpPr/>
                  <p:nvPr/>
                </p:nvSpPr>
                <p:spPr>
                  <a:xfrm>
                    <a:off x="914400" y="5029200"/>
                    <a:ext cx="457200" cy="457200"/>
                  </a:xfrm>
                  <a:prstGeom prst="ellipse">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457200" y="5181600"/>
                    <a:ext cx="609600" cy="15240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ectangle 46"/>
                <p:cNvSpPr/>
                <p:nvPr/>
              </p:nvSpPr>
              <p:spPr>
                <a:xfrm>
                  <a:off x="457200" y="1143000"/>
                  <a:ext cx="228600" cy="4191000"/>
                </a:xfrm>
                <a:prstGeom prst="rect">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Rectangle 44"/>
              <p:cNvSpPr/>
              <p:nvPr/>
            </p:nvSpPr>
            <p:spPr>
              <a:xfrm>
                <a:off x="457200" y="990600"/>
                <a:ext cx="609600" cy="152400"/>
              </a:xfrm>
              <a:prstGeom prst="rect">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Rectangle 29"/>
            <p:cNvSpPr/>
            <p:nvPr/>
          </p:nvSpPr>
          <p:spPr>
            <a:xfrm>
              <a:off x="3657600" y="4876800"/>
              <a:ext cx="5334000" cy="457200"/>
            </a:xfrm>
            <a:prstGeom prst="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Ice Block</a:t>
              </a:r>
              <a:endParaRPr lang="en-US" dirty="0"/>
            </a:p>
          </p:txBody>
        </p:sp>
        <p:sp>
          <p:nvSpPr>
            <p:cNvPr id="31" name="Rectangle 30"/>
            <p:cNvSpPr/>
            <p:nvPr/>
          </p:nvSpPr>
          <p:spPr>
            <a:xfrm>
              <a:off x="0" y="5638800"/>
              <a:ext cx="9144000" cy="685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Ground</a:t>
              </a:r>
              <a:endParaRPr lang="en-US" dirty="0"/>
            </a:p>
          </p:txBody>
        </p:sp>
        <p:sp>
          <p:nvSpPr>
            <p:cNvPr id="32" name="Rectangle 31"/>
            <p:cNvSpPr/>
            <p:nvPr/>
          </p:nvSpPr>
          <p:spPr>
            <a:xfrm>
              <a:off x="3200400" y="5334000"/>
              <a:ext cx="5791200" cy="304800"/>
            </a:xfrm>
            <a:prstGeom prst="rect">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urved Down Arrow 32"/>
            <p:cNvSpPr/>
            <p:nvPr/>
          </p:nvSpPr>
          <p:spPr>
            <a:xfrm rot="21114643">
              <a:off x="236127" y="955809"/>
              <a:ext cx="4953000" cy="4572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4" name="Group 33"/>
            <p:cNvGrpSpPr/>
            <p:nvPr/>
          </p:nvGrpSpPr>
          <p:grpSpPr>
            <a:xfrm rot="19320967">
              <a:off x="1308573" y="1431143"/>
              <a:ext cx="914406" cy="4495807"/>
              <a:chOff x="385470" y="870532"/>
              <a:chExt cx="914406" cy="4495807"/>
            </a:xfrm>
          </p:grpSpPr>
          <p:grpSp>
            <p:nvGrpSpPr>
              <p:cNvPr id="26" name="Group 8"/>
              <p:cNvGrpSpPr/>
              <p:nvPr/>
            </p:nvGrpSpPr>
            <p:grpSpPr>
              <a:xfrm>
                <a:off x="385470" y="1022931"/>
                <a:ext cx="914406" cy="4343408"/>
                <a:chOff x="385470" y="1022931"/>
                <a:chExt cx="914406" cy="4343408"/>
              </a:xfrm>
            </p:grpSpPr>
            <p:grpSp>
              <p:nvGrpSpPr>
                <p:cNvPr id="28" name="Group 6"/>
                <p:cNvGrpSpPr/>
                <p:nvPr/>
              </p:nvGrpSpPr>
              <p:grpSpPr>
                <a:xfrm>
                  <a:off x="385470" y="1099139"/>
                  <a:ext cx="914406" cy="4267200"/>
                  <a:chOff x="385470" y="1099139"/>
                  <a:chExt cx="914406" cy="4267200"/>
                </a:xfrm>
              </p:grpSpPr>
              <p:sp>
                <p:nvSpPr>
                  <p:cNvPr id="41" name="Rectangle 40"/>
                  <p:cNvSpPr/>
                  <p:nvPr/>
                </p:nvSpPr>
                <p:spPr>
                  <a:xfrm>
                    <a:off x="690272" y="1099139"/>
                    <a:ext cx="457203" cy="3657599"/>
                  </a:xfrm>
                  <a:prstGeom prst="rect">
                    <a:avLst/>
                  </a:prstGeom>
                  <a:solidFill>
                    <a:schemeClr val="bg2"/>
                  </a:solidFill>
                  <a:ln>
                    <a:solidFill>
                      <a:schemeClr val="bg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b="1" dirty="0" smtClean="0"/>
                      <a:t>Ice SPEAR</a:t>
                    </a:r>
                    <a:endParaRPr lang="en-US" sz="1200" b="1" dirty="0"/>
                  </a:p>
                </p:txBody>
              </p:sp>
              <p:sp>
                <p:nvSpPr>
                  <p:cNvPr id="42" name="Oval 4"/>
                  <p:cNvSpPr/>
                  <p:nvPr/>
                </p:nvSpPr>
                <p:spPr>
                  <a:xfrm>
                    <a:off x="842672" y="4909138"/>
                    <a:ext cx="457204" cy="457201"/>
                  </a:xfrm>
                  <a:prstGeom prst="ellipse">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85470" y="5061536"/>
                    <a:ext cx="609596" cy="152401"/>
                  </a:xfrm>
                  <a:prstGeom prst="rect">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p:cNvSpPr/>
                <p:nvPr/>
              </p:nvSpPr>
              <p:spPr>
                <a:xfrm>
                  <a:off x="385478" y="1022931"/>
                  <a:ext cx="228602" cy="4191003"/>
                </a:xfrm>
                <a:prstGeom prst="rect">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Rectangle 37"/>
              <p:cNvSpPr/>
              <p:nvPr/>
            </p:nvSpPr>
            <p:spPr>
              <a:xfrm>
                <a:off x="385475" y="870532"/>
                <a:ext cx="609599" cy="152401"/>
              </a:xfrm>
              <a:prstGeom prst="rect">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rot="4712266">
              <a:off x="5495354" y="2416263"/>
              <a:ext cx="457200" cy="3657600"/>
            </a:xfrm>
            <a:prstGeom prst="rect">
              <a:avLst/>
            </a:prstGeom>
            <a:solidFill>
              <a:schemeClr val="bg2"/>
            </a:solidFill>
            <a:ln>
              <a:solidFill>
                <a:schemeClr val="bg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b="1" dirty="0" smtClean="0"/>
                <a:t>Ice SPEAR</a:t>
              </a:r>
              <a:endParaRPr lang="en-US" sz="1200" b="1" dirty="0"/>
            </a:p>
          </p:txBody>
        </p:sp>
        <p:sp>
          <p:nvSpPr>
            <p:cNvPr id="36" name="Right Arrow 35"/>
            <p:cNvSpPr/>
            <p:nvPr/>
          </p:nvSpPr>
          <p:spPr>
            <a:xfrm rot="2781298">
              <a:off x="4800600" y="3200400"/>
              <a:ext cx="1295400" cy="228600"/>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532258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Flow</a:t>
            </a:r>
            <a:endParaRPr lang="en-US" dirty="0"/>
          </a:p>
        </p:txBody>
      </p:sp>
      <p:grpSp>
        <p:nvGrpSpPr>
          <p:cNvPr id="3" name="Group 77"/>
          <p:cNvGrpSpPr/>
          <p:nvPr/>
        </p:nvGrpSpPr>
        <p:grpSpPr>
          <a:xfrm>
            <a:off x="76200" y="1427285"/>
            <a:ext cx="8991600" cy="5354515"/>
            <a:chOff x="76200" y="1427285"/>
            <a:chExt cx="8991600" cy="5354515"/>
          </a:xfrm>
        </p:grpSpPr>
        <p:grpSp>
          <p:nvGrpSpPr>
            <p:cNvPr id="4" name="Group 59"/>
            <p:cNvGrpSpPr/>
            <p:nvPr/>
          </p:nvGrpSpPr>
          <p:grpSpPr>
            <a:xfrm>
              <a:off x="76200" y="1427285"/>
              <a:ext cx="8991600" cy="5354515"/>
              <a:chOff x="76200" y="1427285"/>
              <a:chExt cx="8991600" cy="5354515"/>
            </a:xfrm>
          </p:grpSpPr>
          <p:grpSp>
            <p:nvGrpSpPr>
              <p:cNvPr id="5" name="Group 3"/>
              <p:cNvGrpSpPr/>
              <p:nvPr/>
            </p:nvGrpSpPr>
            <p:grpSpPr>
              <a:xfrm>
                <a:off x="76200" y="1427285"/>
                <a:ext cx="8991600" cy="5354515"/>
                <a:chOff x="76200" y="1427285"/>
                <a:chExt cx="8991600" cy="5354515"/>
              </a:xfrm>
            </p:grpSpPr>
            <p:grpSp>
              <p:nvGrpSpPr>
                <p:cNvPr id="7" name="Group 4"/>
                <p:cNvGrpSpPr/>
                <p:nvPr/>
              </p:nvGrpSpPr>
              <p:grpSpPr>
                <a:xfrm>
                  <a:off x="76200" y="1427285"/>
                  <a:ext cx="8991600" cy="5354515"/>
                  <a:chOff x="76200" y="1427285"/>
                  <a:chExt cx="8991600" cy="5354515"/>
                </a:xfrm>
              </p:grpSpPr>
              <p:grpSp>
                <p:nvGrpSpPr>
                  <p:cNvPr id="9" name="Group 6"/>
                  <p:cNvGrpSpPr/>
                  <p:nvPr/>
                </p:nvGrpSpPr>
                <p:grpSpPr>
                  <a:xfrm>
                    <a:off x="76200" y="1427285"/>
                    <a:ext cx="8991600" cy="5354515"/>
                    <a:chOff x="76200" y="1427285"/>
                    <a:chExt cx="8991600" cy="5354515"/>
                  </a:xfrm>
                </p:grpSpPr>
                <p:grpSp>
                  <p:nvGrpSpPr>
                    <p:cNvPr id="10" name="Group 21"/>
                    <p:cNvGrpSpPr/>
                    <p:nvPr/>
                  </p:nvGrpSpPr>
                  <p:grpSpPr>
                    <a:xfrm>
                      <a:off x="76200" y="3200400"/>
                      <a:ext cx="8991600" cy="3581400"/>
                      <a:chOff x="0" y="2473411"/>
                      <a:chExt cx="9144000" cy="3774989"/>
                    </a:xfrm>
                  </p:grpSpPr>
                  <p:grpSp>
                    <p:nvGrpSpPr>
                      <p:cNvPr id="12" name="Group 26"/>
                      <p:cNvGrpSpPr/>
                      <p:nvPr/>
                    </p:nvGrpSpPr>
                    <p:grpSpPr>
                      <a:xfrm>
                        <a:off x="0" y="2473411"/>
                        <a:ext cx="9144000" cy="3774989"/>
                        <a:chOff x="0" y="2473411"/>
                        <a:chExt cx="9144000" cy="3774989"/>
                      </a:xfrm>
                    </p:grpSpPr>
                    <p:sp>
                      <p:nvSpPr>
                        <p:cNvPr id="33" name="Rectangle 32"/>
                        <p:cNvSpPr/>
                        <p:nvPr/>
                      </p:nvSpPr>
                      <p:spPr>
                        <a:xfrm>
                          <a:off x="0" y="2473411"/>
                          <a:ext cx="9144000" cy="3774989"/>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dirty="0" smtClean="0"/>
                            <a:t>System Integration Tests</a:t>
                          </a:r>
                          <a:endParaRPr lang="en-US" dirty="0"/>
                        </a:p>
                      </p:txBody>
                    </p:sp>
                    <p:sp>
                      <p:nvSpPr>
                        <p:cNvPr id="34" name="Rectangle 33"/>
                        <p:cNvSpPr/>
                        <p:nvPr/>
                      </p:nvSpPr>
                      <p:spPr>
                        <a:xfrm>
                          <a:off x="649175" y="2957405"/>
                          <a:ext cx="16764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Electronics, C&amp;DH, and Communications</a:t>
                          </a:r>
                          <a:endParaRPr lang="en-US" sz="1600" dirty="0"/>
                        </a:p>
                      </p:txBody>
                    </p:sp>
                    <p:sp>
                      <p:nvSpPr>
                        <p:cNvPr id="35" name="Rectangle 34"/>
                        <p:cNvSpPr/>
                        <p:nvPr/>
                      </p:nvSpPr>
                      <p:spPr>
                        <a:xfrm>
                          <a:off x="3620877" y="4822116"/>
                          <a:ext cx="16764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Ice Penetration Test</a:t>
                          </a:r>
                          <a:endParaRPr lang="en-US" sz="1600" dirty="0"/>
                        </a:p>
                      </p:txBody>
                    </p:sp>
                    <p:sp>
                      <p:nvSpPr>
                        <p:cNvPr id="36" name="Rectangle 35"/>
                        <p:cNvSpPr/>
                        <p:nvPr/>
                      </p:nvSpPr>
                      <p:spPr>
                        <a:xfrm>
                          <a:off x="639497" y="4829324"/>
                          <a:ext cx="16764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Above Ice Cold Testing</a:t>
                          </a:r>
                          <a:endParaRPr lang="en-US" sz="1600" dirty="0"/>
                        </a:p>
                      </p:txBody>
                    </p:sp>
                    <p:sp>
                      <p:nvSpPr>
                        <p:cNvPr id="37" name="Rectangle 36"/>
                        <p:cNvSpPr/>
                        <p:nvPr/>
                      </p:nvSpPr>
                      <p:spPr>
                        <a:xfrm>
                          <a:off x="6389823" y="2976608"/>
                          <a:ext cx="16764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Below Ice Cold Testing</a:t>
                          </a:r>
                          <a:endParaRPr lang="en-US" sz="1600" dirty="0"/>
                        </a:p>
                      </p:txBody>
                    </p:sp>
                    <p:sp>
                      <p:nvSpPr>
                        <p:cNvPr id="38" name="Rectangle 37"/>
                        <p:cNvSpPr/>
                        <p:nvPr/>
                      </p:nvSpPr>
                      <p:spPr>
                        <a:xfrm>
                          <a:off x="6382719" y="4822116"/>
                          <a:ext cx="1690607" cy="883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Impact Test</a:t>
                          </a:r>
                          <a:endParaRPr lang="en-US" sz="1600" dirty="0"/>
                        </a:p>
                      </p:txBody>
                    </p:sp>
                  </p:grpSp>
                  <p:cxnSp>
                    <p:nvCxnSpPr>
                      <p:cNvPr id="28" name="Straight Arrow Connector 27"/>
                      <p:cNvCxnSpPr>
                        <a:stCxn id="34" idx="3"/>
                        <a:endCxn id="56" idx="1"/>
                      </p:cNvCxnSpPr>
                      <p:nvPr/>
                    </p:nvCxnSpPr>
                    <p:spPr>
                      <a:xfrm>
                        <a:off x="2325574" y="3395555"/>
                        <a:ext cx="1295303" cy="333"/>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29" name="Straight Arrow Connector 28"/>
                      <p:cNvCxnSpPr>
                        <a:endCxn id="36" idx="0"/>
                      </p:cNvCxnSpPr>
                      <p:nvPr/>
                    </p:nvCxnSpPr>
                    <p:spPr>
                      <a:xfrm>
                        <a:off x="1477697" y="4360906"/>
                        <a:ext cx="0" cy="468418"/>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6" idx="3"/>
                        <a:endCxn id="37" idx="1"/>
                      </p:cNvCxnSpPr>
                      <p:nvPr/>
                    </p:nvCxnSpPr>
                    <p:spPr>
                      <a:xfrm>
                        <a:off x="5297278" y="3395888"/>
                        <a:ext cx="1092545" cy="1887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31" name="Straight Connector 30"/>
                      <p:cNvCxnSpPr>
                        <a:stCxn id="37" idx="2"/>
                      </p:cNvCxnSpPr>
                      <p:nvPr/>
                    </p:nvCxnSpPr>
                    <p:spPr>
                      <a:xfrm>
                        <a:off x="7228023" y="3852908"/>
                        <a:ext cx="7102" cy="507997"/>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grpSp>
                  <p:nvGrpSpPr>
                    <p:cNvPr id="15" name="Group 9"/>
                    <p:cNvGrpSpPr/>
                    <p:nvPr/>
                  </p:nvGrpSpPr>
                  <p:grpSpPr>
                    <a:xfrm>
                      <a:off x="76200" y="1427285"/>
                      <a:ext cx="8991600" cy="1773114"/>
                      <a:chOff x="76200" y="1427285"/>
                      <a:chExt cx="8991600" cy="1773114"/>
                    </a:xfrm>
                  </p:grpSpPr>
                  <p:grpSp>
                    <p:nvGrpSpPr>
                      <p:cNvPr id="22" name="Group 11"/>
                      <p:cNvGrpSpPr/>
                      <p:nvPr/>
                    </p:nvGrpSpPr>
                    <p:grpSpPr>
                      <a:xfrm>
                        <a:off x="76200" y="1427285"/>
                        <a:ext cx="8991600" cy="1773114"/>
                        <a:chOff x="0" y="3276601"/>
                        <a:chExt cx="9144000" cy="1960674"/>
                      </a:xfrm>
                    </p:grpSpPr>
                    <p:grpSp>
                      <p:nvGrpSpPr>
                        <p:cNvPr id="23" name="Group 14"/>
                        <p:cNvGrpSpPr/>
                        <p:nvPr/>
                      </p:nvGrpSpPr>
                      <p:grpSpPr>
                        <a:xfrm>
                          <a:off x="0" y="3276601"/>
                          <a:ext cx="9144000" cy="1960674"/>
                          <a:chOff x="0" y="3276601"/>
                          <a:chExt cx="9144000" cy="1960674"/>
                        </a:xfrm>
                      </p:grpSpPr>
                      <p:sp>
                        <p:nvSpPr>
                          <p:cNvPr id="18" name="Rectangle 17"/>
                          <p:cNvSpPr/>
                          <p:nvPr/>
                        </p:nvSpPr>
                        <p:spPr>
                          <a:xfrm>
                            <a:off x="0" y="3276601"/>
                            <a:ext cx="9144000" cy="196067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dirty="0" smtClean="0"/>
                              <a:t>Subsystem and Assembly Verification Tests</a:t>
                            </a:r>
                            <a:endParaRPr lang="en-US" dirty="0"/>
                          </a:p>
                        </p:txBody>
                      </p:sp>
                      <p:sp>
                        <p:nvSpPr>
                          <p:cNvPr id="19" name="Rectangle 18"/>
                          <p:cNvSpPr/>
                          <p:nvPr/>
                        </p:nvSpPr>
                        <p:spPr>
                          <a:xfrm>
                            <a:off x="2510725" y="3771152"/>
                            <a:ext cx="16764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Component Verification</a:t>
                            </a:r>
                            <a:endParaRPr lang="en-US" sz="1600" dirty="0"/>
                          </a:p>
                        </p:txBody>
                      </p:sp>
                      <p:sp>
                        <p:nvSpPr>
                          <p:cNvPr id="20" name="Rectangle 19"/>
                          <p:cNvSpPr/>
                          <p:nvPr/>
                        </p:nvSpPr>
                        <p:spPr>
                          <a:xfrm>
                            <a:off x="4872925" y="3771152"/>
                            <a:ext cx="16764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Assembly Integration Tests</a:t>
                            </a:r>
                            <a:endParaRPr lang="en-US" sz="1600" dirty="0"/>
                          </a:p>
                        </p:txBody>
                      </p:sp>
                      <p:sp>
                        <p:nvSpPr>
                          <p:cNvPr id="21" name="Rectangle 20"/>
                          <p:cNvSpPr/>
                          <p:nvPr/>
                        </p:nvSpPr>
                        <p:spPr>
                          <a:xfrm>
                            <a:off x="7235125" y="3771152"/>
                            <a:ext cx="16764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Subsystem Integration Tests</a:t>
                            </a:r>
                            <a:endParaRPr lang="en-US" sz="1600" dirty="0"/>
                          </a:p>
                        </p:txBody>
                      </p:sp>
                    </p:grpSp>
                    <p:cxnSp>
                      <p:nvCxnSpPr>
                        <p:cNvPr id="16" name="Straight Arrow Connector 15"/>
                        <p:cNvCxnSpPr>
                          <a:stCxn id="19" idx="3"/>
                          <a:endCxn id="20" idx="1"/>
                        </p:cNvCxnSpPr>
                        <p:nvPr/>
                      </p:nvCxnSpPr>
                      <p:spPr>
                        <a:xfrm>
                          <a:off x="4187125" y="4209302"/>
                          <a:ext cx="685800" cy="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20" idx="3"/>
                          <a:endCxn id="21" idx="1"/>
                        </p:cNvCxnSpPr>
                        <p:nvPr/>
                      </p:nvCxnSpPr>
                      <p:spPr>
                        <a:xfrm>
                          <a:off x="6549325" y="4209302"/>
                          <a:ext cx="685800" cy="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grpSp>
                  <p:sp>
                    <p:nvSpPr>
                      <p:cNvPr id="13" name="Rectangle 12"/>
                      <p:cNvSpPr/>
                      <p:nvPr/>
                    </p:nvSpPr>
                    <p:spPr>
                      <a:xfrm>
                        <a:off x="332740" y="1874528"/>
                        <a:ext cx="1648460" cy="792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Design Verification</a:t>
                        </a:r>
                        <a:endParaRPr lang="en-US" sz="1600" dirty="0"/>
                      </a:p>
                    </p:txBody>
                  </p:sp>
                  <p:cxnSp>
                    <p:nvCxnSpPr>
                      <p:cNvPr id="14" name="Straight Arrow Connector 13"/>
                      <p:cNvCxnSpPr>
                        <a:stCxn id="13" idx="3"/>
                        <a:endCxn id="19" idx="1"/>
                      </p:cNvCxnSpPr>
                      <p:nvPr/>
                    </p:nvCxnSpPr>
                    <p:spPr>
                      <a:xfrm>
                        <a:off x="1981200" y="2270764"/>
                        <a:ext cx="563880" cy="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grpSp>
                <p:cxnSp>
                  <p:nvCxnSpPr>
                    <p:cNvPr id="11" name="Straight Arrow Connector 10"/>
                    <p:cNvCxnSpPr>
                      <a:endCxn id="34" idx="0"/>
                    </p:cNvCxnSpPr>
                    <p:nvPr/>
                  </p:nvCxnSpPr>
                  <p:spPr>
                    <a:xfrm flipH="1">
                      <a:off x="1538785" y="2971800"/>
                      <a:ext cx="17780" cy="687774"/>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grpSp>
              <p:cxnSp>
                <p:nvCxnSpPr>
                  <p:cNvPr id="8" name="Straight Connector 7"/>
                  <p:cNvCxnSpPr>
                    <a:stCxn id="21" idx="2"/>
                  </p:cNvCxnSpPr>
                  <p:nvPr/>
                </p:nvCxnSpPr>
                <p:spPr>
                  <a:xfrm flipH="1">
                    <a:off x="8001000" y="2667000"/>
                    <a:ext cx="13970" cy="304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cxnSp>
              <p:nvCxnSpPr>
                <p:cNvPr id="6" name="Straight Connector 5"/>
                <p:cNvCxnSpPr/>
                <p:nvPr/>
              </p:nvCxnSpPr>
              <p:spPr>
                <a:xfrm>
                  <a:off x="1556565" y="2971800"/>
                  <a:ext cx="645142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sp>
            <p:nvSpPr>
              <p:cNvPr id="56" name="Rectangle 55"/>
              <p:cNvSpPr/>
              <p:nvPr/>
            </p:nvSpPr>
            <p:spPr>
              <a:xfrm>
                <a:off x="3636730" y="3656471"/>
                <a:ext cx="164846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Water</a:t>
                </a:r>
              </a:p>
              <a:p>
                <a:pPr algn="ctr"/>
                <a:r>
                  <a:rPr lang="en-US" sz="1600" dirty="0" smtClean="0"/>
                  <a:t>Depth Test</a:t>
                </a:r>
                <a:endParaRPr lang="en-US" sz="1600" dirty="0"/>
              </a:p>
            </p:txBody>
          </p:sp>
        </p:grpSp>
        <p:grpSp>
          <p:nvGrpSpPr>
            <p:cNvPr id="24" name="Group 76"/>
            <p:cNvGrpSpPr/>
            <p:nvPr/>
          </p:nvGrpSpPr>
          <p:grpSpPr>
            <a:xfrm>
              <a:off x="2353499" y="5844340"/>
              <a:ext cx="3999041" cy="6838"/>
              <a:chOff x="2353499" y="5844340"/>
              <a:chExt cx="3999041" cy="6838"/>
            </a:xfrm>
          </p:grpSpPr>
          <p:cxnSp>
            <p:nvCxnSpPr>
              <p:cNvPr id="67" name="Straight Arrow Connector 66"/>
              <p:cNvCxnSpPr>
                <a:stCxn id="36" idx="3"/>
                <a:endCxn id="35" idx="1"/>
              </p:cNvCxnSpPr>
              <p:nvPr/>
            </p:nvCxnSpPr>
            <p:spPr>
              <a:xfrm flipV="1">
                <a:off x="2353499" y="5844340"/>
                <a:ext cx="1283230" cy="6838"/>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72" name="Straight Arrow Connector 71"/>
              <p:cNvCxnSpPr>
                <a:stCxn id="35" idx="3"/>
                <a:endCxn id="38" idx="1"/>
              </p:cNvCxnSpPr>
              <p:nvPr/>
            </p:nvCxnSpPr>
            <p:spPr>
              <a:xfrm>
                <a:off x="5285189" y="5844340"/>
                <a:ext cx="1067351" cy="3419"/>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grpSp>
      </p:grpSp>
      <p:cxnSp>
        <p:nvCxnSpPr>
          <p:cNvPr id="65" name="Straight Connector 64"/>
          <p:cNvCxnSpPr/>
          <p:nvPr/>
        </p:nvCxnSpPr>
        <p:spPr>
          <a:xfrm>
            <a:off x="1524815" y="4991100"/>
            <a:ext cx="5661432"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5" name="Date Placeholder 24"/>
          <p:cNvSpPr>
            <a:spLocks noGrp="1"/>
          </p:cNvSpPr>
          <p:nvPr>
            <p:ph type="dt" sz="half" idx="2"/>
          </p:nvPr>
        </p:nvSpPr>
        <p:spPr/>
        <p:txBody>
          <a:bodyPr/>
          <a:lstStyle/>
          <a:p>
            <a:fld id="{E47F1960-3805-F449-A3FC-C394BFD0152E}" type="datetime1">
              <a:rPr lang="en-US" smtClean="0"/>
              <a:pPr/>
              <a:t>12/7/12</a:t>
            </a:fld>
            <a:endParaRPr lang="en-US"/>
          </a:p>
        </p:txBody>
      </p:sp>
      <p:sp>
        <p:nvSpPr>
          <p:cNvPr id="26" name="Slide Number Placeholder 25"/>
          <p:cNvSpPr>
            <a:spLocks noGrp="1"/>
          </p:cNvSpPr>
          <p:nvPr>
            <p:ph type="sldNum" sz="quarter" idx="12"/>
          </p:nvPr>
        </p:nvSpPr>
        <p:spPr/>
        <p:txBody>
          <a:bodyPr/>
          <a:lstStyle/>
          <a:p>
            <a:fld id="{7BC1F5ED-BD72-4CAB-B526-43E94774B14F}" type="slidenum">
              <a:rPr lang="en-US" smtClean="0"/>
              <a:pPr/>
              <a:t>74</a:t>
            </a:fld>
            <a:endParaRPr lang="en-US"/>
          </a:p>
        </p:txBody>
      </p:sp>
    </p:spTree>
    <p:extLst>
      <p:ext uri="{BB962C8B-B14F-4D97-AF65-F5344CB8AC3E}">
        <p14:creationId xmlns:p14="http://schemas.microsoft.com/office/powerpoint/2010/main" val="191723557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Matrix</a:t>
            </a:r>
            <a:endParaRPr lang="en-US" dirty="0"/>
          </a:p>
        </p:txBody>
      </p:sp>
      <p:sp>
        <p:nvSpPr>
          <p:cNvPr id="3" name="Date Placeholder 2"/>
          <p:cNvSpPr>
            <a:spLocks noGrp="1"/>
          </p:cNvSpPr>
          <p:nvPr>
            <p:ph type="dt" sz="half" idx="2"/>
          </p:nvPr>
        </p:nvSpPr>
        <p:spPr/>
        <p:txBody>
          <a:bodyPr/>
          <a:lstStyle/>
          <a:p>
            <a:fld id="{9FA26B22-8B0C-E443-88BD-424098164984}"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75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18402"/>
            <a:ext cx="9144000" cy="4196598"/>
          </a:xfrm>
          <a:prstGeom prst="rect">
            <a:avLst/>
          </a:prstGeom>
        </p:spPr>
      </p:pic>
    </p:spTree>
    <p:extLst>
      <p:ext uri="{BB962C8B-B14F-4D97-AF65-F5344CB8AC3E}">
        <p14:creationId xmlns:p14="http://schemas.microsoft.com/office/powerpoint/2010/main" val="324536654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53972" y="1828800"/>
            <a:ext cx="4014046"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Manufacturing Plan</a:t>
            </a:r>
            <a:endParaRPr lang="en-US" sz="2400" dirty="0">
              <a:solidFill>
                <a:srgbClr val="BFBFBF"/>
              </a:solidFill>
            </a:endParaRPr>
          </a:p>
        </p:txBody>
      </p:sp>
      <p:sp>
        <p:nvSpPr>
          <p:cNvPr id="12" name="Rounded Rectangle 11"/>
          <p:cNvSpPr/>
          <p:nvPr/>
        </p:nvSpPr>
        <p:spPr>
          <a:xfrm>
            <a:off x="253972" y="3314171"/>
            <a:ext cx="4014046" cy="8006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solidFill>
                  <a:srgbClr val="BFBFBF"/>
                </a:solidFill>
              </a:rPr>
              <a:t>Testing Plan</a:t>
            </a:r>
            <a:endParaRPr lang="en-US" sz="2400" dirty="0">
              <a:solidFill>
                <a:srgbClr val="BFBFBF"/>
              </a:solidFill>
            </a:endParaRPr>
          </a:p>
        </p:txBody>
      </p:sp>
      <p:sp>
        <p:nvSpPr>
          <p:cNvPr id="13" name="Rounded Rectangle 12"/>
          <p:cNvSpPr/>
          <p:nvPr/>
        </p:nvSpPr>
        <p:spPr>
          <a:xfrm>
            <a:off x="253972" y="4800600"/>
            <a:ext cx="4318028" cy="800629"/>
          </a:xfrm>
          <a:prstGeom prst="roundRect">
            <a:avLst/>
          </a:prstGeom>
          <a:solidFill>
            <a:srgbClr val="FD965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b="1" dirty="0" smtClean="0">
                <a:solidFill>
                  <a:srgbClr val="FFFFFF"/>
                </a:solidFill>
              </a:rPr>
              <a:t>Project Management Plan</a:t>
            </a:r>
            <a:endParaRPr lang="en-US" sz="2800" b="1" dirty="0">
              <a:solidFill>
                <a:srgbClr val="FFFFFF"/>
              </a:solidFill>
            </a:endParaRPr>
          </a:p>
        </p:txBody>
      </p:sp>
      <p:sp>
        <p:nvSpPr>
          <p:cNvPr id="14" name="Rounded Rectangle 13"/>
          <p:cNvSpPr/>
          <p:nvPr/>
        </p:nvSpPr>
        <p:spPr>
          <a:xfrm>
            <a:off x="1752600" y="533400"/>
            <a:ext cx="5444093" cy="800629"/>
          </a:xfrm>
          <a:prstGeom prst="roundRect">
            <a:avLst/>
          </a:prstGeom>
          <a:solidFill>
            <a:schemeClr val="accent6"/>
          </a:solidFill>
          <a:ln>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800" b="1" dirty="0" smtClean="0">
                <a:solidFill>
                  <a:srgbClr val="FFFFFF"/>
                </a:solidFill>
              </a:rPr>
              <a:t>Ice SPEAR</a:t>
            </a:r>
            <a:endParaRPr lang="en-US" sz="4800" b="1" dirty="0">
              <a:solidFill>
                <a:srgbClr val="FFFFFF"/>
              </a:solidFill>
            </a:endParaRPr>
          </a:p>
        </p:txBody>
      </p:sp>
      <p:cxnSp>
        <p:nvCxnSpPr>
          <p:cNvPr id="16" name="Straight Arrow Connector 15"/>
          <p:cNvCxnSpPr>
            <a:stCxn id="8" idx="2"/>
            <a:endCxn id="12" idx="0"/>
          </p:cNvCxnSpPr>
          <p:nvPr/>
        </p:nvCxnSpPr>
        <p:spPr>
          <a:xfrm rot="5400000">
            <a:off x="1918624" y="2971800"/>
            <a:ext cx="684742"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1920212" y="4457435"/>
            <a:ext cx="684742" cy="1588"/>
          </a:xfrm>
          <a:prstGeom prst="straightConnector1">
            <a:avLst/>
          </a:prstGeom>
          <a:ln>
            <a:solidFill>
              <a:schemeClr val="tx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2" name="Chart 21"/>
          <p:cNvGraphicFramePr/>
          <p:nvPr/>
        </p:nvGraphicFramePr>
        <p:xfrm>
          <a:off x="4572000" y="2438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p:cNvSpPr>
            <a:spLocks noGrp="1"/>
          </p:cNvSpPr>
          <p:nvPr>
            <p:ph type="dt" sz="half" idx="10"/>
          </p:nvPr>
        </p:nvSpPr>
        <p:spPr/>
        <p:txBody>
          <a:bodyPr/>
          <a:lstStyle/>
          <a:p>
            <a:fld id="{4D932E8D-C0C8-7E44-9E0C-3F5C9B3FC5AE}" type="datetime1">
              <a:rPr lang="en-US" smtClean="0"/>
              <a:pPr/>
              <a:t>12/7/12</a:t>
            </a:fld>
            <a:endParaRPr lang="en-US"/>
          </a:p>
        </p:txBody>
      </p:sp>
      <p:sp>
        <p:nvSpPr>
          <p:cNvPr id="3" name="Slide Number Placeholder 2"/>
          <p:cNvSpPr>
            <a:spLocks noGrp="1"/>
          </p:cNvSpPr>
          <p:nvPr>
            <p:ph type="sldNum" sz="quarter" idx="12"/>
          </p:nvPr>
        </p:nvSpPr>
        <p:spPr/>
        <p:txBody>
          <a:bodyPr/>
          <a:lstStyle/>
          <a:p>
            <a:fld id="{1C521DFC-8C47-4957-AF72-9933438AD240}" type="slidenum">
              <a:rPr lang="en-US" smtClean="0"/>
              <a:pPr/>
              <a:t>76</a:t>
            </a:fld>
            <a:endParaRPr lang="en-US"/>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a:t>
            </a:r>
            <a:endParaRPr lang="en-US" dirty="0"/>
          </a:p>
        </p:txBody>
      </p:sp>
      <p:sp>
        <p:nvSpPr>
          <p:cNvPr id="3" name="Content Placeholder 2"/>
          <p:cNvSpPr>
            <a:spLocks noGrp="1"/>
          </p:cNvSpPr>
          <p:nvPr>
            <p:ph idx="4294967295"/>
          </p:nvPr>
        </p:nvSpPr>
        <p:spPr>
          <a:xfrm>
            <a:off x="381000" y="1543961"/>
            <a:ext cx="8115300" cy="4724400"/>
          </a:xfrm>
          <a:prstGeom prst="rect">
            <a:avLst/>
          </a:prstGeom>
        </p:spPr>
        <p:txBody>
          <a:bodyPr>
            <a:normAutofit fontScale="85000" lnSpcReduction="20000"/>
          </a:bodyPr>
          <a:lstStyle/>
          <a:p>
            <a:r>
              <a:rPr lang="en-US" dirty="0" smtClean="0"/>
              <a:t>Penetration</a:t>
            </a:r>
          </a:p>
          <a:p>
            <a:pPr lvl="1"/>
            <a:r>
              <a:rPr lang="en-US" dirty="0" smtClean="0"/>
              <a:t>Thermal model prediction validates design</a:t>
            </a:r>
          </a:p>
          <a:p>
            <a:pPr lvl="1"/>
            <a:r>
              <a:rPr lang="en-US" dirty="0" smtClean="0"/>
              <a:t>System designed with 6 flares, provides margins</a:t>
            </a:r>
          </a:p>
          <a:p>
            <a:r>
              <a:rPr lang="en-US" dirty="0" smtClean="0"/>
              <a:t>Mechanical</a:t>
            </a:r>
          </a:p>
          <a:p>
            <a:pPr lvl="1"/>
            <a:r>
              <a:rPr lang="en-US" dirty="0" smtClean="0"/>
              <a:t>Impact Stress model shows structure survivability</a:t>
            </a:r>
          </a:p>
          <a:p>
            <a:pPr lvl="1"/>
            <a:r>
              <a:rPr lang="en-US" dirty="0" smtClean="0"/>
              <a:t>Binding concerns mitigated through length ratio</a:t>
            </a:r>
          </a:p>
          <a:p>
            <a:r>
              <a:rPr lang="en-US" dirty="0" smtClean="0"/>
              <a:t>Electronics</a:t>
            </a:r>
          </a:p>
          <a:p>
            <a:pPr lvl="1"/>
            <a:r>
              <a:rPr lang="en-US" dirty="0" smtClean="0"/>
              <a:t>Commercial components, lots of room for PCB and wires</a:t>
            </a:r>
          </a:p>
          <a:p>
            <a:pPr lvl="1"/>
            <a:r>
              <a:rPr lang="en-US" dirty="0" smtClean="0"/>
              <a:t>Support from Faculty and CCAR</a:t>
            </a:r>
          </a:p>
          <a:p>
            <a:r>
              <a:rPr lang="en-US" dirty="0" smtClean="0"/>
              <a:t>Software</a:t>
            </a:r>
          </a:p>
          <a:p>
            <a:pPr lvl="1"/>
            <a:r>
              <a:rPr lang="en-US" dirty="0" smtClean="0"/>
              <a:t>Initial code hierarchy complete, functions defined</a:t>
            </a:r>
          </a:p>
          <a:p>
            <a:pPr lvl="1"/>
            <a:r>
              <a:rPr lang="en-US" dirty="0" smtClean="0"/>
              <a:t>Some CCAR drivers and functions can be leveraged</a:t>
            </a:r>
          </a:p>
        </p:txBody>
      </p:sp>
      <p:sp>
        <p:nvSpPr>
          <p:cNvPr id="4" name="Date Placeholder 3"/>
          <p:cNvSpPr>
            <a:spLocks noGrp="1"/>
          </p:cNvSpPr>
          <p:nvPr>
            <p:ph type="dt" sz="half" idx="2"/>
          </p:nvPr>
        </p:nvSpPr>
        <p:spPr/>
        <p:txBody>
          <a:bodyPr/>
          <a:lstStyle/>
          <a:p>
            <a:fld id="{11E0DAD7-4B66-1A46-91C4-A48FEC975DD9}"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77</a:t>
            </a:fld>
            <a:endParaRPr lang="en-US"/>
          </a:p>
        </p:txBody>
      </p:sp>
    </p:spTree>
    <p:extLst>
      <p:ext uri="{BB962C8B-B14F-4D97-AF65-F5344CB8AC3E}">
        <p14:creationId xmlns:p14="http://schemas.microsoft.com/office/powerpoint/2010/main" val="280824610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760255362"/>
              </p:ext>
            </p:extLst>
          </p:nvPr>
        </p:nvGraphicFramePr>
        <p:xfrm>
          <a:off x="228600" y="1676400"/>
          <a:ext cx="8737600" cy="4264659"/>
        </p:xfrm>
        <a:graphic>
          <a:graphicData uri="http://schemas.openxmlformats.org/drawingml/2006/table">
            <a:tbl>
              <a:tblPr firstRow="1" bandRow="1">
                <a:tableStyleId>{5940675A-B579-460E-94D1-54222C63F5DA}</a:tableStyleId>
              </a:tblPr>
              <a:tblGrid>
                <a:gridCol w="3817780"/>
                <a:gridCol w="4919820"/>
              </a:tblGrid>
              <a:tr h="370840">
                <a:tc>
                  <a:txBody>
                    <a:bodyPr/>
                    <a:lstStyle/>
                    <a:p>
                      <a:r>
                        <a:rPr lang="en-US" dirty="0" smtClean="0"/>
                        <a:t>Risk</a:t>
                      </a:r>
                      <a:endParaRPr lang="en-US" dirty="0"/>
                    </a:p>
                  </a:txBody>
                  <a:tcPr/>
                </a:tc>
                <a:tc>
                  <a:txBody>
                    <a:bodyPr/>
                    <a:lstStyle/>
                    <a:p>
                      <a:r>
                        <a:rPr lang="en-US" dirty="0" smtClean="0"/>
                        <a:t>Mitigation</a:t>
                      </a:r>
                      <a:endParaRPr lang="en-US" dirty="0"/>
                    </a:p>
                  </a:txBody>
                  <a:tcPr/>
                </a:tc>
              </a:tr>
              <a:tr h="518160">
                <a:tc>
                  <a:txBody>
                    <a:bodyPr/>
                    <a:lstStyle/>
                    <a:p>
                      <a:r>
                        <a:rPr lang="en-US" dirty="0" smtClean="0"/>
                        <a:t>0.RSK.1 – Flare Ash</a:t>
                      </a:r>
                      <a:endParaRPr lang="en-US" dirty="0"/>
                    </a:p>
                  </a:txBody>
                  <a:tcPr/>
                </a:tc>
                <a:tc rowSpan="2">
                  <a:txBody>
                    <a:bodyPr/>
                    <a:lstStyle/>
                    <a:p>
                      <a:pPr>
                        <a:buFont typeface="Arial" pitchFamily="34" charset="0"/>
                        <a:buNone/>
                      </a:pPr>
                      <a:r>
                        <a:rPr lang="en-US" dirty="0" smtClean="0">
                          <a:solidFill>
                            <a:schemeClr val="tx1"/>
                          </a:solidFill>
                        </a:rPr>
                        <a:t>Design</a:t>
                      </a:r>
                      <a:r>
                        <a:rPr lang="en-US" baseline="0" dirty="0" smtClean="0">
                          <a:solidFill>
                            <a:schemeClr val="tx1"/>
                          </a:solidFill>
                        </a:rPr>
                        <a:t> Solution: </a:t>
                      </a:r>
                    </a:p>
                    <a:p>
                      <a:pPr marL="285750" indent="-285750">
                        <a:buFont typeface="Arial"/>
                        <a:buChar char="•"/>
                      </a:pPr>
                      <a:r>
                        <a:rPr lang="en-US" baseline="0" dirty="0" smtClean="0">
                          <a:solidFill>
                            <a:schemeClr val="tx1"/>
                          </a:solidFill>
                        </a:rPr>
                        <a:t>Mesh leaving cavity in the penetrator tip</a:t>
                      </a:r>
                      <a:endParaRPr lang="en-US" dirty="0" smtClean="0">
                        <a:solidFill>
                          <a:schemeClr val="tx1"/>
                        </a:solidFill>
                      </a:endParaRPr>
                    </a:p>
                  </a:txBody>
                  <a:tcPr/>
                </a:tc>
              </a:tr>
              <a:tr h="541020">
                <a:tc>
                  <a:txBody>
                    <a:bodyPr/>
                    <a:lstStyle/>
                    <a:p>
                      <a:r>
                        <a:rPr lang="en-US" dirty="0" smtClean="0"/>
                        <a:t>0.RSK.2</a:t>
                      </a:r>
                      <a:r>
                        <a:rPr lang="en-US" baseline="0" dirty="0" smtClean="0"/>
                        <a:t> – Flare Extinguishing</a:t>
                      </a:r>
                      <a:endParaRPr lang="en-US" dirty="0"/>
                    </a:p>
                  </a:txBody>
                  <a:tcPr/>
                </a:tc>
                <a:tc vMerge="1">
                  <a:txBody>
                    <a:bodyPr/>
                    <a:lstStyle/>
                    <a:p>
                      <a:endParaRPr lang="en-US" dirty="0"/>
                    </a:p>
                  </a:txBody>
                  <a:tcPr/>
                </a:tc>
              </a:tr>
              <a:tr h="370840">
                <a:tc>
                  <a:txBody>
                    <a:bodyPr/>
                    <a:lstStyle/>
                    <a:p>
                      <a:r>
                        <a:rPr lang="en-US" dirty="0" smtClean="0"/>
                        <a:t>0.RSK.3</a:t>
                      </a:r>
                      <a:r>
                        <a:rPr lang="en-US" baseline="0" dirty="0" smtClean="0"/>
                        <a:t> – Environmental Temperature</a:t>
                      </a:r>
                      <a:endParaRPr lang="en-US" dirty="0"/>
                    </a:p>
                  </a:txBody>
                  <a:tcPr/>
                </a:tc>
                <a:tc>
                  <a:txBody>
                    <a:bodyPr/>
                    <a:lstStyle/>
                    <a:p>
                      <a:pPr>
                        <a:buFont typeface="Arial" pitchFamily="34" charset="0"/>
                        <a:buNone/>
                      </a:pPr>
                      <a:r>
                        <a:rPr lang="en-US" dirty="0" smtClean="0"/>
                        <a:t>Design</a:t>
                      </a:r>
                      <a:r>
                        <a:rPr lang="en-US" baseline="0" dirty="0" smtClean="0"/>
                        <a:t> Solution:</a:t>
                      </a:r>
                    </a:p>
                    <a:p>
                      <a:pPr>
                        <a:buFont typeface="Arial" pitchFamily="34" charset="0"/>
                        <a:buChar char="•"/>
                      </a:pPr>
                      <a:r>
                        <a:rPr lang="en-US" baseline="0" dirty="0" smtClean="0"/>
                        <a:t> Utilize environment – sink sensitive components</a:t>
                      </a:r>
                      <a:endParaRPr lang="en-US" dirty="0"/>
                    </a:p>
                  </a:txBody>
                  <a:tcPr/>
                </a:tc>
              </a:tr>
              <a:tr h="370840">
                <a:tc>
                  <a:txBody>
                    <a:bodyPr/>
                    <a:lstStyle/>
                    <a:p>
                      <a:r>
                        <a:rPr lang="en-US" dirty="0" smtClean="0"/>
                        <a:t>0.RSK.4 – Electrical Power Needs</a:t>
                      </a:r>
                      <a:endParaRPr lang="en-US" dirty="0"/>
                    </a:p>
                  </a:txBody>
                  <a:tcPr/>
                </a:tc>
                <a:tc>
                  <a:txBody>
                    <a:bodyPr/>
                    <a:lstStyle/>
                    <a:p>
                      <a:r>
                        <a:rPr lang="en-US" dirty="0" smtClean="0"/>
                        <a:t>Design Solution:</a:t>
                      </a:r>
                    </a:p>
                    <a:p>
                      <a:pPr>
                        <a:buFont typeface="Arial" pitchFamily="34" charset="0"/>
                        <a:buChar char="•"/>
                      </a:pPr>
                      <a:r>
                        <a:rPr lang="en-US" baseline="0" dirty="0" smtClean="0"/>
                        <a:t> Multiple power supplies (2 kinds of batteries)</a:t>
                      </a:r>
                      <a:endParaRPr lang="en-US" dirty="0"/>
                    </a:p>
                  </a:txBody>
                  <a:tcPr/>
                </a:tc>
              </a:tr>
              <a:tr h="370840">
                <a:tc>
                  <a:txBody>
                    <a:bodyPr/>
                    <a:lstStyle/>
                    <a:p>
                      <a:r>
                        <a:rPr lang="en-US" dirty="0" smtClean="0"/>
                        <a:t>0.RSK.5 – Deployment Survivability</a:t>
                      </a:r>
                      <a:endParaRPr lang="en-US" dirty="0"/>
                    </a:p>
                  </a:txBody>
                  <a:tcPr/>
                </a:tc>
                <a:tc>
                  <a:txBody>
                    <a:bodyPr/>
                    <a:lstStyle/>
                    <a:p>
                      <a:r>
                        <a:rPr lang="en-US" dirty="0" smtClean="0"/>
                        <a:t>Design Solutions:</a:t>
                      </a:r>
                    </a:p>
                    <a:p>
                      <a:pPr>
                        <a:buFont typeface="Arial" pitchFamily="34" charset="0"/>
                        <a:buChar char="•"/>
                      </a:pPr>
                      <a:r>
                        <a:rPr lang="en-US" baseline="0" dirty="0" smtClean="0"/>
                        <a:t> Parachute – reduce final impact velocity</a:t>
                      </a:r>
                    </a:p>
                    <a:p>
                      <a:pPr>
                        <a:buFont typeface="Arial" pitchFamily="34" charset="0"/>
                        <a:buChar char="•"/>
                      </a:pPr>
                      <a:r>
                        <a:rPr lang="en-US" baseline="0" dirty="0" smtClean="0"/>
                        <a:t> Shock Absorbing Legs</a:t>
                      </a:r>
                      <a:endParaRPr lang="en-US" dirty="0"/>
                    </a:p>
                  </a:txBody>
                  <a:tcPr/>
                </a:tc>
              </a:tr>
              <a:tr h="370840">
                <a:tc>
                  <a:txBody>
                    <a:bodyPr/>
                    <a:lstStyle/>
                    <a:p>
                      <a:r>
                        <a:rPr lang="en-US" dirty="0" smtClean="0"/>
                        <a:t>0.RSK.6 –</a:t>
                      </a:r>
                      <a:r>
                        <a:rPr lang="en-US" baseline="0" dirty="0" smtClean="0"/>
                        <a:t> Full System Validation</a:t>
                      </a:r>
                      <a:endParaRPr lang="en-US" dirty="0"/>
                    </a:p>
                  </a:txBody>
                  <a:tcPr/>
                </a:tc>
                <a:tc>
                  <a:txBody>
                    <a:bodyPr/>
                    <a:lstStyle/>
                    <a:p>
                      <a:pPr>
                        <a:buFont typeface="Arial" pitchFamily="34" charset="0"/>
                        <a:buChar char="•"/>
                      </a:pPr>
                      <a:r>
                        <a:rPr lang="en-US" dirty="0" smtClean="0"/>
                        <a:t> Break</a:t>
                      </a:r>
                      <a:r>
                        <a:rPr lang="en-US" baseline="0" dirty="0" smtClean="0"/>
                        <a:t> in to smaller feasibility tests</a:t>
                      </a:r>
                    </a:p>
                    <a:p>
                      <a:pPr>
                        <a:buFont typeface="Arial" pitchFamily="34" charset="0"/>
                        <a:buChar char="•"/>
                      </a:pPr>
                      <a:r>
                        <a:rPr lang="en-US" baseline="0" dirty="0" smtClean="0"/>
                        <a:t> Testing locations found</a:t>
                      </a:r>
                      <a:endParaRPr lang="en-US" dirty="0"/>
                    </a:p>
                  </a:txBody>
                  <a:tcPr/>
                </a:tc>
              </a:tr>
            </a:tbl>
          </a:graphicData>
        </a:graphic>
      </p:graphicFrame>
      <p:sp>
        <p:nvSpPr>
          <p:cNvPr id="3" name="Date Placeholder 2"/>
          <p:cNvSpPr>
            <a:spLocks noGrp="1"/>
          </p:cNvSpPr>
          <p:nvPr>
            <p:ph type="dt" sz="half" idx="2"/>
          </p:nvPr>
        </p:nvSpPr>
        <p:spPr/>
        <p:txBody>
          <a:bodyPr/>
          <a:lstStyle/>
          <a:p>
            <a:fld id="{F31F60E7-1295-A444-AFBC-DC7D99A39C53}"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78</a:t>
            </a:fld>
            <a:endParaRPr lang="en-US"/>
          </a:p>
        </p:txBody>
      </p:sp>
    </p:spTree>
    <p:extLst>
      <p:ext uri="{BB962C8B-B14F-4D97-AF65-F5344CB8AC3E}">
        <p14:creationId xmlns:p14="http://schemas.microsoft.com/office/powerpoint/2010/main" val="176926638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Breakdown Structure</a:t>
            </a:r>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pPr/>
              <a:t>79</a:t>
            </a:fld>
            <a:endParaRPr lang="en-US"/>
          </a:p>
        </p:txBody>
      </p:sp>
      <p:sp>
        <p:nvSpPr>
          <p:cNvPr id="5" name="Date Placeholder 4"/>
          <p:cNvSpPr>
            <a:spLocks noGrp="1"/>
          </p:cNvSpPr>
          <p:nvPr>
            <p:ph type="dt" sz="half" idx="2"/>
          </p:nvPr>
        </p:nvSpPr>
        <p:spPr/>
        <p:txBody>
          <a:bodyPr/>
          <a:lstStyle/>
          <a:p>
            <a:fld id="{9C9951E8-6E6C-3A41-83BE-D1EBC87EE03B}" type="datetime1">
              <a:rPr lang="en-US" smtClean="0"/>
              <a:pPr/>
              <a:t>12/7/12</a:t>
            </a:fld>
            <a:endParaRPr lang="en-US"/>
          </a:p>
        </p:txBody>
      </p:sp>
      <p:sp>
        <p:nvSpPr>
          <p:cNvPr id="91" name="Rectangle 90"/>
          <p:cNvSpPr/>
          <p:nvPr/>
        </p:nvSpPr>
        <p:spPr>
          <a:xfrm>
            <a:off x="8141977" y="2659719"/>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Structure Design</a:t>
            </a:r>
            <a:endParaRPr lang="en-US" dirty="0"/>
          </a:p>
        </p:txBody>
      </p:sp>
      <p:sp>
        <p:nvSpPr>
          <p:cNvPr id="92" name="Rectangle 91"/>
          <p:cNvSpPr/>
          <p:nvPr/>
        </p:nvSpPr>
        <p:spPr>
          <a:xfrm>
            <a:off x="8141977" y="3120813"/>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Penetrator Design </a:t>
            </a:r>
            <a:endParaRPr lang="en-US" sz="1000" dirty="0"/>
          </a:p>
        </p:txBody>
      </p:sp>
      <p:grpSp>
        <p:nvGrpSpPr>
          <p:cNvPr id="143" name="Group 142"/>
          <p:cNvGrpSpPr/>
          <p:nvPr/>
        </p:nvGrpSpPr>
        <p:grpSpPr>
          <a:xfrm>
            <a:off x="64777" y="1437640"/>
            <a:ext cx="8909604" cy="4505960"/>
            <a:chOff x="64777" y="1437640"/>
            <a:chExt cx="8909604" cy="4505960"/>
          </a:xfrm>
        </p:grpSpPr>
        <p:grpSp>
          <p:nvGrpSpPr>
            <p:cNvPr id="3" name="Group 2"/>
            <p:cNvGrpSpPr/>
            <p:nvPr/>
          </p:nvGrpSpPr>
          <p:grpSpPr>
            <a:xfrm>
              <a:off x="64777" y="1437640"/>
              <a:ext cx="8763000" cy="4505960"/>
              <a:chOff x="64777" y="1447800"/>
              <a:chExt cx="8763000" cy="5336005"/>
            </a:xfrm>
          </p:grpSpPr>
          <p:cxnSp>
            <p:nvCxnSpPr>
              <p:cNvPr id="6" name="Straight Connector 5"/>
              <p:cNvCxnSpPr/>
              <p:nvPr/>
            </p:nvCxnSpPr>
            <p:spPr>
              <a:xfrm>
                <a:off x="445777" y="2057400"/>
                <a:ext cx="0" cy="228600"/>
              </a:xfrm>
              <a:prstGeom prst="line">
                <a:avLst/>
              </a:prstGeom>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341377" y="1447800"/>
                <a:ext cx="2133600" cy="4572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Ice SPEAR</a:t>
                </a:r>
                <a:endParaRPr lang="en-US" dirty="0"/>
              </a:p>
            </p:txBody>
          </p:sp>
          <p:sp>
            <p:nvSpPr>
              <p:cNvPr id="8" name="Rectangle 7"/>
              <p:cNvSpPr/>
              <p:nvPr/>
            </p:nvSpPr>
            <p:spPr>
              <a:xfrm>
                <a:off x="64777" y="2286000"/>
                <a:ext cx="838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PM</a:t>
                </a:r>
                <a:endParaRPr lang="en-US" dirty="0"/>
              </a:p>
            </p:txBody>
          </p:sp>
          <p:sp>
            <p:nvSpPr>
              <p:cNvPr id="9" name="Rectangle 8"/>
              <p:cNvSpPr/>
              <p:nvPr/>
            </p:nvSpPr>
            <p:spPr>
              <a:xfrm>
                <a:off x="4027177" y="2286000"/>
                <a:ext cx="838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E&amp;P</a:t>
                </a:r>
                <a:endParaRPr lang="en-US" dirty="0"/>
              </a:p>
            </p:txBody>
          </p:sp>
          <p:sp>
            <p:nvSpPr>
              <p:cNvPr id="10" name="Rectangle 9"/>
              <p:cNvSpPr/>
              <p:nvPr/>
            </p:nvSpPr>
            <p:spPr>
              <a:xfrm>
                <a:off x="5017777" y="2286000"/>
                <a:ext cx="838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C&amp;DH</a:t>
                </a:r>
                <a:endParaRPr lang="en-US" dirty="0"/>
              </a:p>
            </p:txBody>
          </p:sp>
          <p:sp>
            <p:nvSpPr>
              <p:cNvPr id="11" name="Rectangle 10"/>
              <p:cNvSpPr/>
              <p:nvPr/>
            </p:nvSpPr>
            <p:spPr>
              <a:xfrm>
                <a:off x="3036577" y="2286000"/>
                <a:ext cx="838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SW</a:t>
                </a:r>
                <a:endParaRPr lang="en-US" dirty="0"/>
              </a:p>
            </p:txBody>
          </p:sp>
          <p:sp>
            <p:nvSpPr>
              <p:cNvPr id="12" name="Rectangle 11"/>
              <p:cNvSpPr/>
              <p:nvPr/>
            </p:nvSpPr>
            <p:spPr>
              <a:xfrm>
                <a:off x="2045977" y="2286000"/>
                <a:ext cx="838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I&amp;T</a:t>
                </a:r>
                <a:endParaRPr lang="en-US" dirty="0"/>
              </a:p>
            </p:txBody>
          </p:sp>
          <p:sp>
            <p:nvSpPr>
              <p:cNvPr id="13" name="Rectangle 12"/>
              <p:cNvSpPr/>
              <p:nvPr/>
            </p:nvSpPr>
            <p:spPr>
              <a:xfrm>
                <a:off x="1055377" y="2286000"/>
                <a:ext cx="838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SE</a:t>
                </a:r>
                <a:endParaRPr lang="en-US" dirty="0"/>
              </a:p>
            </p:txBody>
          </p:sp>
          <p:sp>
            <p:nvSpPr>
              <p:cNvPr id="14" name="Rectangle 13"/>
              <p:cNvSpPr/>
              <p:nvPr/>
            </p:nvSpPr>
            <p:spPr>
              <a:xfrm>
                <a:off x="6998977" y="2286000"/>
                <a:ext cx="838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smtClean="0"/>
                  <a:t>Comm</a:t>
                </a:r>
                <a:endParaRPr lang="en-US" dirty="0"/>
              </a:p>
            </p:txBody>
          </p:sp>
          <p:sp>
            <p:nvSpPr>
              <p:cNvPr id="15" name="Rectangle 14"/>
              <p:cNvSpPr/>
              <p:nvPr/>
            </p:nvSpPr>
            <p:spPr>
              <a:xfrm>
                <a:off x="6008377" y="2286000"/>
                <a:ext cx="838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Sensor</a:t>
                </a:r>
                <a:endParaRPr lang="en-US" dirty="0"/>
              </a:p>
            </p:txBody>
          </p:sp>
          <p:sp>
            <p:nvSpPr>
              <p:cNvPr id="16" name="Rectangle 15"/>
              <p:cNvSpPr/>
              <p:nvPr/>
            </p:nvSpPr>
            <p:spPr>
              <a:xfrm>
                <a:off x="7989577" y="2286000"/>
                <a:ext cx="838200" cy="381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M&amp;S</a:t>
                </a:r>
                <a:endParaRPr lang="en-US" dirty="0"/>
              </a:p>
            </p:txBody>
          </p:sp>
          <p:sp>
            <p:nvSpPr>
              <p:cNvPr id="17" name="Rectangle 16"/>
              <p:cNvSpPr/>
              <p:nvPr/>
            </p:nvSpPr>
            <p:spPr>
              <a:xfrm>
                <a:off x="217177" y="28956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PMP</a:t>
                </a:r>
                <a:endParaRPr lang="en-US" dirty="0"/>
              </a:p>
            </p:txBody>
          </p:sp>
          <p:sp>
            <p:nvSpPr>
              <p:cNvPr id="18" name="Rectangle 17"/>
              <p:cNvSpPr/>
              <p:nvPr/>
            </p:nvSpPr>
            <p:spPr>
              <a:xfrm>
                <a:off x="217177" y="34290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Project Success</a:t>
                </a:r>
                <a:endParaRPr lang="en-US" sz="1100" dirty="0"/>
              </a:p>
            </p:txBody>
          </p:sp>
          <p:sp>
            <p:nvSpPr>
              <p:cNvPr id="19" name="Rectangle 18"/>
              <p:cNvSpPr/>
              <p:nvPr/>
            </p:nvSpPr>
            <p:spPr>
              <a:xfrm>
                <a:off x="1207777" y="28956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Requirements </a:t>
                </a:r>
                <a:endParaRPr lang="en-US" sz="1200" dirty="0"/>
              </a:p>
            </p:txBody>
          </p:sp>
          <p:sp>
            <p:nvSpPr>
              <p:cNvPr id="20" name="Rectangle 19"/>
              <p:cNvSpPr/>
              <p:nvPr/>
            </p:nvSpPr>
            <p:spPr>
              <a:xfrm>
                <a:off x="1207777" y="34290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System Architecture</a:t>
                </a:r>
                <a:endParaRPr lang="en-US" sz="1000" dirty="0"/>
              </a:p>
            </p:txBody>
          </p:sp>
          <p:sp>
            <p:nvSpPr>
              <p:cNvPr id="21" name="Rectangle 20"/>
              <p:cNvSpPr/>
              <p:nvPr/>
            </p:nvSpPr>
            <p:spPr>
              <a:xfrm>
                <a:off x="1207777" y="39624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Design- to Specs </a:t>
                </a:r>
                <a:endParaRPr lang="en-US" sz="1400" dirty="0"/>
              </a:p>
            </p:txBody>
          </p:sp>
          <p:sp>
            <p:nvSpPr>
              <p:cNvPr id="22" name="Rectangle 21"/>
              <p:cNvSpPr/>
              <p:nvPr/>
            </p:nvSpPr>
            <p:spPr>
              <a:xfrm>
                <a:off x="1207777" y="44958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Design Alternatives</a:t>
                </a:r>
                <a:endParaRPr lang="en-US" sz="1050" dirty="0"/>
              </a:p>
            </p:txBody>
          </p:sp>
          <p:sp>
            <p:nvSpPr>
              <p:cNvPr id="23" name="Rectangle 22"/>
              <p:cNvSpPr/>
              <p:nvPr/>
            </p:nvSpPr>
            <p:spPr>
              <a:xfrm>
                <a:off x="2198377" y="28956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Testing Procedures</a:t>
                </a:r>
                <a:endParaRPr lang="en-US" sz="1400" dirty="0"/>
              </a:p>
            </p:txBody>
          </p:sp>
          <p:sp>
            <p:nvSpPr>
              <p:cNvPr id="24" name="Rectangle 23"/>
              <p:cNvSpPr/>
              <p:nvPr/>
            </p:nvSpPr>
            <p:spPr>
              <a:xfrm>
                <a:off x="2198377" y="34290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Integration Procedures</a:t>
                </a:r>
                <a:endParaRPr lang="en-US" sz="1000" dirty="0"/>
              </a:p>
            </p:txBody>
          </p:sp>
          <p:sp>
            <p:nvSpPr>
              <p:cNvPr id="25" name="Rectangle 24"/>
              <p:cNvSpPr/>
              <p:nvPr/>
            </p:nvSpPr>
            <p:spPr>
              <a:xfrm>
                <a:off x="2198377" y="39624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Safety Precautions</a:t>
                </a:r>
                <a:endParaRPr lang="en-US" sz="1200" dirty="0"/>
              </a:p>
            </p:txBody>
          </p:sp>
          <p:sp>
            <p:nvSpPr>
              <p:cNvPr id="26" name="Rectangle 25"/>
              <p:cNvSpPr/>
              <p:nvPr/>
            </p:nvSpPr>
            <p:spPr>
              <a:xfrm>
                <a:off x="3188977" y="28956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Software Architecture</a:t>
                </a:r>
                <a:endParaRPr lang="en-US" sz="1400" dirty="0"/>
              </a:p>
            </p:txBody>
          </p:sp>
          <p:sp>
            <p:nvSpPr>
              <p:cNvPr id="27" name="Rectangle 26"/>
              <p:cNvSpPr/>
              <p:nvPr/>
            </p:nvSpPr>
            <p:spPr>
              <a:xfrm>
                <a:off x="3188977" y="34290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System Health</a:t>
                </a:r>
                <a:endParaRPr lang="en-US" sz="1000" dirty="0"/>
              </a:p>
            </p:txBody>
          </p:sp>
          <p:sp>
            <p:nvSpPr>
              <p:cNvPr id="28" name="Rectangle 27"/>
              <p:cNvSpPr/>
              <p:nvPr/>
            </p:nvSpPr>
            <p:spPr>
              <a:xfrm>
                <a:off x="4179577" y="28956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Power Budget </a:t>
                </a:r>
                <a:endParaRPr lang="en-US" dirty="0"/>
              </a:p>
            </p:txBody>
          </p:sp>
          <p:sp>
            <p:nvSpPr>
              <p:cNvPr id="29" name="Rectangle 28"/>
              <p:cNvSpPr/>
              <p:nvPr/>
            </p:nvSpPr>
            <p:spPr>
              <a:xfrm>
                <a:off x="4179577" y="34290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Battery Harness</a:t>
                </a:r>
                <a:endParaRPr lang="en-US" sz="1000" dirty="0"/>
              </a:p>
            </p:txBody>
          </p:sp>
          <p:sp>
            <p:nvSpPr>
              <p:cNvPr id="30" name="Rectangle 29"/>
              <p:cNvSpPr/>
              <p:nvPr/>
            </p:nvSpPr>
            <p:spPr>
              <a:xfrm>
                <a:off x="4179577" y="39624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Power Layout</a:t>
                </a:r>
                <a:endParaRPr lang="en-US" sz="1100" dirty="0"/>
              </a:p>
            </p:txBody>
          </p:sp>
          <p:sp>
            <p:nvSpPr>
              <p:cNvPr id="31" name="Rectangle 30"/>
              <p:cNvSpPr/>
              <p:nvPr/>
            </p:nvSpPr>
            <p:spPr>
              <a:xfrm>
                <a:off x="5170177" y="28956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PCB</a:t>
                </a:r>
                <a:endParaRPr lang="en-US" dirty="0"/>
              </a:p>
            </p:txBody>
          </p:sp>
          <p:sp>
            <p:nvSpPr>
              <p:cNvPr id="32" name="Rectangle 31"/>
              <p:cNvSpPr/>
              <p:nvPr/>
            </p:nvSpPr>
            <p:spPr>
              <a:xfrm>
                <a:off x="5170177" y="34290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Electronics Layout</a:t>
                </a:r>
                <a:endParaRPr lang="en-US" sz="1000" dirty="0"/>
              </a:p>
            </p:txBody>
          </p:sp>
          <p:sp>
            <p:nvSpPr>
              <p:cNvPr id="33" name="Rectangle 32"/>
              <p:cNvSpPr/>
              <p:nvPr/>
            </p:nvSpPr>
            <p:spPr>
              <a:xfrm>
                <a:off x="6160777" y="28956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House-keeping Data</a:t>
                </a:r>
                <a:endParaRPr lang="en-US" sz="1200" dirty="0"/>
              </a:p>
            </p:txBody>
          </p:sp>
          <p:sp>
            <p:nvSpPr>
              <p:cNvPr id="34" name="Rectangle 33"/>
              <p:cNvSpPr/>
              <p:nvPr/>
            </p:nvSpPr>
            <p:spPr>
              <a:xfrm>
                <a:off x="6160777" y="34290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Science Sensors </a:t>
                </a:r>
                <a:endParaRPr lang="en-US" sz="1000" dirty="0"/>
              </a:p>
            </p:txBody>
          </p:sp>
          <p:sp>
            <p:nvSpPr>
              <p:cNvPr id="35" name="Rectangle 34"/>
              <p:cNvSpPr/>
              <p:nvPr/>
            </p:nvSpPr>
            <p:spPr>
              <a:xfrm>
                <a:off x="7151377" y="28956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Link Budget</a:t>
                </a:r>
                <a:endParaRPr lang="en-US" sz="1400" dirty="0"/>
              </a:p>
            </p:txBody>
          </p:sp>
          <p:sp>
            <p:nvSpPr>
              <p:cNvPr id="36" name="Rectangle 35"/>
              <p:cNvSpPr/>
              <p:nvPr/>
            </p:nvSpPr>
            <p:spPr>
              <a:xfrm>
                <a:off x="7151377" y="34290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Antennas</a:t>
                </a:r>
                <a:endParaRPr lang="en-US" sz="1000" dirty="0"/>
              </a:p>
            </p:txBody>
          </p:sp>
          <p:sp>
            <p:nvSpPr>
              <p:cNvPr id="37" name="Rectangle 36"/>
              <p:cNvSpPr/>
              <p:nvPr/>
            </p:nvSpPr>
            <p:spPr>
              <a:xfrm>
                <a:off x="7151377" y="39624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Cables </a:t>
                </a:r>
                <a:endParaRPr lang="en-US" sz="1000" dirty="0"/>
              </a:p>
            </p:txBody>
          </p:sp>
          <p:sp>
            <p:nvSpPr>
              <p:cNvPr id="38" name="Rectangle 37"/>
              <p:cNvSpPr/>
              <p:nvPr/>
            </p:nvSpPr>
            <p:spPr>
              <a:xfrm>
                <a:off x="1066800" y="558989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Structure Design</a:t>
                </a:r>
                <a:endParaRPr lang="en-US" dirty="0"/>
              </a:p>
            </p:txBody>
          </p:sp>
          <p:sp>
            <p:nvSpPr>
              <p:cNvPr id="39" name="Rectangle 38"/>
              <p:cNvSpPr/>
              <p:nvPr/>
            </p:nvSpPr>
            <p:spPr>
              <a:xfrm>
                <a:off x="1055377" y="6402805"/>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Penetrator Design </a:t>
                </a:r>
                <a:endParaRPr lang="en-US" sz="1000" dirty="0"/>
              </a:p>
            </p:txBody>
          </p:sp>
          <p:cxnSp>
            <p:nvCxnSpPr>
              <p:cNvPr id="42" name="Straight Connector 41"/>
              <p:cNvCxnSpPr/>
              <p:nvPr/>
            </p:nvCxnSpPr>
            <p:spPr>
              <a:xfrm>
                <a:off x="445777" y="2057400"/>
                <a:ext cx="8001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436377" y="2057400"/>
                <a:ext cx="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426977" y="2057400"/>
                <a:ext cx="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417577" y="2057400"/>
                <a:ext cx="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4408177" y="2057400"/>
                <a:ext cx="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5398777" y="2057400"/>
                <a:ext cx="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6389377" y="2057400"/>
                <a:ext cx="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379977" y="2057400"/>
                <a:ext cx="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8446777" y="2057400"/>
                <a:ext cx="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40977" y="2667000"/>
                <a:ext cx="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40977" y="36576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40977" y="31242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131577" y="2667000"/>
                <a:ext cx="0"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31577" y="36576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131577" y="31242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131577" y="41910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131577" y="46482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22177" y="2667000"/>
                <a:ext cx="0" cy="15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22177" y="36576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22177" y="31242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22177" y="41910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103377" y="2667000"/>
                <a:ext cx="0" cy="15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4103377" y="36576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103377" y="31242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4103377" y="41910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8065777" y="2667000"/>
                <a:ext cx="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8065777" y="36576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8065777" y="31242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12777" y="2667000"/>
                <a:ext cx="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112777" y="36576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112777" y="31242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093977" y="2667000"/>
                <a:ext cx="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093977" y="36576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093977" y="31242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6084577" y="2667000"/>
                <a:ext cx="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6084577" y="36576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6084577" y="31242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075177" y="2667000"/>
                <a:ext cx="0" cy="15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7075177" y="36576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075177" y="31242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7075177" y="4191000"/>
                <a:ext cx="7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4408177" y="1905000"/>
                <a:ext cx="0" cy="1524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64777" y="4648200"/>
              <a:ext cx="8909604" cy="1232469"/>
              <a:chOff x="64777" y="4631266"/>
              <a:chExt cx="8909604" cy="1232469"/>
            </a:xfrm>
          </p:grpSpPr>
          <p:sp>
            <p:nvSpPr>
              <p:cNvPr id="87" name="Rectangle 86"/>
              <p:cNvSpPr/>
              <p:nvPr/>
            </p:nvSpPr>
            <p:spPr>
              <a:xfrm>
                <a:off x="64777" y="5181600"/>
                <a:ext cx="735323" cy="32173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M&amp;S</a:t>
                </a:r>
                <a:endParaRPr lang="en-US" dirty="0"/>
              </a:p>
            </p:txBody>
          </p:sp>
          <p:sp>
            <p:nvSpPr>
              <p:cNvPr id="88" name="Rectangle 87"/>
              <p:cNvSpPr/>
              <p:nvPr/>
            </p:nvSpPr>
            <p:spPr>
              <a:xfrm>
                <a:off x="2198377" y="5342467"/>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Solid Works</a:t>
                </a:r>
                <a:endParaRPr lang="en-US" sz="1100" dirty="0"/>
              </a:p>
            </p:txBody>
          </p:sp>
          <p:sp>
            <p:nvSpPr>
              <p:cNvPr id="89" name="Rectangle 88"/>
              <p:cNvSpPr/>
              <p:nvPr/>
            </p:nvSpPr>
            <p:spPr>
              <a:xfrm>
                <a:off x="3188977" y="5342467"/>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Gas hole size</a:t>
                </a:r>
                <a:endParaRPr lang="en-US" sz="1100" dirty="0"/>
              </a:p>
            </p:txBody>
          </p:sp>
          <p:sp>
            <p:nvSpPr>
              <p:cNvPr id="90" name="Rectangle 89"/>
              <p:cNvSpPr/>
              <p:nvPr/>
            </p:nvSpPr>
            <p:spPr>
              <a:xfrm>
                <a:off x="4185309" y="5342467"/>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Design Approved</a:t>
                </a:r>
                <a:endParaRPr lang="en-US" sz="1100" dirty="0"/>
              </a:p>
            </p:txBody>
          </p:sp>
          <p:sp>
            <p:nvSpPr>
              <p:cNvPr id="95" name="Rectangle 94"/>
              <p:cNvSpPr/>
              <p:nvPr/>
            </p:nvSpPr>
            <p:spPr>
              <a:xfrm>
                <a:off x="6160777" y="5334000"/>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Machine Parts</a:t>
                </a:r>
                <a:endParaRPr lang="en-US" sz="1100" dirty="0"/>
              </a:p>
            </p:txBody>
          </p:sp>
          <p:sp>
            <p:nvSpPr>
              <p:cNvPr id="96" name="Rectangle 95"/>
              <p:cNvSpPr/>
              <p:nvPr/>
            </p:nvSpPr>
            <p:spPr>
              <a:xfrm>
                <a:off x="5175909" y="5342467"/>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Order Materials</a:t>
                </a:r>
                <a:endParaRPr lang="en-US" sz="1100" dirty="0"/>
              </a:p>
            </p:txBody>
          </p:sp>
          <p:sp>
            <p:nvSpPr>
              <p:cNvPr id="97" name="Rectangle 96"/>
              <p:cNvSpPr/>
              <p:nvPr/>
            </p:nvSpPr>
            <p:spPr>
              <a:xfrm>
                <a:off x="7145581" y="5334000"/>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Assemble</a:t>
                </a:r>
                <a:endParaRPr lang="en-US" sz="1100" dirty="0"/>
              </a:p>
            </p:txBody>
          </p:sp>
          <p:sp>
            <p:nvSpPr>
              <p:cNvPr id="98" name="Rectangle 97"/>
              <p:cNvSpPr/>
              <p:nvPr/>
            </p:nvSpPr>
            <p:spPr>
              <a:xfrm>
                <a:off x="8136181" y="5334000"/>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Test</a:t>
                </a:r>
                <a:endParaRPr lang="en-US" sz="1100" dirty="0"/>
              </a:p>
            </p:txBody>
          </p:sp>
          <p:sp>
            <p:nvSpPr>
              <p:cNvPr id="106" name="Rectangle 105"/>
              <p:cNvSpPr/>
              <p:nvPr/>
            </p:nvSpPr>
            <p:spPr>
              <a:xfrm>
                <a:off x="2198377" y="4639733"/>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Solid Works</a:t>
                </a:r>
                <a:endParaRPr lang="en-US" sz="1100" dirty="0"/>
              </a:p>
            </p:txBody>
          </p:sp>
          <p:sp>
            <p:nvSpPr>
              <p:cNvPr id="107" name="Rectangle 106"/>
              <p:cNvSpPr/>
              <p:nvPr/>
            </p:nvSpPr>
            <p:spPr>
              <a:xfrm>
                <a:off x="3188977" y="4639733"/>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Landing Model</a:t>
                </a:r>
                <a:endParaRPr lang="en-US" sz="1100" dirty="0"/>
              </a:p>
            </p:txBody>
          </p:sp>
          <p:sp>
            <p:nvSpPr>
              <p:cNvPr id="108" name="Rectangle 107"/>
              <p:cNvSpPr/>
              <p:nvPr/>
            </p:nvSpPr>
            <p:spPr>
              <a:xfrm>
                <a:off x="4185309" y="4639733"/>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Design Approved</a:t>
                </a:r>
                <a:endParaRPr lang="en-US" sz="1100" dirty="0"/>
              </a:p>
            </p:txBody>
          </p:sp>
          <p:sp>
            <p:nvSpPr>
              <p:cNvPr id="109" name="Rectangle 108"/>
              <p:cNvSpPr/>
              <p:nvPr/>
            </p:nvSpPr>
            <p:spPr>
              <a:xfrm>
                <a:off x="6160777" y="4631266"/>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Machine Parts</a:t>
                </a:r>
                <a:endParaRPr lang="en-US" sz="1100" dirty="0"/>
              </a:p>
            </p:txBody>
          </p:sp>
          <p:sp>
            <p:nvSpPr>
              <p:cNvPr id="110" name="Rectangle 109"/>
              <p:cNvSpPr/>
              <p:nvPr/>
            </p:nvSpPr>
            <p:spPr>
              <a:xfrm>
                <a:off x="5175909" y="4639733"/>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Order Materials</a:t>
                </a:r>
                <a:endParaRPr lang="en-US" sz="1100" dirty="0"/>
              </a:p>
            </p:txBody>
          </p:sp>
          <p:sp>
            <p:nvSpPr>
              <p:cNvPr id="111" name="Rectangle 110"/>
              <p:cNvSpPr/>
              <p:nvPr/>
            </p:nvSpPr>
            <p:spPr>
              <a:xfrm>
                <a:off x="7145581" y="4631266"/>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Assemble</a:t>
                </a:r>
                <a:endParaRPr lang="en-US" sz="1100" dirty="0"/>
              </a:p>
            </p:txBody>
          </p:sp>
          <p:sp>
            <p:nvSpPr>
              <p:cNvPr id="112" name="Rectangle 111"/>
              <p:cNvSpPr/>
              <p:nvPr/>
            </p:nvSpPr>
            <p:spPr>
              <a:xfrm>
                <a:off x="8136181" y="4631266"/>
                <a:ext cx="838200" cy="3217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Test</a:t>
                </a:r>
                <a:endParaRPr lang="en-US" sz="1100" dirty="0"/>
              </a:p>
            </p:txBody>
          </p:sp>
          <p:cxnSp>
            <p:nvCxnSpPr>
              <p:cNvPr id="113" name="Straight Connector 112"/>
              <p:cNvCxnSpPr/>
              <p:nvPr/>
            </p:nvCxnSpPr>
            <p:spPr>
              <a:xfrm flipH="1">
                <a:off x="924226" y="5106431"/>
                <a:ext cx="2750" cy="6915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p:cNvCxnSpPr>
                <a:endCxn id="38" idx="1"/>
              </p:cNvCxnSpPr>
              <p:nvPr/>
            </p:nvCxnSpPr>
            <p:spPr>
              <a:xfrm>
                <a:off x="935649" y="5096271"/>
                <a:ext cx="131151"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926976" y="5797973"/>
                <a:ext cx="131151"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793075" y="5334000"/>
                <a:ext cx="131151"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1903981" y="5114081"/>
                <a:ext cx="66789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2590800" y="4961466"/>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581400" y="4961466"/>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572000" y="4961466"/>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5638800" y="4961251"/>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6553200" y="4945565"/>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543800" y="4945565"/>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8582904" y="4961466"/>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1905000" y="5863735"/>
                <a:ext cx="66789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2591819" y="5700960"/>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582419" y="5700960"/>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573019" y="5700960"/>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5639819" y="5700745"/>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6554219" y="5685059"/>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7544819" y="5685059"/>
                <a:ext cx="0" cy="1526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8583923" y="5700960"/>
                <a:ext cx="0" cy="152615"/>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7040117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CONOPS – Data Collection</a:t>
            </a:r>
            <a:endParaRPr lang="en-US" dirty="0"/>
          </a:p>
        </p:txBody>
      </p:sp>
      <p:sp>
        <p:nvSpPr>
          <p:cNvPr id="3" name="Content Placeholder 2"/>
          <p:cNvSpPr>
            <a:spLocks noGrp="1"/>
          </p:cNvSpPr>
          <p:nvPr>
            <p:ph idx="1"/>
          </p:nvPr>
        </p:nvSpPr>
        <p:spPr/>
        <p:txBody>
          <a:bodyPr/>
          <a:lstStyle/>
          <a:p>
            <a:endParaRPr lang="en-US"/>
          </a:p>
        </p:txBody>
      </p:sp>
      <p:grpSp>
        <p:nvGrpSpPr>
          <p:cNvPr id="60" name="Group 59"/>
          <p:cNvGrpSpPr/>
          <p:nvPr/>
        </p:nvGrpSpPr>
        <p:grpSpPr>
          <a:xfrm>
            <a:off x="228600" y="1462699"/>
            <a:ext cx="8763000" cy="4532276"/>
            <a:chOff x="228600" y="1500903"/>
            <a:chExt cx="8763000" cy="4532276"/>
          </a:xfrm>
        </p:grpSpPr>
        <p:pic>
          <p:nvPicPr>
            <p:cNvPr id="54" name="Picture 2"/>
            <p:cNvPicPr>
              <a:picLocks noChangeAspect="1" noChangeArrowheads="1"/>
            </p:cNvPicPr>
            <p:nvPr/>
          </p:nvPicPr>
          <p:blipFill>
            <a:blip r:embed="rId3" cstate="print"/>
            <a:srcRect/>
            <a:stretch>
              <a:fillRect/>
            </a:stretch>
          </p:blipFill>
          <p:spPr bwMode="auto">
            <a:xfrm>
              <a:off x="3352800" y="1500903"/>
              <a:ext cx="1295400" cy="4532276"/>
            </a:xfrm>
            <a:prstGeom prst="rect">
              <a:avLst/>
            </a:prstGeom>
            <a:noFill/>
            <a:ln w="9525">
              <a:noFill/>
              <a:miter lim="800000"/>
              <a:headEnd/>
              <a:tailEnd/>
            </a:ln>
          </p:spPr>
        </p:pic>
        <p:sp>
          <p:nvSpPr>
            <p:cNvPr id="58" name="Rectangle 57"/>
            <p:cNvSpPr/>
            <p:nvPr/>
          </p:nvSpPr>
          <p:spPr>
            <a:xfrm>
              <a:off x="228600" y="1500903"/>
              <a:ext cx="3124200" cy="4532275"/>
            </a:xfrm>
            <a:prstGeom prst="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9" name="Rectangle 58"/>
            <p:cNvSpPr/>
            <p:nvPr/>
          </p:nvSpPr>
          <p:spPr>
            <a:xfrm>
              <a:off x="4648200" y="1500904"/>
              <a:ext cx="4343400" cy="4532275"/>
            </a:xfrm>
            <a:prstGeom prst="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60"/>
          <p:cNvSpPr/>
          <p:nvPr/>
        </p:nvSpPr>
        <p:spPr>
          <a:xfrm>
            <a:off x="228600" y="2209800"/>
            <a:ext cx="8763000" cy="228600"/>
          </a:xfrm>
          <a:prstGeom prst="rect">
            <a:avLst/>
          </a:prstGeom>
          <a:solidFill>
            <a:srgbClr val="597DA1"/>
          </a:solidFill>
          <a:ln>
            <a:solidFill>
              <a:srgbClr val="597D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3886200" y="2209800"/>
            <a:ext cx="304800" cy="228600"/>
          </a:xfrm>
          <a:prstGeom prst="line">
            <a:avLst/>
          </a:prstGeom>
          <a:ln w="25400">
            <a:solidFill>
              <a:srgbClr val="00408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267200" y="2209800"/>
            <a:ext cx="304800" cy="228600"/>
          </a:xfrm>
          <a:prstGeom prst="line">
            <a:avLst/>
          </a:prstGeom>
          <a:ln w="25400">
            <a:solidFill>
              <a:srgbClr val="00408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114800" y="2209800"/>
            <a:ext cx="228600" cy="228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497993" y="2743200"/>
            <a:ext cx="2336152" cy="584775"/>
          </a:xfrm>
          <a:prstGeom prst="rect">
            <a:avLst/>
          </a:prstGeom>
          <a:noFill/>
          <a:ln>
            <a:solidFill>
              <a:schemeClr val="bg1"/>
            </a:solidFill>
          </a:ln>
        </p:spPr>
        <p:txBody>
          <a:bodyPr wrap="none" rtlCol="0">
            <a:spAutoFit/>
          </a:bodyPr>
          <a:lstStyle/>
          <a:p>
            <a:pPr algn="ctr"/>
            <a:r>
              <a:rPr lang="en-US" sz="1600" dirty="0" smtClean="0"/>
              <a:t>Electronics deployed 3 m </a:t>
            </a:r>
          </a:p>
          <a:p>
            <a:pPr algn="ctr"/>
            <a:r>
              <a:rPr lang="en-US" sz="1600" dirty="0" smtClean="0"/>
              <a:t>beneath surface structure</a:t>
            </a:r>
          </a:p>
        </p:txBody>
      </p:sp>
      <p:sp>
        <p:nvSpPr>
          <p:cNvPr id="77" name="TextBox 76"/>
          <p:cNvSpPr txBox="1"/>
          <p:nvPr/>
        </p:nvSpPr>
        <p:spPr>
          <a:xfrm>
            <a:off x="228600" y="2362200"/>
            <a:ext cx="2316532" cy="307777"/>
          </a:xfrm>
          <a:prstGeom prst="rect">
            <a:avLst/>
          </a:prstGeom>
          <a:noFill/>
        </p:spPr>
        <p:txBody>
          <a:bodyPr wrap="none" rtlCol="0">
            <a:spAutoFit/>
          </a:bodyPr>
          <a:lstStyle/>
          <a:p>
            <a:r>
              <a:rPr lang="en-US" sz="1400" dirty="0" smtClean="0"/>
              <a:t>Maximum Ice growth = 1.5 m</a:t>
            </a:r>
            <a:endParaRPr lang="en-US" sz="1400" dirty="0"/>
          </a:p>
        </p:txBody>
      </p:sp>
      <p:grpSp>
        <p:nvGrpSpPr>
          <p:cNvPr id="20" name="Group 19"/>
          <p:cNvGrpSpPr/>
          <p:nvPr/>
        </p:nvGrpSpPr>
        <p:grpSpPr>
          <a:xfrm>
            <a:off x="6193593" y="1478291"/>
            <a:ext cx="2874207" cy="731509"/>
            <a:chOff x="304800" y="2548339"/>
            <a:chExt cx="2874207" cy="731509"/>
          </a:xfrm>
        </p:grpSpPr>
        <p:pic>
          <p:nvPicPr>
            <p:cNvPr id="18" name="Picture 17"/>
            <p:cNvPicPr>
              <a:picLocks noChangeAspect="1"/>
            </p:cNvPicPr>
            <p:nvPr/>
          </p:nvPicPr>
          <p:blipFill>
            <a:blip r:embed="rId4" cstate="print">
              <a:extLst>
                <a:ext uri="{BEBA8EAE-BF5A-486C-A8C5-ECC9F3942E4B}">
                  <a14:imgProps xmlns:a14="http://schemas.microsoft.com/office/drawing/2010/main">
                    <a14:imgLayer r:embed="rId5">
                      <a14:imgEffect>
                        <a14:backgroundRemoval t="2105" b="100000" l="0" r="97632"/>
                      </a14:imgEffect>
                    </a14:imgLayer>
                  </a14:imgProps>
                </a:ext>
              </a:extLst>
            </a:blip>
            <a:stretch>
              <a:fillRect/>
            </a:stretch>
          </p:blipFill>
          <p:spPr>
            <a:xfrm>
              <a:off x="304800" y="2548339"/>
              <a:ext cx="731509" cy="731509"/>
            </a:xfrm>
            <a:prstGeom prst="rect">
              <a:avLst/>
            </a:prstGeom>
          </p:spPr>
        </p:pic>
        <p:sp>
          <p:nvSpPr>
            <p:cNvPr id="19" name="TextBox 18"/>
            <p:cNvSpPr txBox="1"/>
            <p:nvPr/>
          </p:nvSpPr>
          <p:spPr>
            <a:xfrm>
              <a:off x="1143000" y="2633517"/>
              <a:ext cx="2036007" cy="646331"/>
            </a:xfrm>
            <a:prstGeom prst="rect">
              <a:avLst/>
            </a:prstGeom>
            <a:noFill/>
          </p:spPr>
          <p:txBody>
            <a:bodyPr wrap="none" rtlCol="0">
              <a:spAutoFit/>
            </a:bodyPr>
            <a:lstStyle/>
            <a:p>
              <a:r>
                <a:rPr lang="en-US" dirty="0" smtClean="0"/>
                <a:t>= 3 months</a:t>
              </a:r>
            </a:p>
            <a:p>
              <a:r>
                <a:rPr lang="en-US" dirty="0" smtClean="0"/>
                <a:t> deployment in Oct.</a:t>
              </a:r>
              <a:endParaRPr lang="en-US" dirty="0"/>
            </a:p>
          </p:txBody>
        </p:sp>
      </p:grpSp>
      <p:pic>
        <p:nvPicPr>
          <p:cNvPr id="21" name="Picture 20"/>
          <p:cNvPicPr/>
          <p:nvPr/>
        </p:nvPicPr>
        <p:blipFill>
          <a:blip r:embed="rId6" cstate="print">
            <a:extLst>
              <a:ext uri="{BEBA8EAE-BF5A-486C-A8C5-ECC9F3942E4B}">
                <a14:imgProps xmlns:a14="http://schemas.microsoft.com/office/drawing/2010/main">
                  <a14:imgLayer r:embed="rId7">
                    <a14:imgEffect>
                      <a14:backgroundRemoval t="6393" b="93151" l="10000" r="90000"/>
                    </a14:imgEffect>
                  </a14:imgLayer>
                </a14:imgProps>
              </a:ext>
            </a:extLst>
          </a:blip>
          <a:srcRect/>
          <a:stretch>
            <a:fillRect/>
          </a:stretch>
        </p:blipFill>
        <p:spPr bwMode="auto">
          <a:xfrm rot="2010904">
            <a:off x="3959932" y="3002837"/>
            <a:ext cx="689277" cy="755907"/>
          </a:xfrm>
          <a:prstGeom prst="rect">
            <a:avLst/>
          </a:prstGeom>
          <a:noFill/>
          <a:ln w="9525">
            <a:noFill/>
            <a:miter lim="800000"/>
            <a:headEnd/>
            <a:tailEnd/>
          </a:ln>
        </p:spPr>
      </p:pic>
      <p:pic>
        <p:nvPicPr>
          <p:cNvPr id="22" name="Picture 21"/>
          <p:cNvPicPr/>
          <p:nvPr/>
        </p:nvPicPr>
        <p:blipFill>
          <a:blip r:embed="rId8" cstate="print">
            <a:extLst>
              <a:ext uri="{BEBA8EAE-BF5A-486C-A8C5-ECC9F3942E4B}">
                <a14:imgProps xmlns:a14="http://schemas.microsoft.com/office/drawing/2010/main">
                  <a14:imgLayer r:embed="rId9">
                    <a14:imgEffect>
                      <a14:backgroundRemoval t="9769" b="93316" l="9779" r="89905"/>
                    </a14:imgEffect>
                  </a14:imgLayer>
                </a14:imgProps>
              </a:ext>
            </a:extLst>
          </a:blip>
          <a:srcRect/>
          <a:stretch>
            <a:fillRect/>
          </a:stretch>
        </p:blipFill>
        <p:spPr bwMode="auto">
          <a:xfrm rot="2015823">
            <a:off x="3985444" y="5211713"/>
            <a:ext cx="685529" cy="841069"/>
          </a:xfrm>
          <a:prstGeom prst="rect">
            <a:avLst/>
          </a:prstGeom>
          <a:noFill/>
          <a:ln w="9525">
            <a:noFill/>
            <a:miter lim="800000"/>
            <a:headEnd/>
            <a:tailEnd/>
          </a:ln>
        </p:spPr>
      </p:pic>
      <p:cxnSp>
        <p:nvCxnSpPr>
          <p:cNvPr id="24" name="Straight Connector 23"/>
          <p:cNvCxnSpPr/>
          <p:nvPr/>
        </p:nvCxnSpPr>
        <p:spPr>
          <a:xfrm>
            <a:off x="228600" y="2667000"/>
            <a:ext cx="8763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562600" y="2209800"/>
            <a:ext cx="0" cy="833598"/>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43400" y="3043398"/>
            <a:ext cx="21444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038600" y="2743200"/>
            <a:ext cx="609600" cy="1292423"/>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p:cNvCxnSpPr/>
          <p:nvPr/>
        </p:nvCxnSpPr>
        <p:spPr>
          <a:xfrm>
            <a:off x="5943600" y="2209800"/>
            <a:ext cx="0" cy="3221049"/>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343400" y="5410200"/>
            <a:ext cx="21444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809510" y="5410200"/>
            <a:ext cx="3182090" cy="584775"/>
          </a:xfrm>
          <a:prstGeom prst="rect">
            <a:avLst/>
          </a:prstGeom>
          <a:noFill/>
          <a:ln>
            <a:solidFill>
              <a:schemeClr val="bg1"/>
            </a:solidFill>
          </a:ln>
        </p:spPr>
        <p:txBody>
          <a:bodyPr wrap="none" rtlCol="0">
            <a:spAutoFit/>
          </a:bodyPr>
          <a:lstStyle/>
          <a:p>
            <a:pPr algn="ctr"/>
            <a:r>
              <a:rPr lang="en-US" sz="1600" dirty="0" smtClean="0"/>
              <a:t>Temperature sensor deployed 10 m </a:t>
            </a:r>
          </a:p>
          <a:p>
            <a:pPr algn="ctr"/>
            <a:r>
              <a:rPr lang="en-US" sz="1600" dirty="0" smtClean="0"/>
              <a:t>beneath surface structure</a:t>
            </a:r>
          </a:p>
        </p:txBody>
      </p:sp>
      <p:sp>
        <p:nvSpPr>
          <p:cNvPr id="37" name="Rectangle 36"/>
          <p:cNvSpPr/>
          <p:nvPr/>
        </p:nvSpPr>
        <p:spPr>
          <a:xfrm rot="19233813">
            <a:off x="3379947" y="1417508"/>
            <a:ext cx="457200" cy="558225"/>
          </a:xfrm>
          <a:prstGeom prst="rect">
            <a:avLst/>
          </a:prstGeom>
          <a:solidFill>
            <a:schemeClr val="accent1">
              <a:alpha val="0"/>
            </a:schemeClr>
          </a:solidFill>
          <a:ln>
            <a:solidFill>
              <a:srgbClr val="B68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p:cNvGrpSpPr/>
          <p:nvPr/>
        </p:nvGrpSpPr>
        <p:grpSpPr>
          <a:xfrm>
            <a:off x="304800" y="3810000"/>
            <a:ext cx="1600200" cy="1828800"/>
            <a:chOff x="304800" y="3810000"/>
            <a:chExt cx="1600200" cy="1828800"/>
          </a:xfrm>
        </p:grpSpPr>
        <p:grpSp>
          <p:nvGrpSpPr>
            <p:cNvPr id="117" name="Group 116"/>
            <p:cNvGrpSpPr/>
            <p:nvPr/>
          </p:nvGrpSpPr>
          <p:grpSpPr>
            <a:xfrm>
              <a:off x="457200" y="3886200"/>
              <a:ext cx="1447800" cy="1603177"/>
              <a:chOff x="457200" y="3886200"/>
              <a:chExt cx="1447800" cy="1603177"/>
            </a:xfrm>
          </p:grpSpPr>
          <p:sp>
            <p:nvSpPr>
              <p:cNvPr id="101" name="Rectangle 100"/>
              <p:cNvSpPr/>
              <p:nvPr/>
            </p:nvSpPr>
            <p:spPr>
              <a:xfrm>
                <a:off x="457200" y="4267200"/>
                <a:ext cx="304800" cy="171760"/>
              </a:xfrm>
              <a:prstGeom prst="rect">
                <a:avLst/>
              </a:prstGeom>
              <a:solidFill>
                <a:schemeClr val="accent1">
                  <a:alpha val="0"/>
                </a:schemeClr>
              </a:solidFill>
              <a:ln>
                <a:solidFill>
                  <a:srgbClr val="B68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57200" y="3962400"/>
                <a:ext cx="304800" cy="182382"/>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p:cNvSpPr/>
              <p:nvPr/>
            </p:nvSpPr>
            <p:spPr>
              <a:xfrm>
                <a:off x="457200" y="4515160"/>
                <a:ext cx="304800" cy="209240"/>
              </a:xfrm>
              <a:prstGeom prst="rect">
                <a:avLst/>
              </a:prstGeom>
              <a:solidFill>
                <a:schemeClr val="accent1">
                  <a:alpha val="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57200" y="4848521"/>
                <a:ext cx="304800" cy="180679"/>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p:cNvCxnSpPr/>
              <p:nvPr/>
            </p:nvCxnSpPr>
            <p:spPr>
              <a:xfrm>
                <a:off x="457200" y="5181600"/>
                <a:ext cx="304800" cy="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457200" y="5393323"/>
                <a:ext cx="304800" cy="1687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809599" y="4188023"/>
                <a:ext cx="790601" cy="307777"/>
              </a:xfrm>
              <a:prstGeom prst="rect">
                <a:avLst/>
              </a:prstGeom>
              <a:noFill/>
            </p:spPr>
            <p:txBody>
              <a:bodyPr wrap="none" rtlCol="0">
                <a:spAutoFit/>
              </a:bodyPr>
              <a:lstStyle/>
              <a:p>
                <a:r>
                  <a:rPr lang="en-US" sz="1400" dirty="0" smtClean="0"/>
                  <a:t>= </a:t>
                </a:r>
                <a:r>
                  <a:rPr lang="en-US" sz="1400" dirty="0" err="1" smtClean="0"/>
                  <a:t>Comm</a:t>
                </a:r>
                <a:endParaRPr lang="en-US" sz="1400" dirty="0"/>
              </a:p>
            </p:txBody>
          </p:sp>
          <p:sp>
            <p:nvSpPr>
              <p:cNvPr id="112" name="TextBox 111"/>
              <p:cNvSpPr txBox="1"/>
              <p:nvPr/>
            </p:nvSpPr>
            <p:spPr>
              <a:xfrm>
                <a:off x="838200" y="4492823"/>
                <a:ext cx="755335" cy="307777"/>
              </a:xfrm>
              <a:prstGeom prst="rect">
                <a:avLst/>
              </a:prstGeom>
              <a:noFill/>
            </p:spPr>
            <p:txBody>
              <a:bodyPr wrap="none" rtlCol="0">
                <a:spAutoFit/>
              </a:bodyPr>
              <a:lstStyle/>
              <a:p>
                <a:r>
                  <a:rPr lang="en-US" sz="1400" dirty="0" smtClean="0"/>
                  <a:t>= C&amp;DH</a:t>
                </a:r>
                <a:endParaRPr lang="en-US" sz="1400" dirty="0"/>
              </a:p>
            </p:txBody>
          </p:sp>
          <p:sp>
            <p:nvSpPr>
              <p:cNvPr id="113" name="TextBox 112"/>
              <p:cNvSpPr txBox="1"/>
              <p:nvPr/>
            </p:nvSpPr>
            <p:spPr>
              <a:xfrm>
                <a:off x="838200" y="4724400"/>
                <a:ext cx="577402" cy="307777"/>
              </a:xfrm>
              <a:prstGeom prst="rect">
                <a:avLst/>
              </a:prstGeom>
              <a:noFill/>
            </p:spPr>
            <p:txBody>
              <a:bodyPr wrap="none" rtlCol="0">
                <a:spAutoFit/>
              </a:bodyPr>
              <a:lstStyle/>
              <a:p>
                <a:r>
                  <a:rPr lang="en-US" sz="1400" dirty="0" smtClean="0"/>
                  <a:t>= EPS</a:t>
                </a:r>
                <a:endParaRPr lang="en-US" sz="1400" dirty="0"/>
              </a:p>
            </p:txBody>
          </p:sp>
          <p:sp>
            <p:nvSpPr>
              <p:cNvPr id="114" name="TextBox 113"/>
              <p:cNvSpPr txBox="1"/>
              <p:nvPr/>
            </p:nvSpPr>
            <p:spPr>
              <a:xfrm>
                <a:off x="838200" y="4950023"/>
                <a:ext cx="655308" cy="307777"/>
              </a:xfrm>
              <a:prstGeom prst="rect">
                <a:avLst/>
              </a:prstGeom>
              <a:noFill/>
            </p:spPr>
            <p:txBody>
              <a:bodyPr wrap="none" rtlCol="0">
                <a:spAutoFit/>
              </a:bodyPr>
              <a:lstStyle/>
              <a:p>
                <a:r>
                  <a:rPr lang="en-US" sz="1400" dirty="0" smtClean="0"/>
                  <a:t>= Data</a:t>
                </a:r>
                <a:endParaRPr lang="en-US" sz="1400" dirty="0"/>
              </a:p>
            </p:txBody>
          </p:sp>
          <p:sp>
            <p:nvSpPr>
              <p:cNvPr id="115" name="TextBox 114"/>
              <p:cNvSpPr txBox="1"/>
              <p:nvPr/>
            </p:nvSpPr>
            <p:spPr>
              <a:xfrm>
                <a:off x="823513" y="5181600"/>
                <a:ext cx="776687" cy="307777"/>
              </a:xfrm>
              <a:prstGeom prst="rect">
                <a:avLst/>
              </a:prstGeom>
              <a:noFill/>
            </p:spPr>
            <p:txBody>
              <a:bodyPr wrap="none" rtlCol="0">
                <a:spAutoFit/>
              </a:bodyPr>
              <a:lstStyle/>
              <a:p>
                <a:r>
                  <a:rPr lang="en-US" sz="1400" dirty="0" smtClean="0"/>
                  <a:t>= Power</a:t>
                </a:r>
                <a:endParaRPr lang="en-US" sz="1400" dirty="0"/>
              </a:p>
            </p:txBody>
          </p:sp>
          <p:sp>
            <p:nvSpPr>
              <p:cNvPr id="116" name="TextBox 115"/>
              <p:cNvSpPr txBox="1"/>
              <p:nvPr/>
            </p:nvSpPr>
            <p:spPr>
              <a:xfrm>
                <a:off x="798863" y="3886200"/>
                <a:ext cx="1106137" cy="307777"/>
              </a:xfrm>
              <a:prstGeom prst="rect">
                <a:avLst/>
              </a:prstGeom>
              <a:noFill/>
            </p:spPr>
            <p:txBody>
              <a:bodyPr wrap="none" rtlCol="0">
                <a:spAutoFit/>
              </a:bodyPr>
              <a:lstStyle/>
              <a:p>
                <a:r>
                  <a:rPr lang="en-US" sz="1400" dirty="0" smtClean="0"/>
                  <a:t>= Watertight</a:t>
                </a:r>
              </a:p>
            </p:txBody>
          </p:sp>
        </p:grpSp>
        <p:sp>
          <p:nvSpPr>
            <p:cNvPr id="118" name="Rectangle 117"/>
            <p:cNvSpPr/>
            <p:nvPr/>
          </p:nvSpPr>
          <p:spPr>
            <a:xfrm>
              <a:off x="304800" y="3810000"/>
              <a:ext cx="16002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TextBox 119"/>
          <p:cNvSpPr txBox="1"/>
          <p:nvPr/>
        </p:nvSpPr>
        <p:spPr>
          <a:xfrm>
            <a:off x="6019800" y="3962400"/>
            <a:ext cx="2905154" cy="338554"/>
          </a:xfrm>
          <a:prstGeom prst="rect">
            <a:avLst/>
          </a:prstGeom>
          <a:noFill/>
          <a:ln>
            <a:solidFill>
              <a:schemeClr val="tx1"/>
            </a:solidFill>
          </a:ln>
        </p:spPr>
        <p:txBody>
          <a:bodyPr wrap="none" rtlCol="0">
            <a:spAutoFit/>
          </a:bodyPr>
          <a:lstStyle/>
          <a:p>
            <a:r>
              <a:rPr lang="en-US" sz="1600" dirty="0" smtClean="0"/>
              <a:t>Water Temperature = -2°C to 2°C</a:t>
            </a:r>
            <a:endParaRPr lang="en-US" sz="1600" dirty="0"/>
          </a:p>
        </p:txBody>
      </p:sp>
      <p:sp>
        <p:nvSpPr>
          <p:cNvPr id="29" name="Rectangle 28"/>
          <p:cNvSpPr/>
          <p:nvPr/>
        </p:nvSpPr>
        <p:spPr>
          <a:xfrm>
            <a:off x="4114800" y="3429000"/>
            <a:ext cx="457200" cy="457200"/>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114800" y="2875381"/>
            <a:ext cx="457200" cy="401219"/>
          </a:xfrm>
          <a:prstGeom prst="rect">
            <a:avLst/>
          </a:prstGeom>
          <a:solidFill>
            <a:schemeClr val="accent1">
              <a:alpha val="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2"/>
          </p:nvPr>
        </p:nvSpPr>
        <p:spPr/>
        <p:txBody>
          <a:bodyPr/>
          <a:lstStyle/>
          <a:p>
            <a:fld id="{4C46688C-8C99-9449-A0E4-F7D1EAAE4EA1}" type="datetime1">
              <a:rPr lang="en-US" smtClean="0"/>
              <a:pPr/>
              <a:t>12/7/12</a:t>
            </a:fld>
            <a:endParaRPr lang="en-US"/>
          </a:p>
        </p:txBody>
      </p:sp>
      <p:sp>
        <p:nvSpPr>
          <p:cNvPr id="5" name="Slide Number Placeholder 4"/>
          <p:cNvSpPr>
            <a:spLocks noGrp="1"/>
          </p:cNvSpPr>
          <p:nvPr>
            <p:ph type="sldNum" sz="quarter" idx="12"/>
          </p:nvPr>
        </p:nvSpPr>
        <p:spPr/>
        <p:txBody>
          <a:bodyPr/>
          <a:lstStyle/>
          <a:p>
            <a:fld id="{7BC1F5ED-BD72-4CAB-B526-43E94774B14F}" type="slidenum">
              <a:rPr lang="en-US" smtClean="0"/>
              <a:pPr/>
              <a:t>8</a:t>
            </a:fld>
            <a:endParaRPr lang="en-US"/>
          </a:p>
        </p:txBody>
      </p:sp>
    </p:spTree>
    <p:extLst>
      <p:ext uri="{BB962C8B-B14F-4D97-AF65-F5344CB8AC3E}">
        <p14:creationId xmlns:p14="http://schemas.microsoft.com/office/powerpoint/2010/main" val="381738093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pPr/>
              <a:t>80</a:t>
            </a:fld>
            <a:endParaRPr lang="en-US"/>
          </a:p>
        </p:txBody>
      </p:sp>
      <p:sp>
        <p:nvSpPr>
          <p:cNvPr id="5" name="Date Placeholder 4"/>
          <p:cNvSpPr>
            <a:spLocks noGrp="1"/>
          </p:cNvSpPr>
          <p:nvPr>
            <p:ph type="dt" sz="half" idx="2"/>
          </p:nvPr>
        </p:nvSpPr>
        <p:spPr/>
        <p:txBody>
          <a:bodyPr/>
          <a:lstStyle/>
          <a:p>
            <a:fld id="{762CC2A4-5762-8F43-B7C3-B0135254F8FD}" type="datetime1">
              <a:rPr lang="en-US" smtClean="0"/>
              <a:pPr/>
              <a:t>12/7/12</a:t>
            </a:fld>
            <a:endParaRPr lang="en-US"/>
          </a:p>
        </p:txBody>
      </p:sp>
      <p:pic>
        <p:nvPicPr>
          <p:cNvPr id="9" name="Picture 8" descr="Spring Schedul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23611"/>
            <a:ext cx="9144000" cy="4091389"/>
          </a:xfrm>
          <a:prstGeom prst="rect">
            <a:avLst/>
          </a:prstGeom>
        </p:spPr>
      </p:pic>
    </p:spTree>
    <p:extLst>
      <p:ext uri="{BB962C8B-B14F-4D97-AF65-F5344CB8AC3E}">
        <p14:creationId xmlns:p14="http://schemas.microsoft.com/office/powerpoint/2010/main" val="348824814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Path</a:t>
            </a:r>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pPr/>
              <a:t>81</a:t>
            </a:fld>
            <a:endParaRPr lang="en-US"/>
          </a:p>
        </p:txBody>
      </p:sp>
      <p:sp>
        <p:nvSpPr>
          <p:cNvPr id="5" name="Date Placeholder 4"/>
          <p:cNvSpPr>
            <a:spLocks noGrp="1"/>
          </p:cNvSpPr>
          <p:nvPr>
            <p:ph type="dt" sz="half" idx="2"/>
          </p:nvPr>
        </p:nvSpPr>
        <p:spPr/>
        <p:txBody>
          <a:bodyPr/>
          <a:lstStyle/>
          <a:p>
            <a:fld id="{C5136778-7490-1746-B94E-984AF26DDCB6}" type="datetime1">
              <a:rPr lang="en-US" smtClean="0"/>
              <a:pPr/>
              <a:t>12/7/12</a:t>
            </a:fld>
            <a:endParaRPr lang="en-US"/>
          </a:p>
        </p:txBody>
      </p:sp>
      <p:pic>
        <p:nvPicPr>
          <p:cNvPr id="7" name="Picture 6" descr="Spring Schedule.PNG"/>
          <p:cNvPicPr>
            <a:picLocks noChangeAspect="1"/>
          </p:cNvPicPr>
          <p:nvPr/>
        </p:nvPicPr>
        <p:blipFill rotWithShape="1">
          <a:blip r:embed="rId2" cstate="print">
            <a:extLst>
              <a:ext uri="{28A0092B-C50C-407E-A947-70E740481C1C}">
                <a14:useLocalDpi xmlns:a14="http://schemas.microsoft.com/office/drawing/2010/main" val="0"/>
              </a:ext>
            </a:extLst>
          </a:blip>
          <a:srcRect r="52541"/>
          <a:stretch/>
        </p:blipFill>
        <p:spPr>
          <a:xfrm>
            <a:off x="1371600" y="1267016"/>
            <a:ext cx="5907638" cy="5569653"/>
          </a:xfrm>
          <a:prstGeom prst="rect">
            <a:avLst/>
          </a:prstGeom>
        </p:spPr>
      </p:pic>
      <p:sp>
        <p:nvSpPr>
          <p:cNvPr id="3" name="Rectangle 2"/>
          <p:cNvSpPr/>
          <p:nvPr/>
        </p:nvSpPr>
        <p:spPr>
          <a:xfrm>
            <a:off x="2362200" y="2667000"/>
            <a:ext cx="1066800" cy="2286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362200" y="3606633"/>
            <a:ext cx="1752600" cy="2286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8244" y="2895109"/>
            <a:ext cx="1898955" cy="2286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368244" y="1909147"/>
            <a:ext cx="1441756" cy="2286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68244" y="5334000"/>
            <a:ext cx="2051356" cy="3810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14045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62716627"/>
              </p:ext>
            </p:extLst>
          </p:nvPr>
        </p:nvGraphicFramePr>
        <p:xfrm>
          <a:off x="228600" y="1524000"/>
          <a:ext cx="7239000" cy="2773680"/>
        </p:xfrm>
        <a:graphic>
          <a:graphicData uri="http://schemas.openxmlformats.org/drawingml/2006/table">
            <a:tbl>
              <a:tblPr firstRow="1" bandRow="1">
                <a:tableStyleId>{775DCB02-9BB8-47FD-8907-85C794F793BA}</a:tableStyleId>
              </a:tblPr>
              <a:tblGrid>
                <a:gridCol w="3810000"/>
                <a:gridCol w="1828800"/>
                <a:gridCol w="1600200"/>
              </a:tblGrid>
              <a:tr h="370840">
                <a:tc>
                  <a:txBody>
                    <a:bodyPr/>
                    <a:lstStyle/>
                    <a:p>
                      <a:pPr algn="ctr"/>
                      <a:r>
                        <a:rPr lang="en-US" sz="2000" b="1" dirty="0" smtClean="0"/>
                        <a:t>Subsystem</a:t>
                      </a:r>
                      <a:endParaRPr lang="en-US" sz="2000" b="1" dirty="0"/>
                    </a:p>
                  </a:txBody>
                  <a:tcPr/>
                </a:tc>
                <a:tc>
                  <a:txBody>
                    <a:bodyPr/>
                    <a:lstStyle/>
                    <a:p>
                      <a:pPr algn="ctr"/>
                      <a:r>
                        <a:rPr lang="en-US" sz="2000" dirty="0" smtClean="0"/>
                        <a:t>100%</a:t>
                      </a:r>
                      <a:endParaRPr lang="en-US" sz="2000" dirty="0"/>
                    </a:p>
                  </a:txBody>
                  <a:tcPr/>
                </a:tc>
                <a:tc>
                  <a:txBody>
                    <a:bodyPr/>
                    <a:lstStyle/>
                    <a:p>
                      <a:pPr algn="ctr"/>
                      <a:r>
                        <a:rPr lang="en-US" sz="2000" dirty="0" smtClean="0"/>
                        <a:t>$  8,111.00</a:t>
                      </a:r>
                      <a:endParaRPr lang="en-US" sz="2000" dirty="0"/>
                    </a:p>
                  </a:txBody>
                  <a:tcPr/>
                </a:tc>
              </a:tr>
              <a:tr h="370840">
                <a:tc>
                  <a:txBody>
                    <a:bodyPr/>
                    <a:lstStyle/>
                    <a:p>
                      <a:pPr algn="ctr"/>
                      <a:r>
                        <a:rPr lang="en-US" sz="2000" b="1" dirty="0" smtClean="0"/>
                        <a:t>Margin</a:t>
                      </a:r>
                      <a:endParaRPr lang="en-US" sz="2000" b="1" dirty="0"/>
                    </a:p>
                  </a:txBody>
                  <a:tcPr/>
                </a:tc>
                <a:tc>
                  <a:txBody>
                    <a:bodyPr/>
                    <a:lstStyle/>
                    <a:p>
                      <a:pPr algn="ctr"/>
                      <a:r>
                        <a:rPr lang="en-US" sz="2000" dirty="0" smtClean="0"/>
                        <a:t>30%</a:t>
                      </a:r>
                      <a:endParaRPr lang="en-US" sz="2000" dirty="0"/>
                    </a:p>
                  </a:txBody>
                  <a:tcPr/>
                </a:tc>
                <a:tc>
                  <a:txBody>
                    <a:bodyPr/>
                    <a:lstStyle/>
                    <a:p>
                      <a:pPr algn="ctr"/>
                      <a:r>
                        <a:rPr lang="en-US" sz="2000" dirty="0" smtClean="0"/>
                        <a:t>$ 2,433.30</a:t>
                      </a:r>
                      <a:endParaRPr lang="en-US" sz="2000" dirty="0"/>
                    </a:p>
                  </a:txBody>
                  <a:tcPr/>
                </a:tc>
              </a:tr>
              <a:tr h="370840">
                <a:tc>
                  <a:txBody>
                    <a:bodyPr/>
                    <a:lstStyle/>
                    <a:p>
                      <a:pPr algn="ctr"/>
                      <a:r>
                        <a:rPr lang="en-US" sz="2000" b="1" dirty="0" smtClean="0"/>
                        <a:t>Electronics</a:t>
                      </a:r>
                      <a:endParaRPr lang="en-US" sz="2000" b="1" dirty="0"/>
                    </a:p>
                  </a:txBody>
                  <a:tcPr/>
                </a:tc>
                <a:tc>
                  <a:txBody>
                    <a:bodyPr/>
                    <a:lstStyle/>
                    <a:p>
                      <a:pPr algn="ctr"/>
                      <a:r>
                        <a:rPr lang="en-US" sz="2000" dirty="0" smtClean="0"/>
                        <a:t>24%</a:t>
                      </a:r>
                      <a:endParaRPr lang="en-US" sz="2000" dirty="0"/>
                    </a:p>
                  </a:txBody>
                  <a:tcPr/>
                </a:tc>
                <a:tc>
                  <a:txBody>
                    <a:bodyPr/>
                    <a:lstStyle/>
                    <a:p>
                      <a:pPr algn="ctr"/>
                      <a:r>
                        <a:rPr lang="en-US" sz="2000" dirty="0" smtClean="0"/>
                        <a:t>$ 1,946.64</a:t>
                      </a:r>
                      <a:endParaRPr lang="en-US" sz="2000" dirty="0"/>
                    </a:p>
                  </a:txBody>
                  <a:tcPr/>
                </a:tc>
              </a:tr>
              <a:tr h="370840">
                <a:tc>
                  <a:txBody>
                    <a:bodyPr/>
                    <a:lstStyle/>
                    <a:p>
                      <a:pPr algn="ctr"/>
                      <a:r>
                        <a:rPr lang="en-US" sz="2000" b="1" dirty="0" smtClean="0"/>
                        <a:t>Mechanical</a:t>
                      </a:r>
                      <a:endParaRPr lang="en-US" sz="2000" b="1" dirty="0"/>
                    </a:p>
                  </a:txBody>
                  <a:tcPr/>
                </a:tc>
                <a:tc>
                  <a:txBody>
                    <a:bodyPr/>
                    <a:lstStyle/>
                    <a:p>
                      <a:pPr algn="ctr"/>
                      <a:r>
                        <a:rPr lang="en-US" sz="2000" dirty="0" smtClean="0"/>
                        <a:t>10%</a:t>
                      </a:r>
                      <a:endParaRPr lang="en-US" sz="2000" dirty="0"/>
                    </a:p>
                  </a:txBody>
                  <a:tcPr/>
                </a:tc>
                <a:tc>
                  <a:txBody>
                    <a:bodyPr/>
                    <a:lstStyle/>
                    <a:p>
                      <a:pPr algn="ctr"/>
                      <a:r>
                        <a:rPr lang="en-US" sz="2000" dirty="0" smtClean="0"/>
                        <a:t>$ 811.10</a:t>
                      </a:r>
                      <a:endParaRPr lang="en-US" sz="2000" dirty="0"/>
                    </a:p>
                  </a:txBody>
                  <a:tcPr/>
                </a:tc>
              </a:tr>
              <a:tr h="370840">
                <a:tc>
                  <a:txBody>
                    <a:bodyPr/>
                    <a:lstStyle/>
                    <a:p>
                      <a:pPr algn="ctr"/>
                      <a:r>
                        <a:rPr lang="en-US" sz="2000" b="1" dirty="0" smtClean="0"/>
                        <a:t>Testing</a:t>
                      </a:r>
                      <a:endParaRPr lang="en-US" sz="2000" b="1" dirty="0"/>
                    </a:p>
                  </a:txBody>
                  <a:tcPr/>
                </a:tc>
                <a:tc>
                  <a:txBody>
                    <a:bodyPr/>
                    <a:lstStyle/>
                    <a:p>
                      <a:pPr algn="ctr"/>
                      <a:r>
                        <a:rPr lang="en-US" sz="2000" dirty="0" smtClean="0"/>
                        <a:t>10%</a:t>
                      </a:r>
                      <a:endParaRPr lang="en-US" sz="2000" dirty="0"/>
                    </a:p>
                  </a:txBody>
                  <a:tcPr/>
                </a:tc>
                <a:tc>
                  <a:txBody>
                    <a:bodyPr/>
                    <a:lstStyle/>
                    <a:p>
                      <a:pPr algn="ctr"/>
                      <a:r>
                        <a:rPr lang="en-US" sz="2000" dirty="0" smtClean="0"/>
                        <a:t>$ 811.10</a:t>
                      </a:r>
                      <a:endParaRPr lang="en-US" sz="2000" dirty="0"/>
                    </a:p>
                  </a:txBody>
                  <a:tcPr/>
                </a:tc>
              </a:tr>
              <a:tr h="370840">
                <a:tc>
                  <a:txBody>
                    <a:bodyPr/>
                    <a:lstStyle/>
                    <a:p>
                      <a:pPr algn="ctr"/>
                      <a:r>
                        <a:rPr lang="en-US" sz="2000" b="1" dirty="0" smtClean="0"/>
                        <a:t>Shipping &amp; Printing</a:t>
                      </a:r>
                      <a:endParaRPr lang="en-US" sz="2000" b="1" dirty="0"/>
                    </a:p>
                  </a:txBody>
                  <a:tcPr/>
                </a:tc>
                <a:tc>
                  <a:txBody>
                    <a:bodyPr/>
                    <a:lstStyle/>
                    <a:p>
                      <a:pPr algn="ctr"/>
                      <a:r>
                        <a:rPr lang="en-US" sz="2000" dirty="0" smtClean="0"/>
                        <a:t>8%</a:t>
                      </a:r>
                      <a:endParaRPr lang="en-US" sz="2000" dirty="0"/>
                    </a:p>
                  </a:txBody>
                  <a:tcPr/>
                </a:tc>
                <a:tc>
                  <a:txBody>
                    <a:bodyPr/>
                    <a:lstStyle/>
                    <a:p>
                      <a:pPr algn="ctr"/>
                      <a:r>
                        <a:rPr lang="en-US" sz="2000" dirty="0" smtClean="0"/>
                        <a:t>$ 648.88</a:t>
                      </a:r>
                      <a:endParaRPr lang="en-US" sz="2000" dirty="0"/>
                    </a:p>
                  </a:txBody>
                  <a:tcPr/>
                </a:tc>
              </a:tr>
              <a:tr h="370840">
                <a:tc>
                  <a:txBody>
                    <a:bodyPr/>
                    <a:lstStyle/>
                    <a:p>
                      <a:pPr algn="ctr"/>
                      <a:r>
                        <a:rPr lang="en-US" sz="2000" b="1" dirty="0" smtClean="0"/>
                        <a:t>Redundancy</a:t>
                      </a:r>
                      <a:r>
                        <a:rPr lang="en-US" sz="2000" b="1" baseline="0" dirty="0" smtClean="0"/>
                        <a:t> Systems</a:t>
                      </a:r>
                      <a:endParaRPr lang="en-US" sz="2000" b="1" dirty="0"/>
                    </a:p>
                  </a:txBody>
                  <a:tcPr/>
                </a:tc>
                <a:tc>
                  <a:txBody>
                    <a:bodyPr/>
                    <a:lstStyle/>
                    <a:p>
                      <a:pPr algn="ctr"/>
                      <a:r>
                        <a:rPr lang="en-US" sz="2000" dirty="0" smtClean="0"/>
                        <a:t>18%</a:t>
                      </a:r>
                      <a:endParaRPr lang="en-US" sz="2000" dirty="0"/>
                    </a:p>
                  </a:txBody>
                  <a:tcPr/>
                </a:tc>
                <a:tc>
                  <a:txBody>
                    <a:bodyPr/>
                    <a:lstStyle/>
                    <a:p>
                      <a:pPr algn="ctr"/>
                      <a:r>
                        <a:rPr lang="en-US" sz="2000" dirty="0" smtClean="0"/>
                        <a:t>$ 1,459.98</a:t>
                      </a:r>
                      <a:endParaRPr lang="en-US" sz="2000" dirty="0"/>
                    </a:p>
                  </a:txBody>
                  <a:tcPr/>
                </a:tc>
              </a:tr>
            </a:tbl>
          </a:graphicData>
        </a:graphic>
      </p:graphicFrame>
      <p:graphicFrame>
        <p:nvGraphicFramePr>
          <p:cNvPr id="5" name="Chart 4"/>
          <p:cNvGraphicFramePr/>
          <p:nvPr>
            <p:extLst>
              <p:ext uri="{D42A27DB-BD31-4B8C-83A1-F6EECF244321}">
                <p14:modId xmlns:p14="http://schemas.microsoft.com/office/powerpoint/2010/main" val="3685123591"/>
              </p:ext>
            </p:extLst>
          </p:nvPr>
        </p:nvGraphicFramePr>
        <p:xfrm>
          <a:off x="3771900" y="4069080"/>
          <a:ext cx="53721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3" name="Date Placeholder 2"/>
          <p:cNvSpPr>
            <a:spLocks noGrp="1"/>
          </p:cNvSpPr>
          <p:nvPr>
            <p:ph type="dt" sz="half" idx="2"/>
          </p:nvPr>
        </p:nvSpPr>
        <p:spPr/>
        <p:txBody>
          <a:bodyPr/>
          <a:lstStyle/>
          <a:p>
            <a:fld id="{53ECE12F-2862-1F44-B7E0-5CF9E7E1DD85}" type="datetime1">
              <a:rPr lang="en-US" smtClean="0"/>
              <a:pPr/>
              <a:t>12/7/12</a:t>
            </a:fld>
            <a:endParaRPr lang="en-US"/>
          </a:p>
        </p:txBody>
      </p:sp>
      <p:sp>
        <p:nvSpPr>
          <p:cNvPr id="6" name="Slide Number Placeholder 5"/>
          <p:cNvSpPr>
            <a:spLocks noGrp="1"/>
          </p:cNvSpPr>
          <p:nvPr>
            <p:ph type="sldNum" sz="quarter" idx="12"/>
          </p:nvPr>
        </p:nvSpPr>
        <p:spPr/>
        <p:txBody>
          <a:bodyPr/>
          <a:lstStyle/>
          <a:p>
            <a:fld id="{7BC1F5ED-BD72-4CAB-B526-43E94774B14F}" type="slidenum">
              <a:rPr lang="en-US" smtClean="0"/>
              <a:pPr/>
              <a:t>82</a:t>
            </a:fld>
            <a:endParaRPr lang="en-US"/>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1311172"/>
            <a:ext cx="9144000" cy="4814992"/>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Back Up Slides</a:t>
            </a:r>
            <a:endParaRPr lang="en-US" dirty="0"/>
          </a:p>
        </p:txBody>
      </p:sp>
      <p:sp>
        <p:nvSpPr>
          <p:cNvPr id="5" name="Content Placeholder 4"/>
          <p:cNvSpPr>
            <a:spLocks noGrp="1"/>
          </p:cNvSpPr>
          <p:nvPr>
            <p:ph sz="half" idx="1"/>
          </p:nvPr>
        </p:nvSpPr>
        <p:spPr>
          <a:xfrm>
            <a:off x="527755" y="1295400"/>
            <a:ext cx="2562578" cy="4848577"/>
          </a:xfrm>
        </p:spPr>
        <p:txBody>
          <a:bodyPr>
            <a:noAutofit/>
          </a:bodyPr>
          <a:lstStyle/>
          <a:p>
            <a:pPr>
              <a:buNone/>
            </a:pPr>
            <a:r>
              <a:rPr lang="en-US" sz="1600" u="sng" dirty="0" smtClean="0">
                <a:solidFill>
                  <a:srgbClr val="000000"/>
                </a:solidFill>
              </a:rPr>
              <a:t>Others</a:t>
            </a:r>
            <a:endParaRPr lang="en-US" sz="1600" u="sng" dirty="0" smtClean="0">
              <a:solidFill>
                <a:srgbClr val="000000"/>
              </a:solidFill>
              <a:hlinkClick r:id="" action="ppaction://hlinkshowjump?jump=nextslide"/>
            </a:endParaRPr>
          </a:p>
          <a:p>
            <a:pPr>
              <a:buNone/>
            </a:pPr>
            <a:r>
              <a:rPr lang="en-US" sz="1600" dirty="0" smtClean="0">
                <a:solidFill>
                  <a:schemeClr val="bg1"/>
                </a:solidFill>
                <a:hlinkClick r:id="rId3" action="ppaction://hlinksldjump"/>
              </a:rPr>
              <a:t>Temperature Profile</a:t>
            </a:r>
            <a:endParaRPr lang="en-US" sz="1600" dirty="0" smtClean="0">
              <a:solidFill>
                <a:schemeClr val="bg1"/>
              </a:solidFill>
            </a:endParaRPr>
          </a:p>
          <a:p>
            <a:pPr>
              <a:buNone/>
            </a:pPr>
            <a:r>
              <a:rPr lang="en-US" sz="1600" dirty="0" smtClean="0">
                <a:solidFill>
                  <a:schemeClr val="bg1"/>
                </a:solidFill>
                <a:hlinkClick r:id="rId4" action="ppaction://hlinksldjump"/>
              </a:rPr>
              <a:t>Budget</a:t>
            </a:r>
            <a:r>
              <a:rPr lang="en-US" sz="1200" dirty="0" smtClean="0">
                <a:solidFill>
                  <a:srgbClr val="0000FF"/>
                </a:solidFill>
              </a:rPr>
              <a:t>(3)</a:t>
            </a:r>
          </a:p>
          <a:p>
            <a:pPr>
              <a:buNone/>
            </a:pPr>
            <a:r>
              <a:rPr lang="en-US" sz="1600" dirty="0" smtClean="0">
                <a:solidFill>
                  <a:schemeClr val="bg1"/>
                </a:solidFill>
                <a:hlinkClick r:id="rId5" action="ppaction://hlinksldjump"/>
              </a:rPr>
              <a:t>References</a:t>
            </a:r>
            <a:r>
              <a:rPr lang="en-US" sz="1200" dirty="0" smtClean="0">
                <a:solidFill>
                  <a:srgbClr val="0000FF"/>
                </a:solidFill>
              </a:rPr>
              <a:t>(3)</a:t>
            </a:r>
          </a:p>
          <a:p>
            <a:pPr>
              <a:buNone/>
            </a:pPr>
            <a:r>
              <a:rPr lang="en-US" sz="1600" dirty="0" smtClean="0">
                <a:solidFill>
                  <a:schemeClr val="bg1"/>
                </a:solidFill>
                <a:hlinkClick r:id="rId6" action="ppaction://hlinksldjump"/>
              </a:rPr>
              <a:t>Puffin Facts</a:t>
            </a:r>
            <a:endParaRPr lang="en-US" sz="1600" dirty="0" smtClean="0">
              <a:solidFill>
                <a:schemeClr val="bg1"/>
              </a:solidFill>
            </a:endParaRPr>
          </a:p>
          <a:p>
            <a:pPr>
              <a:buNone/>
            </a:pPr>
            <a:endParaRPr lang="en-US" sz="1000" dirty="0" smtClean="0">
              <a:solidFill>
                <a:schemeClr val="bg1"/>
              </a:solidFill>
            </a:endParaRPr>
          </a:p>
          <a:p>
            <a:pPr>
              <a:buNone/>
            </a:pPr>
            <a:r>
              <a:rPr lang="en-US" sz="1600" u="sng" dirty="0" smtClean="0">
                <a:solidFill>
                  <a:srgbClr val="000000"/>
                </a:solidFill>
              </a:rPr>
              <a:t>Landing</a:t>
            </a:r>
            <a:endParaRPr lang="en-US" sz="1600" u="sng" dirty="0" smtClean="0">
              <a:solidFill>
                <a:schemeClr val="bg1"/>
              </a:solidFill>
            </a:endParaRPr>
          </a:p>
          <a:p>
            <a:pPr>
              <a:buNone/>
            </a:pPr>
            <a:r>
              <a:rPr lang="en-US" sz="1600" dirty="0" smtClean="0">
                <a:solidFill>
                  <a:schemeClr val="bg1"/>
                </a:solidFill>
                <a:hlinkClick r:id="rId7" action="ppaction://hlinksldjump"/>
              </a:rPr>
              <a:t>Parachute Information</a:t>
            </a:r>
            <a:endParaRPr lang="en-US" sz="1600" dirty="0" smtClean="0">
              <a:solidFill>
                <a:schemeClr val="bg1"/>
              </a:solidFill>
            </a:endParaRPr>
          </a:p>
          <a:p>
            <a:pPr>
              <a:buNone/>
            </a:pPr>
            <a:r>
              <a:rPr lang="en-US" sz="1600" dirty="0" smtClean="0">
                <a:solidFill>
                  <a:schemeClr val="bg1"/>
                </a:solidFill>
                <a:hlinkClick r:id="rId8" action="ppaction://hlinksldjump"/>
              </a:rPr>
              <a:t>Parachute Model </a:t>
            </a:r>
            <a:endParaRPr lang="en-US" sz="1600" dirty="0" smtClean="0">
              <a:solidFill>
                <a:schemeClr val="bg1"/>
              </a:solidFill>
            </a:endParaRPr>
          </a:p>
          <a:p>
            <a:pPr>
              <a:buNone/>
            </a:pPr>
            <a:r>
              <a:rPr lang="en-US" sz="1600" dirty="0" smtClean="0">
                <a:solidFill>
                  <a:schemeClr val="bg1"/>
                </a:solidFill>
                <a:hlinkClick r:id="rId9" action="ppaction://hlinksldjump"/>
              </a:rPr>
              <a:t>Landing CONOPS</a:t>
            </a:r>
            <a:endParaRPr lang="en-US" sz="1600" dirty="0" smtClean="0">
              <a:solidFill>
                <a:schemeClr val="bg1"/>
              </a:solidFill>
            </a:endParaRPr>
          </a:p>
          <a:p>
            <a:pPr>
              <a:buNone/>
            </a:pPr>
            <a:endParaRPr lang="en-US" sz="1000" dirty="0" smtClean="0">
              <a:solidFill>
                <a:schemeClr val="bg1"/>
              </a:solidFill>
            </a:endParaRPr>
          </a:p>
          <a:p>
            <a:pPr>
              <a:buNone/>
            </a:pPr>
            <a:r>
              <a:rPr lang="en-US" sz="1600" u="sng" dirty="0" smtClean="0">
                <a:solidFill>
                  <a:schemeClr val="bg1"/>
                </a:solidFill>
              </a:rPr>
              <a:t>Penetration</a:t>
            </a:r>
          </a:p>
          <a:p>
            <a:pPr>
              <a:buNone/>
            </a:pPr>
            <a:r>
              <a:rPr lang="en-US" sz="1600" dirty="0" smtClean="0">
                <a:hlinkClick r:id="rId10" action="ppaction://hlinksldjump"/>
              </a:rPr>
              <a:t>Max Flare Temp</a:t>
            </a:r>
            <a:endParaRPr lang="en-US" sz="1600" dirty="0" smtClean="0"/>
          </a:p>
          <a:p>
            <a:pPr>
              <a:buNone/>
            </a:pPr>
            <a:r>
              <a:rPr lang="en-US" sz="1600" dirty="0" smtClean="0">
                <a:hlinkClick r:id="rId11" action="ppaction://hlinksldjump"/>
              </a:rPr>
              <a:t>Test 4</a:t>
            </a:r>
            <a:endParaRPr lang="en-US" sz="1600" dirty="0" smtClean="0"/>
          </a:p>
          <a:p>
            <a:pPr>
              <a:buNone/>
            </a:pPr>
            <a:r>
              <a:rPr lang="en-US" sz="1600" dirty="0" smtClean="0">
                <a:hlinkClick r:id="rId12" action="ppaction://hlinksldjump"/>
              </a:rPr>
              <a:t>Material Trade</a:t>
            </a:r>
            <a:endParaRPr lang="en-US" sz="1600" dirty="0" smtClean="0"/>
          </a:p>
          <a:p>
            <a:pPr>
              <a:buNone/>
            </a:pPr>
            <a:r>
              <a:rPr lang="en-US" sz="1600" dirty="0" smtClean="0">
                <a:hlinkClick r:id="rId13" action="ppaction://hlinksldjump"/>
              </a:rPr>
              <a:t>Penetrator Trade Study</a:t>
            </a:r>
            <a:endParaRPr lang="en-US" sz="1600" dirty="0" smtClean="0"/>
          </a:p>
          <a:p>
            <a:pPr>
              <a:buNone/>
            </a:pPr>
            <a:endParaRPr lang="en-US" sz="1600" dirty="0" smtClean="0">
              <a:solidFill>
                <a:schemeClr val="bg1"/>
              </a:solidFill>
            </a:endParaRPr>
          </a:p>
          <a:p>
            <a:endParaRPr lang="en-US" sz="1600" dirty="0"/>
          </a:p>
        </p:txBody>
      </p:sp>
      <p:sp>
        <p:nvSpPr>
          <p:cNvPr id="8" name="Content Placeholder 7"/>
          <p:cNvSpPr>
            <a:spLocks noGrp="1"/>
          </p:cNvSpPr>
          <p:nvPr>
            <p:ph sz="half" idx="2"/>
          </p:nvPr>
        </p:nvSpPr>
        <p:spPr>
          <a:xfrm>
            <a:off x="6475593" y="1297060"/>
            <a:ext cx="2397468" cy="4814992"/>
          </a:xfrm>
        </p:spPr>
        <p:txBody>
          <a:bodyPr>
            <a:normAutofit fontScale="85000" lnSpcReduction="20000"/>
          </a:bodyPr>
          <a:lstStyle/>
          <a:p>
            <a:pPr>
              <a:buNone/>
            </a:pPr>
            <a:r>
              <a:rPr lang="en-US" sz="2000" u="sng" dirty="0" smtClean="0">
                <a:solidFill>
                  <a:srgbClr val="000000"/>
                </a:solidFill>
              </a:rPr>
              <a:t>Electronics</a:t>
            </a:r>
            <a:r>
              <a:rPr lang="en-US" sz="2000" dirty="0" smtClean="0">
                <a:solidFill>
                  <a:srgbClr val="000000"/>
                </a:solidFill>
              </a:rPr>
              <a:t> </a:t>
            </a:r>
            <a:endParaRPr lang="en-US" sz="2000" dirty="0" smtClean="0"/>
          </a:p>
          <a:p>
            <a:pPr>
              <a:buNone/>
            </a:pPr>
            <a:r>
              <a:rPr lang="en-US" sz="1800" dirty="0" smtClean="0">
                <a:hlinkClick r:id="rId14" action="ppaction://hlinksldjump"/>
              </a:rPr>
              <a:t>Cables</a:t>
            </a:r>
            <a:endParaRPr lang="en-US" sz="1800" dirty="0" smtClean="0"/>
          </a:p>
          <a:p>
            <a:pPr>
              <a:buNone/>
            </a:pPr>
            <a:r>
              <a:rPr lang="en-US" sz="1800" dirty="0" smtClean="0">
                <a:hlinkClick r:id="rId15" action="ppaction://hlinksldjump"/>
              </a:rPr>
              <a:t>Microcontroller</a:t>
            </a:r>
            <a:endParaRPr lang="en-US" sz="1800" dirty="0" smtClean="0"/>
          </a:p>
          <a:p>
            <a:pPr>
              <a:buNone/>
            </a:pPr>
            <a:r>
              <a:rPr lang="en-US" sz="1800" dirty="0" smtClean="0">
                <a:hlinkClick r:id="rId16" action="ppaction://hlinksldjump"/>
              </a:rPr>
              <a:t>Voltage Regulator</a:t>
            </a:r>
            <a:endParaRPr lang="en-US" sz="1800" dirty="0" smtClean="0"/>
          </a:p>
          <a:p>
            <a:pPr>
              <a:buNone/>
            </a:pPr>
            <a:r>
              <a:rPr lang="en-US" sz="1800" dirty="0" smtClean="0">
                <a:hlinkClick r:id="rId17" action="ppaction://hlinksldjump"/>
              </a:rPr>
              <a:t>Temperature Sensor</a:t>
            </a:r>
            <a:endParaRPr lang="en-US" sz="1800" dirty="0" smtClean="0"/>
          </a:p>
          <a:p>
            <a:pPr>
              <a:buNone/>
            </a:pPr>
            <a:r>
              <a:rPr lang="en-US" sz="1800" dirty="0" smtClean="0">
                <a:hlinkClick r:id="rId18" action="ppaction://hlinksldjump"/>
              </a:rPr>
              <a:t>Antennas</a:t>
            </a:r>
            <a:endParaRPr lang="en-US" sz="1800" dirty="0" smtClean="0"/>
          </a:p>
          <a:p>
            <a:pPr>
              <a:buNone/>
            </a:pPr>
            <a:r>
              <a:rPr lang="en-US" sz="1800" dirty="0" smtClean="0">
                <a:hlinkClick r:id="rId19" action="ppaction://hlinksldjump"/>
              </a:rPr>
              <a:t>Heat Dissipation</a:t>
            </a:r>
            <a:endParaRPr lang="en-US" sz="1800" dirty="0" smtClean="0"/>
          </a:p>
          <a:p>
            <a:pPr>
              <a:buNone/>
            </a:pPr>
            <a:r>
              <a:rPr lang="en-US" sz="1800" dirty="0" smtClean="0">
                <a:hlinkClick r:id="rId20" action="ppaction://hlinksldjump"/>
              </a:rPr>
              <a:t>Optimizing Resolution</a:t>
            </a:r>
            <a:endParaRPr lang="en-US" sz="1800" dirty="0" smtClean="0"/>
          </a:p>
          <a:p>
            <a:pPr>
              <a:buNone/>
            </a:pPr>
            <a:r>
              <a:rPr lang="en-US" sz="1800" dirty="0" smtClean="0">
                <a:hlinkClick r:id="rId21" action="ppaction://hlinksldjump"/>
              </a:rPr>
              <a:t>Resolution Design</a:t>
            </a:r>
            <a:endParaRPr lang="en-US" sz="1800" dirty="0" smtClean="0"/>
          </a:p>
          <a:p>
            <a:pPr>
              <a:buNone/>
            </a:pPr>
            <a:endParaRPr lang="en-US" sz="1800" dirty="0" smtClean="0"/>
          </a:p>
          <a:p>
            <a:pPr>
              <a:buNone/>
            </a:pPr>
            <a:r>
              <a:rPr lang="en-US" sz="2000" u="sng" dirty="0" smtClean="0">
                <a:solidFill>
                  <a:srgbClr val="000000"/>
                </a:solidFill>
              </a:rPr>
              <a:t>Software</a:t>
            </a:r>
          </a:p>
          <a:p>
            <a:pPr>
              <a:buNone/>
            </a:pPr>
            <a:r>
              <a:rPr lang="en-US" sz="1800" dirty="0" smtClean="0">
                <a:hlinkClick r:id="rId22" action="ppaction://hlinksldjump"/>
              </a:rPr>
              <a:t>Functions</a:t>
            </a:r>
            <a:endParaRPr lang="en-US" sz="1800" dirty="0" smtClean="0"/>
          </a:p>
          <a:p>
            <a:pPr>
              <a:buNone/>
            </a:pPr>
            <a:r>
              <a:rPr lang="en-US" sz="1800" dirty="0" smtClean="0">
                <a:hlinkClick r:id="rId23" action="ppaction://hlinksldjump"/>
              </a:rPr>
              <a:t>Housekeeping</a:t>
            </a:r>
            <a:r>
              <a:rPr lang="en-US" sz="1800" dirty="0" smtClean="0"/>
              <a:t> </a:t>
            </a:r>
            <a:r>
              <a:rPr lang="en-US" sz="1800" dirty="0" smtClean="0">
                <a:solidFill>
                  <a:srgbClr val="008000"/>
                </a:solidFill>
                <a:hlinkClick r:id="rId24" action="ppaction://hlinksldjump"/>
              </a:rPr>
              <a:t>Sensors</a:t>
            </a:r>
            <a:endParaRPr lang="en-US" sz="1800" dirty="0" smtClean="0">
              <a:solidFill>
                <a:srgbClr val="008000"/>
              </a:solidFill>
            </a:endParaRPr>
          </a:p>
          <a:p>
            <a:pPr>
              <a:buNone/>
            </a:pPr>
            <a:r>
              <a:rPr lang="en-US" sz="1800" dirty="0" smtClean="0">
                <a:hlinkClick r:id="rId25" action="ppaction://hlinksldjump"/>
              </a:rPr>
              <a:t>Initiation Sequence</a:t>
            </a:r>
            <a:endParaRPr lang="en-US" sz="1800" dirty="0" smtClean="0"/>
          </a:p>
          <a:p>
            <a:pPr>
              <a:buNone/>
            </a:pPr>
            <a:r>
              <a:rPr lang="en-US" sz="1800" dirty="0" smtClean="0">
                <a:hlinkClick r:id="rId26" action="ppaction://hlinksldjump"/>
              </a:rPr>
              <a:t>Main Run-Time Loop</a:t>
            </a:r>
            <a:endParaRPr lang="en-US" sz="1800" dirty="0" smtClean="0"/>
          </a:p>
          <a:p>
            <a:pPr>
              <a:buNone/>
            </a:pPr>
            <a:endParaRPr lang="en-US" sz="1800" dirty="0" smtClean="0"/>
          </a:p>
          <a:p>
            <a:pPr>
              <a:buNone/>
            </a:pPr>
            <a:r>
              <a:rPr lang="en-US" sz="2000" u="sng" dirty="0" smtClean="0">
                <a:solidFill>
                  <a:srgbClr val="000000"/>
                </a:solidFill>
              </a:rPr>
              <a:t>Testing</a:t>
            </a:r>
          </a:p>
          <a:p>
            <a:pPr>
              <a:buNone/>
            </a:pPr>
            <a:r>
              <a:rPr lang="en-US" sz="1800" dirty="0" smtClean="0">
                <a:hlinkClick r:id="rId27" action="ppaction://hlinksldjump"/>
              </a:rPr>
              <a:t>Test Matrix 1</a:t>
            </a:r>
            <a:endParaRPr lang="en-US" sz="1800" dirty="0" smtClean="0"/>
          </a:p>
          <a:p>
            <a:pPr>
              <a:buNone/>
            </a:pPr>
            <a:r>
              <a:rPr lang="en-US" sz="1800" dirty="0" smtClean="0">
                <a:hlinkClick r:id="rId28" action="ppaction://hlinksldjump"/>
              </a:rPr>
              <a:t>Test Matrix 2</a:t>
            </a:r>
            <a:endParaRPr lang="en-US" sz="1800" dirty="0" smtClean="0"/>
          </a:p>
          <a:p>
            <a:pPr>
              <a:buNone/>
            </a:pPr>
            <a:endParaRPr lang="en-US" sz="1800" dirty="0" smtClean="0"/>
          </a:p>
          <a:p>
            <a:pPr>
              <a:buNone/>
            </a:pPr>
            <a:endParaRPr lang="en-US" sz="1800" dirty="0" smtClean="0"/>
          </a:p>
          <a:p>
            <a:pPr>
              <a:buNone/>
            </a:pPr>
            <a:endParaRPr lang="en-US" sz="1800" dirty="0"/>
          </a:p>
        </p:txBody>
      </p:sp>
      <p:sp>
        <p:nvSpPr>
          <p:cNvPr id="9" name="Content Placeholder 7"/>
          <p:cNvSpPr txBox="1">
            <a:spLocks/>
          </p:cNvSpPr>
          <p:nvPr/>
        </p:nvSpPr>
        <p:spPr>
          <a:xfrm>
            <a:off x="5770043" y="1459090"/>
            <a:ext cx="2397468"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11" name="Content Placeholder 4"/>
          <p:cNvSpPr txBox="1">
            <a:spLocks/>
          </p:cNvSpPr>
          <p:nvPr/>
        </p:nvSpPr>
        <p:spPr>
          <a:xfrm>
            <a:off x="3673129" y="1339394"/>
            <a:ext cx="2499071" cy="4848577"/>
          </a:xfrm>
          <a:prstGeom prst="rect">
            <a:avLst/>
          </a:prstGeom>
        </p:spPr>
        <p:txBody>
          <a:bodyPr vert="horz" lIns="91440" tIns="45720" rIns="91440" bIns="45720" rtlCol="0">
            <a:normAutofit fontScale="77500" lnSpcReduction="20000"/>
          </a:bodyPr>
          <a:lstStyle/>
          <a:p>
            <a:pPr marL="342900" indent="-342900" defTabSz="914400">
              <a:spcBef>
                <a:spcPct val="20000"/>
              </a:spcBef>
            </a:pPr>
            <a:r>
              <a:rPr lang="en-US" sz="2000" b="1" u="sng" dirty="0" smtClean="0">
                <a:solidFill>
                  <a:srgbClr val="000000"/>
                </a:solidFill>
              </a:rPr>
              <a:t>Structures</a:t>
            </a:r>
            <a:endParaRPr kumimoji="0" lang="en-US" sz="2000" b="1" i="0" u="sng" strike="noStrike" kern="1200" cap="none" spc="0" normalizeH="0" baseline="0" noProof="0" dirty="0" smtClean="0">
              <a:ln>
                <a:noFill/>
              </a:ln>
              <a:solidFill>
                <a:schemeClr val="bg1"/>
              </a:solidFill>
              <a:effectLst/>
              <a:uLnTx/>
              <a:uFillTx/>
              <a:latin typeface="+mn-lt"/>
              <a:ea typeface="+mn-ea"/>
              <a:cs typeface="+mn-cs"/>
              <a:hlinkClick r:id="rId7" action="ppaction://hlinksldjump"/>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29" action="ppaction://hlinksldjump"/>
              </a:rPr>
              <a:t>Landing on Sea Ice</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30" action="ppaction://hlinksldjump"/>
              </a:rPr>
              <a:t>Fiberglass Material</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31" action="ppaction://hlinksldjump"/>
              </a:rPr>
              <a:t>Telescoping Tube</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32" action="ppaction://hlinksldjump"/>
              </a:rPr>
              <a:t>Landing Springs</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33" action="ppaction://hlinksldjump"/>
              </a:rPr>
              <a:t>Holes Near Edge</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34" action="ppaction://hlinksldjump"/>
              </a:rPr>
              <a:t>Matching Plates</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35" action="ppaction://hlinksldjump"/>
              </a:rPr>
              <a:t>Travelers</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rgbClr val="0000FF"/>
                </a:solidFill>
                <a:effectLst/>
                <a:uLnTx/>
                <a:uFillTx/>
                <a:latin typeface="+mn-lt"/>
                <a:ea typeface="+mn-ea"/>
                <a:cs typeface="+mn-cs"/>
              </a:rPr>
              <a:t>Slots </a:t>
            </a: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36" action="ppaction://hlinksldjump"/>
              </a:rPr>
              <a:t>Fitting</a:t>
            </a: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35" action="ppaction://hlinksldjump"/>
              </a:rPr>
              <a:t> </a:t>
            </a: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37" action="ppaction://hlinksldjump"/>
              </a:rPr>
              <a:t>Locking</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38" action="ppaction://hlinksldjump"/>
              </a:rPr>
              <a:t>Lower Legs</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39" action="ppaction://hlinksldjump"/>
              </a:rPr>
              <a:t>Deployment Springs</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40" action="ppaction://hlinksldjump"/>
              </a:rPr>
              <a:t>Coil Calculator </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41" action="ppaction://hlinksldjump"/>
              </a:rPr>
              <a:t>Electric Unit</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noProof="0" dirty="0" smtClean="0">
                <a:solidFill>
                  <a:schemeClr val="bg1"/>
                </a:solidFill>
                <a:hlinkClick r:id="rId42" action="ppaction://hlinksldjump"/>
              </a:rPr>
              <a:t>Bend Radius (top)</a:t>
            </a:r>
            <a:endParaRPr lang="en-US" b="1" noProof="0" dirty="0" smtClean="0">
              <a:solidFill>
                <a:schemeClr val="bg1"/>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dirty="0" smtClean="0">
                <a:ln>
                  <a:noFill/>
                </a:ln>
                <a:solidFill>
                  <a:schemeClr val="bg1"/>
                </a:solidFill>
                <a:effectLst/>
                <a:uLnTx/>
                <a:uFillTx/>
                <a:latin typeface="+mn-lt"/>
                <a:ea typeface="+mn-ea"/>
                <a:cs typeface="+mn-cs"/>
                <a:hlinkClick r:id="rId43" action="ppaction://hlinksldjump"/>
              </a:rPr>
              <a:t>Wire</a:t>
            </a:r>
            <a:r>
              <a:rPr kumimoji="0" lang="en-US" b="1" i="0" u="none" strike="noStrike" kern="1200" cap="none" spc="0" normalizeH="0" dirty="0" smtClean="0">
                <a:ln>
                  <a:noFill/>
                </a:ln>
                <a:solidFill>
                  <a:schemeClr val="bg1"/>
                </a:solidFill>
                <a:effectLst/>
                <a:uLnTx/>
                <a:uFillTx/>
                <a:latin typeface="+mn-lt"/>
                <a:ea typeface="+mn-ea"/>
                <a:cs typeface="+mn-cs"/>
                <a:hlinkClick r:id="rId43" action="ppaction://hlinksldjump"/>
              </a:rPr>
              <a:t> Top</a:t>
            </a:r>
            <a:endParaRPr kumimoji="0" lang="en-US" b="1" i="0" u="none" strike="noStrike" kern="1200" cap="none" spc="0" normalizeH="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smtClean="0">
                <a:solidFill>
                  <a:schemeClr val="bg1"/>
                </a:solidFill>
                <a:hlinkClick r:id="rId44" action="ppaction://hlinksldjump"/>
              </a:rPr>
              <a:t>Tolerance in Outer Casing</a:t>
            </a:r>
            <a:endParaRPr lang="en-US" b="1" dirty="0" smtClean="0">
              <a:solidFill>
                <a:schemeClr val="bg1"/>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latin typeface="+mn-lt"/>
                <a:ea typeface="+mn-ea"/>
                <a:cs typeface="+mn-cs"/>
                <a:hlinkClick r:id="rId45" action="ppaction://hlinksldjump"/>
              </a:rPr>
              <a:t>Leg </a:t>
            </a:r>
            <a:r>
              <a:rPr lang="en-US" b="1" noProof="0" dirty="0" smtClean="0">
                <a:solidFill>
                  <a:schemeClr val="bg1"/>
                </a:solidFill>
                <a:hlinkClick r:id="rId45" action="ppaction://hlinksldjump"/>
              </a:rPr>
              <a:t>Open</a:t>
            </a:r>
            <a:endParaRPr lang="en-US" b="1" noProof="0" dirty="0" smtClean="0">
              <a:solidFill>
                <a:schemeClr val="bg1"/>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dirty="0" smtClean="0">
                <a:ln>
                  <a:noFill/>
                </a:ln>
                <a:solidFill>
                  <a:schemeClr val="bg1"/>
                </a:solidFill>
                <a:effectLst/>
                <a:uLnTx/>
                <a:uFillTx/>
                <a:latin typeface="+mn-lt"/>
                <a:ea typeface="+mn-ea"/>
                <a:cs typeface="+mn-cs"/>
                <a:hlinkClick r:id="rId46" action="ppaction://hlinksldjump"/>
              </a:rPr>
              <a:t>Metric</a:t>
            </a:r>
            <a:r>
              <a:rPr kumimoji="0" lang="en-US" b="1" i="0" u="none" strike="noStrike" kern="1200" cap="none" spc="0" normalizeH="0" dirty="0" smtClean="0">
                <a:ln>
                  <a:noFill/>
                </a:ln>
                <a:solidFill>
                  <a:schemeClr val="bg1"/>
                </a:solidFill>
                <a:effectLst/>
                <a:uLnTx/>
                <a:uFillTx/>
                <a:latin typeface="+mn-lt"/>
                <a:ea typeface="+mn-ea"/>
                <a:cs typeface="+mn-cs"/>
                <a:hlinkClick r:id="rId46" action="ppaction://hlinksldjump"/>
              </a:rPr>
              <a:t> English Pivot</a:t>
            </a:r>
            <a:endParaRPr kumimoji="0" lang="en-US" b="1" i="0" u="none" strike="noStrike" kern="1200" cap="none" spc="0" normalizeH="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baseline="0" noProof="0" dirty="0" smtClean="0">
                <a:solidFill>
                  <a:schemeClr val="bg1"/>
                </a:solidFill>
                <a:hlinkClick r:id="rId47" action="ppaction://hlinksldjump"/>
              </a:rPr>
              <a:t>Galvanic</a:t>
            </a:r>
            <a:r>
              <a:rPr lang="en-US" b="1" noProof="0" dirty="0" smtClean="0">
                <a:solidFill>
                  <a:schemeClr val="bg1"/>
                </a:solidFill>
                <a:hlinkClick r:id="rId47" action="ppaction://hlinksldjump"/>
              </a:rPr>
              <a:t> Corrosion</a:t>
            </a:r>
            <a:endParaRPr lang="en-US" b="1" noProof="0" dirty="0" smtClean="0">
              <a:solidFill>
                <a:schemeClr val="bg1"/>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dirty="0" smtClean="0">
                <a:ln>
                  <a:noFill/>
                </a:ln>
                <a:solidFill>
                  <a:schemeClr val="bg1"/>
                </a:solidFill>
                <a:effectLst/>
                <a:uLnTx/>
                <a:uFillTx/>
                <a:latin typeface="+mn-lt"/>
                <a:ea typeface="+mn-ea"/>
                <a:cs typeface="+mn-cs"/>
                <a:hlinkClick r:id="rId48" action="ppaction://hlinksldjump"/>
              </a:rPr>
              <a:t>Cold</a:t>
            </a:r>
            <a:r>
              <a:rPr kumimoji="0" lang="en-US" b="1" i="0" u="none" strike="noStrike" kern="1200" cap="none" spc="0" normalizeH="0" dirty="0" smtClean="0">
                <a:ln>
                  <a:noFill/>
                </a:ln>
                <a:solidFill>
                  <a:schemeClr val="bg1"/>
                </a:solidFill>
                <a:effectLst/>
                <a:uLnTx/>
                <a:uFillTx/>
                <a:latin typeface="+mn-lt"/>
                <a:ea typeface="+mn-ea"/>
                <a:cs typeface="+mn-cs"/>
                <a:hlinkClick r:id="rId48" action="ppaction://hlinksldjump"/>
              </a:rPr>
              <a:t> Welding</a:t>
            </a:r>
            <a:endParaRPr kumimoji="0" lang="en-US" b="1" i="0" u="none" strike="noStrike" kern="1200" cap="none" spc="0" normalizeH="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baseline="0" noProof="0" dirty="0" smtClean="0">
                <a:solidFill>
                  <a:schemeClr val="bg1"/>
                </a:solidFill>
                <a:hlinkClick r:id="rId49" action="ppaction://hlinksldjump"/>
              </a:rPr>
              <a:t>Vertical Impact</a:t>
            </a:r>
            <a:endParaRPr lang="en-US" b="1" baseline="0" noProof="0" dirty="0" smtClean="0">
              <a:solidFill>
                <a:schemeClr val="bg1"/>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dirty="0" smtClean="0">
                <a:ln>
                  <a:noFill/>
                </a:ln>
                <a:solidFill>
                  <a:schemeClr val="bg1"/>
                </a:solidFill>
                <a:effectLst/>
                <a:uLnTx/>
                <a:uFillTx/>
                <a:latin typeface="+mn-lt"/>
                <a:ea typeface="+mn-ea"/>
                <a:cs typeface="+mn-cs"/>
                <a:hlinkClick r:id="rId50" action="ppaction://hlinksldjump"/>
              </a:rPr>
              <a:t>Fiberglass Justification</a:t>
            </a:r>
            <a:r>
              <a:rPr kumimoji="0" lang="en-US" b="1" i="0" u="none" strike="noStrike" kern="1200" cap="none" spc="0" normalizeH="0" dirty="0" smtClean="0">
                <a:ln>
                  <a:noFill/>
                </a:ln>
                <a:solidFill>
                  <a:schemeClr val="bg1"/>
                </a:solidFill>
                <a:effectLst/>
                <a:uLnTx/>
                <a:uFillTx/>
                <a:latin typeface="+mn-lt"/>
                <a:ea typeface="+mn-ea"/>
                <a:cs typeface="+mn-cs"/>
              </a:rPr>
              <a:t> </a:t>
            </a:r>
            <a:endParaRPr kumimoji="0" lang="en-US" b="1"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b="1" i="0" u="none" strike="noStrike" kern="1200" cap="none" spc="0" normalizeH="0" baseline="0" noProof="0" dirty="0">
              <a:ln>
                <a:noFill/>
              </a:ln>
              <a:solidFill>
                <a:schemeClr val="tx1"/>
              </a:solidFill>
              <a:effectLst/>
              <a:uLnTx/>
              <a:uFillTx/>
              <a:latin typeface="+mn-lt"/>
              <a:ea typeface="+mn-ea"/>
              <a:cs typeface="+mn-cs"/>
            </a:endParaRPr>
          </a:p>
        </p:txBody>
      </p:sp>
      <p:sp>
        <p:nvSpPr>
          <p:cNvPr id="2" name="Date Placeholder 1"/>
          <p:cNvSpPr>
            <a:spLocks noGrp="1"/>
          </p:cNvSpPr>
          <p:nvPr>
            <p:ph type="dt" sz="half" idx="10"/>
          </p:nvPr>
        </p:nvSpPr>
        <p:spPr/>
        <p:txBody>
          <a:bodyPr/>
          <a:lstStyle/>
          <a:p>
            <a:fld id="{BDAEAFBC-0D0C-6345-A061-3CC704A989D0}" type="datetime1">
              <a:rPr lang="en-US" smtClean="0"/>
              <a:pPr/>
              <a:t>12/7/12</a:t>
            </a:fld>
            <a:endParaRPr lang="en-US"/>
          </a:p>
        </p:txBody>
      </p:sp>
      <p:sp>
        <p:nvSpPr>
          <p:cNvPr id="3" name="Slide Number Placeholder 2"/>
          <p:cNvSpPr>
            <a:spLocks noGrp="1"/>
          </p:cNvSpPr>
          <p:nvPr>
            <p:ph type="sldNum" sz="quarter" idx="12"/>
          </p:nvPr>
        </p:nvSpPr>
        <p:spPr/>
        <p:txBody>
          <a:bodyPr/>
          <a:lstStyle/>
          <a:p>
            <a:fld id="{1C521DFC-8C47-4957-AF72-9933438AD240}" type="slidenum">
              <a:rPr lang="en-US" smtClean="0"/>
              <a:pPr/>
              <a:t>83</a:t>
            </a:fld>
            <a:endParaRPr lang="en-US"/>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National Research Council Washington DC. Marine Board . Research in sea ice mechanics</a:t>
            </a:r>
            <a:r>
              <a:rPr lang="en-US" dirty="0" smtClean="0"/>
              <a:t>.</a:t>
            </a:r>
            <a:endParaRPr lang="en-US" dirty="0"/>
          </a:p>
          <a:p>
            <a:r>
              <a:rPr lang="en-US" dirty="0"/>
              <a:t>Melton, J. S. "Ductile Compressive Failure of Columnar Saline Ice under </a:t>
            </a:r>
            <a:r>
              <a:rPr lang="en-US" dirty="0" err="1"/>
              <a:t>Triaxial</a:t>
            </a:r>
            <a:r>
              <a:rPr lang="en-US" dirty="0"/>
              <a:t> Loading." </a:t>
            </a:r>
            <a:r>
              <a:rPr lang="en-US" i="1" dirty="0"/>
              <a:t>Journal of Geophysical </a:t>
            </a:r>
            <a:r>
              <a:rPr lang="en-US" i="1" dirty="0" err="1"/>
              <a:t>Reaserch</a:t>
            </a:r>
            <a:r>
              <a:rPr lang="en-US" dirty="0"/>
              <a:t> 103.10 (1998): 21759-1766. Web.</a:t>
            </a:r>
          </a:p>
          <a:p>
            <a:r>
              <a:rPr lang="en-US" dirty="0"/>
              <a:t> "</a:t>
            </a:r>
            <a:r>
              <a:rPr lang="en-US" dirty="0" err="1"/>
              <a:t>Samtec</a:t>
            </a:r>
            <a:r>
              <a:rPr lang="en-US" dirty="0"/>
              <a:t> | Standard Board-to-Board." </a:t>
            </a:r>
            <a:r>
              <a:rPr lang="en-US" i="1" dirty="0" err="1"/>
              <a:t>Samtec</a:t>
            </a:r>
            <a:r>
              <a:rPr lang="en-US" i="1" dirty="0"/>
              <a:t> | Standard Board-to-Board</a:t>
            </a:r>
            <a:r>
              <a:rPr lang="en-US" dirty="0"/>
              <a:t>. </a:t>
            </a:r>
            <a:r>
              <a:rPr lang="en-US" dirty="0" err="1"/>
              <a:t>N.p</a:t>
            </a:r>
            <a:r>
              <a:rPr lang="en-US" dirty="0"/>
              <a:t>., </a:t>
            </a:r>
            <a:r>
              <a:rPr lang="en-US" dirty="0" err="1"/>
              <a:t>n.d.</a:t>
            </a:r>
            <a:r>
              <a:rPr lang="en-US" dirty="0"/>
              <a:t> Web. 21 Nov. 2012. </a:t>
            </a:r>
            <a:r>
              <a:rPr lang="en-US" u="sng" dirty="0"/>
              <a:t>https://www.samtec.com/standardboardtoboard/default.aspx</a:t>
            </a:r>
            <a:endParaRPr lang="en-US" dirty="0"/>
          </a:p>
          <a:p>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solidFill>
                  <a:schemeClr val="tx1"/>
                </a:solidFill>
              </a:rPr>
              <a:pPr/>
              <a:t>84</a:t>
            </a:fld>
            <a:endParaRPr lang="en-US">
              <a:solidFill>
                <a:schemeClr val="tx1"/>
              </a:solidFill>
            </a:endParaRPr>
          </a:p>
        </p:txBody>
      </p:sp>
      <p:sp>
        <p:nvSpPr>
          <p:cNvPr id="5" name="Date Placeholder 4"/>
          <p:cNvSpPr>
            <a:spLocks noGrp="1"/>
          </p:cNvSpPr>
          <p:nvPr>
            <p:ph type="dt" sz="half" idx="2"/>
          </p:nvPr>
        </p:nvSpPr>
        <p:spPr/>
        <p:txBody>
          <a:bodyPr/>
          <a:lstStyle/>
          <a:p>
            <a:fld id="{CEC9FEC7-B84F-4A69-AB7D-9DA6BB4836B8}" type="datetime1">
              <a:rPr lang="en-US" smtClean="0"/>
              <a:pPr/>
              <a:t>12/7/12</a:t>
            </a:fld>
            <a:endParaRPr lang="en-US"/>
          </a:p>
        </p:txBody>
      </p:sp>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382772274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Dempsey, J. P., and Hayley H. </a:t>
            </a:r>
            <a:r>
              <a:rPr lang="en-US" dirty="0" err="1"/>
              <a:t>Shen</a:t>
            </a:r>
            <a:r>
              <a:rPr lang="en-US" dirty="0"/>
              <a:t>. </a:t>
            </a:r>
            <a:r>
              <a:rPr lang="en-US" i="1" dirty="0"/>
              <a:t>IUTAM Symposium on Scaling Laws in Ice Mechanics and Ice Dynamics: Proceedings of the IUTAM Symposium Held in Fairbanks, Alaska, U.S.A., 13 - 16 June 2000</a:t>
            </a:r>
            <a:r>
              <a:rPr lang="en-US" dirty="0"/>
              <a:t>. Dordrecht [</a:t>
            </a:r>
            <a:r>
              <a:rPr lang="en-US" dirty="0" err="1"/>
              <a:t>u.a</a:t>
            </a:r>
            <a:r>
              <a:rPr lang="en-US" dirty="0"/>
              <a:t>.: Kluwer Academic, 2001. Print</a:t>
            </a:r>
            <a:r>
              <a:rPr lang="en-US" dirty="0" smtClean="0"/>
              <a:t>.</a:t>
            </a:r>
            <a:endParaRPr lang="en-US" dirty="0"/>
          </a:p>
          <a:p>
            <a:r>
              <a:rPr lang="en-US" dirty="0"/>
              <a:t> "TAP General Purpose Epoxy : TAP Plastics." </a:t>
            </a:r>
            <a:r>
              <a:rPr lang="en-US" i="1" dirty="0"/>
              <a:t>TAP General Purpose Epoxy : TAP Plastics</a:t>
            </a:r>
            <a:r>
              <a:rPr lang="en-US" dirty="0"/>
              <a:t>. </a:t>
            </a:r>
            <a:r>
              <a:rPr lang="en-US" dirty="0" err="1"/>
              <a:t>N.p</a:t>
            </a:r>
            <a:r>
              <a:rPr lang="en-US" dirty="0"/>
              <a:t>., </a:t>
            </a:r>
            <a:r>
              <a:rPr lang="en-US" dirty="0" err="1"/>
              <a:t>n.d.</a:t>
            </a:r>
            <a:r>
              <a:rPr lang="en-US" dirty="0"/>
              <a:t> Web. 20 Nov. 2012. &lt;</a:t>
            </a:r>
            <a:r>
              <a:rPr lang="en-US" u="sng" dirty="0"/>
              <a:t>http://www.tapplastics.com/product/fiberglass/epoxy_resins/tap_general_purpose_epoxy/28</a:t>
            </a:r>
            <a:r>
              <a:rPr lang="en-US" dirty="0"/>
              <a:t>&gt;</a:t>
            </a:r>
          </a:p>
          <a:p>
            <a:r>
              <a:rPr lang="en-US" dirty="0"/>
              <a:t> </a:t>
            </a:r>
          </a:p>
        </p:txBody>
      </p:sp>
      <p:sp>
        <p:nvSpPr>
          <p:cNvPr id="4" name="Slide Number Placeholder 3"/>
          <p:cNvSpPr>
            <a:spLocks noGrp="1"/>
          </p:cNvSpPr>
          <p:nvPr>
            <p:ph type="sldNum" sz="quarter" idx="12"/>
          </p:nvPr>
        </p:nvSpPr>
        <p:spPr/>
        <p:txBody>
          <a:bodyPr/>
          <a:lstStyle/>
          <a:p>
            <a:fld id="{7BC1F5ED-BD72-4CAB-B526-43E94774B14F}" type="slidenum">
              <a:rPr lang="en-US" smtClean="0">
                <a:solidFill>
                  <a:prstClr val="white">
                    <a:tint val="75000"/>
                  </a:prstClr>
                </a:solidFill>
              </a:rPr>
              <a:pPr/>
              <a:t>85</a:t>
            </a:fld>
            <a:endParaRPr lang="en-US">
              <a:solidFill>
                <a:prstClr val="white">
                  <a:tint val="75000"/>
                </a:prstClr>
              </a:solidFill>
            </a:endParaRPr>
          </a:p>
        </p:txBody>
      </p:sp>
      <p:sp>
        <p:nvSpPr>
          <p:cNvPr id="5" name="Date Placeholder 4"/>
          <p:cNvSpPr>
            <a:spLocks noGrp="1"/>
          </p:cNvSpPr>
          <p:nvPr>
            <p:ph type="dt" sz="half" idx="2"/>
          </p:nvPr>
        </p:nvSpPr>
        <p:spPr/>
        <p:txBody>
          <a:bodyPr/>
          <a:lstStyle/>
          <a:p>
            <a:fld id="{CEC9FEC7-B84F-4A69-AB7D-9DA6BB4836B8}" type="datetime1">
              <a:rPr lang="en-US" smtClean="0">
                <a:solidFill>
                  <a:prstClr val="white"/>
                </a:solidFill>
              </a:rPr>
              <a:pPr/>
              <a:t>12/7/12</a:t>
            </a:fld>
            <a:endParaRPr lang="en-US">
              <a:solidFill>
                <a:prstClr val="white"/>
              </a:solidFill>
            </a:endParaRPr>
          </a:p>
        </p:txBody>
      </p:sp>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204696652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 "Quick Facts on Sea Ice." National Snow and Ice Data Center, </a:t>
            </a:r>
            <a:r>
              <a:rPr lang="en-US" dirty="0" err="1"/>
              <a:t>n.d.</a:t>
            </a:r>
            <a:r>
              <a:rPr lang="en-US" dirty="0"/>
              <a:t> Web. 28 Nov. 2012. &lt;http://nsidc.org/cryosphere/quickfacts/seaice.html&gt;.</a:t>
            </a:r>
          </a:p>
          <a:p>
            <a:r>
              <a:rPr lang="en-US" i="1" dirty="0" smtClean="0"/>
              <a:t>OnlineMetals.com</a:t>
            </a:r>
            <a:r>
              <a:rPr lang="en-US" dirty="0"/>
              <a:t>. </a:t>
            </a:r>
            <a:r>
              <a:rPr lang="en-US" dirty="0" err="1"/>
              <a:t>N.p</a:t>
            </a:r>
            <a:r>
              <a:rPr lang="en-US" dirty="0"/>
              <a:t>., </a:t>
            </a:r>
            <a:r>
              <a:rPr lang="en-US" dirty="0" err="1"/>
              <a:t>n.d.</a:t>
            </a:r>
            <a:r>
              <a:rPr lang="en-US" dirty="0"/>
              <a:t> Web. 25 Nov. 2012. &lt;http://www.onlinemetals.com/index.cfm&gt;.</a:t>
            </a:r>
          </a:p>
          <a:p>
            <a:r>
              <a:rPr lang="en-US" i="1" dirty="0" err="1"/>
              <a:t>MATWeb</a:t>
            </a:r>
            <a:r>
              <a:rPr lang="en-US" i="1" dirty="0"/>
              <a:t>: Material Property Data</a:t>
            </a:r>
            <a:r>
              <a:rPr lang="en-US" dirty="0"/>
              <a:t>. </a:t>
            </a:r>
            <a:r>
              <a:rPr lang="en-US" dirty="0" err="1"/>
              <a:t>N.p</a:t>
            </a:r>
            <a:r>
              <a:rPr lang="en-US" dirty="0"/>
              <a:t>., </a:t>
            </a:r>
            <a:r>
              <a:rPr lang="en-US" dirty="0" err="1"/>
              <a:t>n.d.</a:t>
            </a:r>
            <a:r>
              <a:rPr lang="en-US" dirty="0"/>
              <a:t> Web. 28 Nov. 2012. &lt;matweb.com</a:t>
            </a:r>
            <a:r>
              <a:rPr lang="en-US" dirty="0" smtClean="0"/>
              <a:t>&gt;.</a:t>
            </a:r>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solidFill>
                  <a:prstClr val="white">
                    <a:tint val="75000"/>
                  </a:prstClr>
                </a:solidFill>
              </a:rPr>
              <a:pPr/>
              <a:t>86</a:t>
            </a:fld>
            <a:endParaRPr lang="en-US">
              <a:solidFill>
                <a:prstClr val="white">
                  <a:tint val="75000"/>
                </a:prstClr>
              </a:solidFill>
            </a:endParaRPr>
          </a:p>
        </p:txBody>
      </p:sp>
      <p:sp>
        <p:nvSpPr>
          <p:cNvPr id="5" name="Date Placeholder 4"/>
          <p:cNvSpPr>
            <a:spLocks noGrp="1"/>
          </p:cNvSpPr>
          <p:nvPr>
            <p:ph type="dt" sz="half" idx="2"/>
          </p:nvPr>
        </p:nvSpPr>
        <p:spPr/>
        <p:txBody>
          <a:bodyPr/>
          <a:lstStyle/>
          <a:p>
            <a:fld id="{CEC9FEC7-B84F-4A69-AB7D-9DA6BB4836B8}" type="datetime1">
              <a:rPr lang="en-US" smtClean="0">
                <a:solidFill>
                  <a:prstClr val="white"/>
                </a:solidFill>
              </a:rPr>
              <a:pPr/>
              <a:t>12/7/12</a:t>
            </a:fld>
            <a:endParaRPr lang="en-US">
              <a:solidFill>
                <a:prstClr val="white"/>
              </a:solidFill>
            </a:endParaRPr>
          </a:p>
        </p:txBody>
      </p:sp>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48010121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a:t>
            </a:r>
            <a:r>
              <a:rPr lang="en-US" dirty="0" err="1"/>
              <a:t>Unidirectionial</a:t>
            </a:r>
            <a:r>
              <a:rPr lang="en-US" dirty="0"/>
              <a:t> Latching Normally Open 6UO-920." </a:t>
            </a:r>
            <a:r>
              <a:rPr lang="en-US" i="1" dirty="0"/>
              <a:t>Inertia Switch</a:t>
            </a:r>
            <a:r>
              <a:rPr lang="en-US" dirty="0"/>
              <a:t>. </a:t>
            </a:r>
            <a:r>
              <a:rPr lang="en-US" dirty="0" err="1"/>
              <a:t>N.p</a:t>
            </a:r>
            <a:r>
              <a:rPr lang="en-US" dirty="0"/>
              <a:t>., </a:t>
            </a:r>
            <a:r>
              <a:rPr lang="en-US" dirty="0" err="1"/>
              <a:t>n.d.</a:t>
            </a:r>
            <a:r>
              <a:rPr lang="en-US" dirty="0"/>
              <a:t> Web. 12 Dec. 2012. &lt;http://www.inertiaswitch.com/Unidirectionial-Latching-Normally-Open--17</a:t>
            </a:r>
            <a:r>
              <a:rPr lang="en-US" dirty="0" smtClean="0"/>
              <a:t>/&gt;.</a:t>
            </a:r>
          </a:p>
          <a:p>
            <a:r>
              <a:rPr lang="en-US" i="1" dirty="0"/>
              <a:t>World Climate</a:t>
            </a:r>
            <a:r>
              <a:rPr lang="en-US" dirty="0"/>
              <a:t>. </a:t>
            </a:r>
            <a:r>
              <a:rPr lang="en-US" dirty="0" err="1"/>
              <a:t>N.p</a:t>
            </a:r>
            <a:r>
              <a:rPr lang="en-US" dirty="0"/>
              <a:t>., </a:t>
            </a:r>
            <a:r>
              <a:rPr lang="en-US" dirty="0" err="1"/>
              <a:t>n.d.</a:t>
            </a:r>
            <a:r>
              <a:rPr lang="en-US" dirty="0"/>
              <a:t> Web. 27 Nov. 2012. &lt;http://www.worldclimate.com/&gt;.</a:t>
            </a:r>
          </a:p>
          <a:p>
            <a:r>
              <a:rPr lang="en-US" dirty="0"/>
              <a:t>"Monitoring the Arctic Sea Ice." Cold Regions Research and Engineering Laboratory, </a:t>
            </a:r>
            <a:r>
              <a:rPr lang="en-US" dirty="0" err="1"/>
              <a:t>n.d.</a:t>
            </a:r>
            <a:r>
              <a:rPr lang="en-US" dirty="0"/>
              <a:t> Web. 2012. &lt;http://imb.crrel.usace.army.mil/&gt;.</a:t>
            </a:r>
          </a:p>
          <a:p>
            <a:endParaRPr lang="en-US" dirty="0"/>
          </a:p>
        </p:txBody>
      </p:sp>
      <p:sp>
        <p:nvSpPr>
          <p:cNvPr id="4" name="Slide Number Placeholder 3"/>
          <p:cNvSpPr>
            <a:spLocks noGrp="1"/>
          </p:cNvSpPr>
          <p:nvPr>
            <p:ph type="sldNum" sz="quarter" idx="12"/>
          </p:nvPr>
        </p:nvSpPr>
        <p:spPr/>
        <p:txBody>
          <a:bodyPr/>
          <a:lstStyle/>
          <a:p>
            <a:fld id="{7BC1F5ED-BD72-4CAB-B526-43E94774B14F}" type="slidenum">
              <a:rPr lang="en-US" smtClean="0">
                <a:solidFill>
                  <a:prstClr val="white">
                    <a:tint val="75000"/>
                  </a:prstClr>
                </a:solidFill>
              </a:rPr>
              <a:pPr/>
              <a:t>87</a:t>
            </a:fld>
            <a:endParaRPr lang="en-US">
              <a:solidFill>
                <a:prstClr val="white">
                  <a:tint val="75000"/>
                </a:prstClr>
              </a:solidFill>
            </a:endParaRPr>
          </a:p>
        </p:txBody>
      </p:sp>
      <p:sp>
        <p:nvSpPr>
          <p:cNvPr id="5" name="Date Placeholder 4"/>
          <p:cNvSpPr>
            <a:spLocks noGrp="1"/>
          </p:cNvSpPr>
          <p:nvPr>
            <p:ph type="dt" sz="half" idx="2"/>
          </p:nvPr>
        </p:nvSpPr>
        <p:spPr/>
        <p:txBody>
          <a:bodyPr/>
          <a:lstStyle/>
          <a:p>
            <a:fld id="{CEC9FEC7-B84F-4A69-AB7D-9DA6BB4836B8}" type="datetime1">
              <a:rPr lang="en-US" smtClean="0">
                <a:solidFill>
                  <a:prstClr val="white"/>
                </a:solidFill>
              </a:rPr>
              <a:pPr/>
              <a:t>12/7/12</a:t>
            </a:fld>
            <a:endParaRPr lang="en-US">
              <a:solidFill>
                <a:prstClr val="white"/>
              </a:solidFill>
            </a:endParaRPr>
          </a:p>
        </p:txBody>
      </p:sp>
      <p:grpSp>
        <p:nvGrpSpPr>
          <p:cNvPr id="6" name="Group 8"/>
          <p:cNvGrpSpPr/>
          <p:nvPr/>
        </p:nvGrpSpPr>
        <p:grpSpPr>
          <a:xfrm>
            <a:off x="757763" y="0"/>
            <a:ext cx="903111" cy="670982"/>
            <a:chOff x="757763" y="23359"/>
            <a:chExt cx="903111" cy="670982"/>
          </a:xfrm>
        </p:grpSpPr>
        <p:sp>
          <p:nvSpPr>
            <p:cNvPr id="7" name="Left Arrow 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283114240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Profile</a:t>
            </a:r>
            <a:endParaRPr lang="en-US" dirty="0"/>
          </a:p>
        </p:txBody>
      </p:sp>
      <p:sp>
        <p:nvSpPr>
          <p:cNvPr id="4" name="Slide Number Placeholder 3"/>
          <p:cNvSpPr>
            <a:spLocks noGrp="1"/>
          </p:cNvSpPr>
          <p:nvPr>
            <p:ph type="sldNum" sz="quarter" idx="10"/>
          </p:nvPr>
        </p:nvSpPr>
        <p:spPr/>
        <p:txBody>
          <a:bodyPr/>
          <a:lstStyle/>
          <a:p>
            <a:fld id="{7BC1F5ED-BD72-4CAB-B526-43E94774B14F}" type="slidenum">
              <a:rPr lang="en-US" smtClean="0"/>
              <a:pPr/>
              <a:t>88</a:t>
            </a:fld>
            <a:endParaRPr lang="en-US"/>
          </a:p>
        </p:txBody>
      </p:sp>
      <p:sp>
        <p:nvSpPr>
          <p:cNvPr id="5" name="Date Placeholder 4"/>
          <p:cNvSpPr>
            <a:spLocks noGrp="1"/>
          </p:cNvSpPr>
          <p:nvPr>
            <p:ph type="dt" sz="half" idx="11"/>
          </p:nvPr>
        </p:nvSpPr>
        <p:spPr/>
        <p:txBody>
          <a:bodyPr/>
          <a:lstStyle/>
          <a:p>
            <a:fld id="{85605B56-6B7D-5443-8E57-E23B9D303A5D}" type="datetime1">
              <a:rPr lang="en-US" smtClean="0"/>
              <a:pPr/>
              <a:t>12/7/12</a:t>
            </a:fld>
            <a:endParaRPr 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965739253"/>
              </p:ext>
            </p:extLst>
          </p:nvPr>
        </p:nvGraphicFramePr>
        <p:xfrm>
          <a:off x="0" y="1676400"/>
          <a:ext cx="8229600" cy="4267200"/>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8"/>
          <p:cNvGrpSpPr/>
          <p:nvPr/>
        </p:nvGrpSpPr>
        <p:grpSpPr>
          <a:xfrm>
            <a:off x="757763" y="0"/>
            <a:ext cx="903111" cy="670982"/>
            <a:chOff x="757763" y="23359"/>
            <a:chExt cx="903111" cy="670982"/>
          </a:xfrm>
        </p:grpSpPr>
        <p:sp>
          <p:nvSpPr>
            <p:cNvPr id="8" name="Left Arrow 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70442432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Information</a:t>
            </a:r>
            <a:endParaRPr lang="en-US" dirty="0"/>
          </a:p>
        </p:txBody>
      </p:sp>
      <p:sp>
        <p:nvSpPr>
          <p:cNvPr id="3" name="Content Placeholder 2"/>
          <p:cNvSpPr>
            <a:spLocks noGrp="1"/>
          </p:cNvSpPr>
          <p:nvPr>
            <p:ph sz="half" idx="4294967295"/>
          </p:nvPr>
        </p:nvSpPr>
        <p:spPr>
          <a:xfrm>
            <a:off x="0" y="1600200"/>
            <a:ext cx="4038600" cy="4525963"/>
          </a:xfrm>
          <a:prstGeom prst="rect">
            <a:avLst/>
          </a:prstGeom>
        </p:spPr>
        <p:txBody>
          <a:bodyPr>
            <a:normAutofit/>
          </a:bodyPr>
          <a:lstStyle/>
          <a:p>
            <a:r>
              <a:rPr lang="en-US" dirty="0" smtClean="0"/>
              <a:t>$110</a:t>
            </a:r>
          </a:p>
          <a:p>
            <a:r>
              <a:rPr lang="en-US" dirty="0" smtClean="0"/>
              <a:t>15 foot parachute </a:t>
            </a:r>
          </a:p>
          <a:p>
            <a:r>
              <a:rPr lang="en-US" dirty="0" smtClean="0"/>
              <a:t>Designed for military flare </a:t>
            </a:r>
          </a:p>
          <a:p>
            <a:r>
              <a:rPr lang="en-US" dirty="0" smtClean="0"/>
              <a:t>27 lb payload 3 </a:t>
            </a:r>
            <a:r>
              <a:rPr lang="en-US" dirty="0" err="1" smtClean="0"/>
              <a:t>m/s</a:t>
            </a:r>
            <a:r>
              <a:rPr lang="en-US" dirty="0" smtClean="0"/>
              <a:t> </a:t>
            </a:r>
          </a:p>
          <a:p>
            <a:r>
              <a:rPr lang="en-US" dirty="0" smtClean="0"/>
              <a:t>12 kg payload 2.5 </a:t>
            </a:r>
            <a:r>
              <a:rPr lang="en-US" dirty="0" err="1" smtClean="0"/>
              <a:t>m/s</a:t>
            </a:r>
            <a:endParaRPr lang="en-US" dirty="0" smtClean="0"/>
          </a:p>
          <a:p>
            <a:r>
              <a:rPr lang="en-US" dirty="0" smtClean="0"/>
              <a:t>Package down to 5 in to 7 in volume </a:t>
            </a:r>
            <a:endParaRPr lang="en-US" dirty="0"/>
          </a:p>
        </p:txBody>
      </p:sp>
      <p:sp>
        <p:nvSpPr>
          <p:cNvPr id="4" name="Content Placeholder 3"/>
          <p:cNvSpPr>
            <a:spLocks noGrp="1"/>
          </p:cNvSpPr>
          <p:nvPr>
            <p:ph sz="half" idx="4294967295"/>
          </p:nvPr>
        </p:nvSpPr>
        <p:spPr>
          <a:xfrm>
            <a:off x="4648200" y="1600200"/>
            <a:ext cx="4495800" cy="4525963"/>
          </a:xfrm>
          <a:prstGeom prst="rect">
            <a:avLst/>
          </a:prstGeom>
        </p:spPr>
        <p:txBody>
          <a:bodyPr>
            <a:normAutofit/>
          </a:bodyPr>
          <a:lstStyle/>
          <a:p>
            <a:r>
              <a:rPr lang="en-US" dirty="0" smtClean="0"/>
              <a:t>We will not be deploying or cutting parachute </a:t>
            </a:r>
          </a:p>
          <a:p>
            <a:r>
              <a:rPr lang="en-US" dirty="0" smtClean="0"/>
              <a:t>Provide space for system to do it </a:t>
            </a:r>
          </a:p>
          <a:p>
            <a:r>
              <a:rPr lang="en-US" dirty="0" smtClean="0"/>
              <a:t>Parachute cut once system has landed </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6712706" y="4374444"/>
            <a:ext cx="2329685" cy="2384779"/>
          </a:xfrm>
          <a:prstGeom prst="rect">
            <a:avLst/>
          </a:prstGeom>
          <a:noFill/>
          <a:ln w="9525">
            <a:noFill/>
            <a:miter lim="800000"/>
            <a:headEnd/>
            <a:tailEnd/>
          </a:ln>
        </p:spPr>
      </p:pic>
      <p:sp>
        <p:nvSpPr>
          <p:cNvPr id="6" name="TextBox 5"/>
          <p:cNvSpPr txBox="1"/>
          <p:nvPr/>
        </p:nvSpPr>
        <p:spPr>
          <a:xfrm>
            <a:off x="0" y="6084670"/>
            <a:ext cx="3979333" cy="923330"/>
          </a:xfrm>
          <a:prstGeom prst="rect">
            <a:avLst/>
          </a:prstGeom>
          <a:noFill/>
        </p:spPr>
        <p:txBody>
          <a:bodyPr wrap="square" rtlCol="0">
            <a:spAutoFit/>
          </a:bodyPr>
          <a:lstStyle/>
          <a:p>
            <a:r>
              <a:rPr lang="en-US" dirty="0" smtClean="0">
                <a:hlinkClick r:id="rId3"/>
              </a:rPr>
              <a:t>http://aeroconsystems.com/cart/all-parachutes/15-foot-parachute/</a:t>
            </a:r>
            <a:endParaRPr lang="en-US" dirty="0" smtClean="0"/>
          </a:p>
          <a:p>
            <a:endParaRPr lang="en-US" dirty="0"/>
          </a:p>
        </p:txBody>
      </p:sp>
      <p:sp>
        <p:nvSpPr>
          <p:cNvPr id="7" name="Date Placeholder 6"/>
          <p:cNvSpPr>
            <a:spLocks noGrp="1"/>
          </p:cNvSpPr>
          <p:nvPr>
            <p:ph type="dt" sz="half" idx="11"/>
          </p:nvPr>
        </p:nvSpPr>
        <p:spPr/>
        <p:txBody>
          <a:bodyPr/>
          <a:lstStyle/>
          <a:p>
            <a:fld id="{BD39465E-0EB5-CC48-A6F9-AEB4FD97DC1E}" type="datetime1">
              <a:rPr lang="en-US" smtClean="0"/>
              <a:pPr/>
              <a:t>12/7/12</a:t>
            </a:fld>
            <a:endParaRPr lang="en-US" dirty="0"/>
          </a:p>
        </p:txBody>
      </p:sp>
      <p:sp>
        <p:nvSpPr>
          <p:cNvPr id="8" name="Slide Number Placeholder 7"/>
          <p:cNvSpPr>
            <a:spLocks noGrp="1"/>
          </p:cNvSpPr>
          <p:nvPr>
            <p:ph type="sldNum" sz="quarter" idx="10"/>
          </p:nvPr>
        </p:nvSpPr>
        <p:spPr/>
        <p:txBody>
          <a:bodyPr/>
          <a:lstStyle/>
          <a:p>
            <a:fld id="{7BC1F5ED-BD72-4CAB-B526-43E94774B14F}" type="slidenum">
              <a:rPr lang="en-US" smtClean="0"/>
              <a:pPr/>
              <a:t>89</a:t>
            </a:fld>
            <a:endParaRPr lang="en-US" dirty="0"/>
          </a:p>
        </p:txBody>
      </p:sp>
      <p:grpSp>
        <p:nvGrpSpPr>
          <p:cNvPr id="9" name="Group 8"/>
          <p:cNvGrpSpPr/>
          <p:nvPr/>
        </p:nvGrpSpPr>
        <p:grpSpPr>
          <a:xfrm>
            <a:off x="757763" y="0"/>
            <a:ext cx="903111" cy="670982"/>
            <a:chOff x="757763" y="23359"/>
            <a:chExt cx="903111" cy="670982"/>
          </a:xfrm>
        </p:grpSpPr>
        <p:sp>
          <p:nvSpPr>
            <p:cNvPr id="10" name="Left Arrow 9"/>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40650500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CONOPS – Data Collection</a:t>
            </a:r>
            <a:endParaRPr lang="en-US" dirty="0"/>
          </a:p>
        </p:txBody>
      </p:sp>
      <p:sp>
        <p:nvSpPr>
          <p:cNvPr id="3" name="Content Placeholder 2"/>
          <p:cNvSpPr>
            <a:spLocks noGrp="1"/>
          </p:cNvSpPr>
          <p:nvPr>
            <p:ph idx="1"/>
          </p:nvPr>
        </p:nvSpPr>
        <p:spPr/>
        <p:txBody>
          <a:bodyPr/>
          <a:lstStyle/>
          <a:p>
            <a:endParaRPr lang="en-US"/>
          </a:p>
        </p:txBody>
      </p:sp>
      <p:grpSp>
        <p:nvGrpSpPr>
          <p:cNvPr id="2" name="Group 59"/>
          <p:cNvGrpSpPr/>
          <p:nvPr/>
        </p:nvGrpSpPr>
        <p:grpSpPr>
          <a:xfrm>
            <a:off x="228600" y="1462699"/>
            <a:ext cx="8763000" cy="4532276"/>
            <a:chOff x="228600" y="1500903"/>
            <a:chExt cx="8763000" cy="4532276"/>
          </a:xfrm>
        </p:grpSpPr>
        <p:pic>
          <p:nvPicPr>
            <p:cNvPr id="54" name="Picture 2"/>
            <p:cNvPicPr>
              <a:picLocks noChangeAspect="1" noChangeArrowheads="1"/>
            </p:cNvPicPr>
            <p:nvPr/>
          </p:nvPicPr>
          <p:blipFill>
            <a:blip r:embed="rId3" cstate="print"/>
            <a:srcRect/>
            <a:stretch>
              <a:fillRect/>
            </a:stretch>
          </p:blipFill>
          <p:spPr bwMode="auto">
            <a:xfrm>
              <a:off x="3352800" y="1500903"/>
              <a:ext cx="1295400" cy="4532276"/>
            </a:xfrm>
            <a:prstGeom prst="rect">
              <a:avLst/>
            </a:prstGeom>
            <a:noFill/>
            <a:ln w="9525">
              <a:noFill/>
              <a:miter lim="800000"/>
              <a:headEnd/>
              <a:tailEnd/>
            </a:ln>
          </p:spPr>
        </p:pic>
        <p:sp>
          <p:nvSpPr>
            <p:cNvPr id="58" name="Rectangle 57"/>
            <p:cNvSpPr/>
            <p:nvPr/>
          </p:nvSpPr>
          <p:spPr>
            <a:xfrm>
              <a:off x="228600" y="1500903"/>
              <a:ext cx="3124200" cy="4532275"/>
            </a:xfrm>
            <a:prstGeom prst="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9" name="Rectangle 58"/>
            <p:cNvSpPr/>
            <p:nvPr/>
          </p:nvSpPr>
          <p:spPr>
            <a:xfrm>
              <a:off x="4648200" y="1500904"/>
              <a:ext cx="4343400" cy="4532275"/>
            </a:xfrm>
            <a:prstGeom prst="rect">
              <a:avLst/>
            </a:prstGeom>
            <a:solidFill>
              <a:srgbClr val="004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60"/>
          <p:cNvSpPr/>
          <p:nvPr/>
        </p:nvSpPr>
        <p:spPr>
          <a:xfrm>
            <a:off x="228600" y="2209800"/>
            <a:ext cx="8763000" cy="228600"/>
          </a:xfrm>
          <a:prstGeom prst="rect">
            <a:avLst/>
          </a:prstGeom>
          <a:solidFill>
            <a:srgbClr val="597DA1"/>
          </a:solidFill>
          <a:ln>
            <a:solidFill>
              <a:srgbClr val="597D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3886200" y="2209800"/>
            <a:ext cx="304800" cy="228600"/>
          </a:xfrm>
          <a:prstGeom prst="line">
            <a:avLst/>
          </a:prstGeom>
          <a:ln w="25400">
            <a:solidFill>
              <a:srgbClr val="00408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267200" y="2209800"/>
            <a:ext cx="304800" cy="228600"/>
          </a:xfrm>
          <a:prstGeom prst="line">
            <a:avLst/>
          </a:prstGeom>
          <a:ln w="25400">
            <a:solidFill>
              <a:srgbClr val="00408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114800" y="2209800"/>
            <a:ext cx="228600" cy="2286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497993" y="2743200"/>
            <a:ext cx="2336152" cy="584775"/>
          </a:xfrm>
          <a:prstGeom prst="rect">
            <a:avLst/>
          </a:prstGeom>
          <a:noFill/>
          <a:ln>
            <a:solidFill>
              <a:schemeClr val="bg1"/>
            </a:solidFill>
          </a:ln>
        </p:spPr>
        <p:txBody>
          <a:bodyPr wrap="none" rtlCol="0">
            <a:spAutoFit/>
          </a:bodyPr>
          <a:lstStyle/>
          <a:p>
            <a:pPr algn="ctr"/>
            <a:r>
              <a:rPr lang="en-US" sz="1600" dirty="0" smtClean="0"/>
              <a:t>Electronics deployed 3 m </a:t>
            </a:r>
          </a:p>
          <a:p>
            <a:pPr algn="ctr"/>
            <a:r>
              <a:rPr lang="en-US" sz="1600" dirty="0" smtClean="0"/>
              <a:t>beneath surface structure</a:t>
            </a:r>
          </a:p>
        </p:txBody>
      </p:sp>
      <p:sp>
        <p:nvSpPr>
          <p:cNvPr id="77" name="TextBox 76"/>
          <p:cNvSpPr txBox="1"/>
          <p:nvPr/>
        </p:nvSpPr>
        <p:spPr>
          <a:xfrm>
            <a:off x="228600" y="2362200"/>
            <a:ext cx="2316532" cy="307777"/>
          </a:xfrm>
          <a:prstGeom prst="rect">
            <a:avLst/>
          </a:prstGeom>
          <a:noFill/>
        </p:spPr>
        <p:txBody>
          <a:bodyPr wrap="none" rtlCol="0">
            <a:spAutoFit/>
          </a:bodyPr>
          <a:lstStyle/>
          <a:p>
            <a:r>
              <a:rPr lang="en-US" sz="1400" dirty="0" smtClean="0"/>
              <a:t>Maximum Ice growth = 1.5 m</a:t>
            </a:r>
            <a:endParaRPr lang="en-US" sz="1400" dirty="0"/>
          </a:p>
        </p:txBody>
      </p:sp>
      <p:grpSp>
        <p:nvGrpSpPr>
          <p:cNvPr id="5" name="Group 19"/>
          <p:cNvGrpSpPr/>
          <p:nvPr/>
        </p:nvGrpSpPr>
        <p:grpSpPr>
          <a:xfrm>
            <a:off x="6193593" y="1478291"/>
            <a:ext cx="2874207" cy="731509"/>
            <a:chOff x="304800" y="2548339"/>
            <a:chExt cx="2874207" cy="731509"/>
          </a:xfrm>
        </p:grpSpPr>
        <p:pic>
          <p:nvPicPr>
            <p:cNvPr id="18" name="Picture 17"/>
            <p:cNvPicPr>
              <a:picLocks noChangeAspect="1"/>
            </p:cNvPicPr>
            <p:nvPr/>
          </p:nvPicPr>
          <p:blipFill>
            <a:blip r:embed="rId4" cstate="print">
              <a:extLst>
                <a:ext uri="{BEBA8EAE-BF5A-486C-A8C5-ECC9F3942E4B}">
                  <a14:imgProps xmlns:a14="http://schemas.microsoft.com/office/drawing/2010/main">
                    <a14:imgLayer r:embed="rId5">
                      <a14:imgEffect>
                        <a14:backgroundRemoval t="2105" b="100000" l="0" r="97632"/>
                      </a14:imgEffect>
                    </a14:imgLayer>
                  </a14:imgProps>
                </a:ext>
              </a:extLst>
            </a:blip>
            <a:stretch>
              <a:fillRect/>
            </a:stretch>
          </p:blipFill>
          <p:spPr>
            <a:xfrm>
              <a:off x="304800" y="2548339"/>
              <a:ext cx="731509" cy="731509"/>
            </a:xfrm>
            <a:prstGeom prst="rect">
              <a:avLst/>
            </a:prstGeom>
          </p:spPr>
        </p:pic>
        <p:sp>
          <p:nvSpPr>
            <p:cNvPr id="19" name="TextBox 18"/>
            <p:cNvSpPr txBox="1"/>
            <p:nvPr/>
          </p:nvSpPr>
          <p:spPr>
            <a:xfrm>
              <a:off x="1143000" y="2633517"/>
              <a:ext cx="2036007" cy="646331"/>
            </a:xfrm>
            <a:prstGeom prst="rect">
              <a:avLst/>
            </a:prstGeom>
            <a:noFill/>
          </p:spPr>
          <p:txBody>
            <a:bodyPr wrap="none" rtlCol="0">
              <a:spAutoFit/>
            </a:bodyPr>
            <a:lstStyle/>
            <a:p>
              <a:r>
                <a:rPr lang="en-US" dirty="0" smtClean="0"/>
                <a:t>= 3 months</a:t>
              </a:r>
            </a:p>
            <a:p>
              <a:r>
                <a:rPr lang="en-US" dirty="0" smtClean="0"/>
                <a:t> deployment in Oct.</a:t>
              </a:r>
              <a:endParaRPr lang="en-US" dirty="0"/>
            </a:p>
          </p:txBody>
        </p:sp>
      </p:grpSp>
      <p:pic>
        <p:nvPicPr>
          <p:cNvPr id="21" name="Picture 20"/>
          <p:cNvPicPr/>
          <p:nvPr/>
        </p:nvPicPr>
        <p:blipFill>
          <a:blip r:embed="rId6" cstate="print">
            <a:extLst>
              <a:ext uri="{BEBA8EAE-BF5A-486C-A8C5-ECC9F3942E4B}">
                <a14:imgProps xmlns:a14="http://schemas.microsoft.com/office/drawing/2010/main">
                  <a14:imgLayer r:embed="rId7">
                    <a14:imgEffect>
                      <a14:backgroundRemoval t="6393" b="93151" l="10000" r="90000"/>
                    </a14:imgEffect>
                  </a14:imgLayer>
                </a14:imgProps>
              </a:ext>
            </a:extLst>
          </a:blip>
          <a:srcRect/>
          <a:stretch>
            <a:fillRect/>
          </a:stretch>
        </p:blipFill>
        <p:spPr bwMode="auto">
          <a:xfrm rot="2010904">
            <a:off x="3959932" y="3002837"/>
            <a:ext cx="689277" cy="755907"/>
          </a:xfrm>
          <a:prstGeom prst="rect">
            <a:avLst/>
          </a:prstGeom>
          <a:noFill/>
          <a:ln w="9525">
            <a:noFill/>
            <a:miter lim="800000"/>
            <a:headEnd/>
            <a:tailEnd/>
          </a:ln>
        </p:spPr>
      </p:pic>
      <p:pic>
        <p:nvPicPr>
          <p:cNvPr id="22" name="Picture 21"/>
          <p:cNvPicPr/>
          <p:nvPr/>
        </p:nvPicPr>
        <p:blipFill>
          <a:blip r:embed="rId8" cstate="print">
            <a:extLst>
              <a:ext uri="{BEBA8EAE-BF5A-486C-A8C5-ECC9F3942E4B}">
                <a14:imgProps xmlns:a14="http://schemas.microsoft.com/office/drawing/2010/main">
                  <a14:imgLayer r:embed="rId9">
                    <a14:imgEffect>
                      <a14:backgroundRemoval t="9769" b="93316" l="9779" r="89905"/>
                    </a14:imgEffect>
                  </a14:imgLayer>
                </a14:imgProps>
              </a:ext>
            </a:extLst>
          </a:blip>
          <a:srcRect/>
          <a:stretch>
            <a:fillRect/>
          </a:stretch>
        </p:blipFill>
        <p:spPr bwMode="auto">
          <a:xfrm rot="2015823">
            <a:off x="3985444" y="5211713"/>
            <a:ext cx="685529" cy="841069"/>
          </a:xfrm>
          <a:prstGeom prst="rect">
            <a:avLst/>
          </a:prstGeom>
          <a:noFill/>
          <a:ln w="9525">
            <a:noFill/>
            <a:miter lim="800000"/>
            <a:headEnd/>
            <a:tailEnd/>
          </a:ln>
        </p:spPr>
      </p:pic>
      <p:cxnSp>
        <p:nvCxnSpPr>
          <p:cNvPr id="24" name="Straight Connector 23"/>
          <p:cNvCxnSpPr/>
          <p:nvPr/>
        </p:nvCxnSpPr>
        <p:spPr>
          <a:xfrm>
            <a:off x="228600" y="2667000"/>
            <a:ext cx="8763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562600" y="2209800"/>
            <a:ext cx="0" cy="833598"/>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43400" y="3043398"/>
            <a:ext cx="21444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038600" y="2743200"/>
            <a:ext cx="609600" cy="1292423"/>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p:cNvCxnSpPr/>
          <p:nvPr/>
        </p:nvCxnSpPr>
        <p:spPr>
          <a:xfrm>
            <a:off x="5943600" y="2209800"/>
            <a:ext cx="0" cy="3221049"/>
          </a:xfrm>
          <a:prstGeom prst="straightConnector1">
            <a:avLst/>
          </a:prstGeom>
          <a:ln w="254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343400" y="5410200"/>
            <a:ext cx="21444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809510" y="5410200"/>
            <a:ext cx="3182090" cy="584775"/>
          </a:xfrm>
          <a:prstGeom prst="rect">
            <a:avLst/>
          </a:prstGeom>
          <a:noFill/>
          <a:ln>
            <a:solidFill>
              <a:schemeClr val="bg1"/>
            </a:solidFill>
          </a:ln>
        </p:spPr>
        <p:txBody>
          <a:bodyPr wrap="none" rtlCol="0">
            <a:spAutoFit/>
          </a:bodyPr>
          <a:lstStyle/>
          <a:p>
            <a:pPr algn="ctr"/>
            <a:r>
              <a:rPr lang="en-US" sz="1600" dirty="0" smtClean="0"/>
              <a:t>Temperature sensor deployed 10 m </a:t>
            </a:r>
          </a:p>
          <a:p>
            <a:pPr algn="ctr"/>
            <a:r>
              <a:rPr lang="en-US" sz="1600" dirty="0" smtClean="0"/>
              <a:t>beneath surface structure</a:t>
            </a:r>
          </a:p>
        </p:txBody>
      </p:sp>
      <p:sp>
        <p:nvSpPr>
          <p:cNvPr id="37" name="Rectangle 36"/>
          <p:cNvSpPr/>
          <p:nvPr/>
        </p:nvSpPr>
        <p:spPr>
          <a:xfrm rot="19233813">
            <a:off x="3379947" y="1417508"/>
            <a:ext cx="457200" cy="558225"/>
          </a:xfrm>
          <a:prstGeom prst="rect">
            <a:avLst/>
          </a:prstGeom>
          <a:solidFill>
            <a:schemeClr val="accent1">
              <a:alpha val="0"/>
            </a:schemeClr>
          </a:solidFill>
          <a:ln>
            <a:solidFill>
              <a:srgbClr val="B68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118"/>
          <p:cNvGrpSpPr/>
          <p:nvPr/>
        </p:nvGrpSpPr>
        <p:grpSpPr>
          <a:xfrm>
            <a:off x="304800" y="3810000"/>
            <a:ext cx="1600200" cy="1828800"/>
            <a:chOff x="304800" y="3810000"/>
            <a:chExt cx="1600200" cy="1828800"/>
          </a:xfrm>
        </p:grpSpPr>
        <p:grpSp>
          <p:nvGrpSpPr>
            <p:cNvPr id="7" name="Group 116"/>
            <p:cNvGrpSpPr/>
            <p:nvPr/>
          </p:nvGrpSpPr>
          <p:grpSpPr>
            <a:xfrm>
              <a:off x="457200" y="3886200"/>
              <a:ext cx="1447800" cy="1603177"/>
              <a:chOff x="457200" y="3886200"/>
              <a:chExt cx="1447800" cy="1603177"/>
            </a:xfrm>
          </p:grpSpPr>
          <p:sp>
            <p:nvSpPr>
              <p:cNvPr id="101" name="Rectangle 100"/>
              <p:cNvSpPr/>
              <p:nvPr/>
            </p:nvSpPr>
            <p:spPr>
              <a:xfrm>
                <a:off x="457200" y="4267200"/>
                <a:ext cx="304800" cy="171760"/>
              </a:xfrm>
              <a:prstGeom prst="rect">
                <a:avLst/>
              </a:prstGeom>
              <a:solidFill>
                <a:schemeClr val="accent1">
                  <a:alpha val="0"/>
                </a:schemeClr>
              </a:solidFill>
              <a:ln>
                <a:solidFill>
                  <a:srgbClr val="B68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57200" y="3962400"/>
                <a:ext cx="304800" cy="182382"/>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p:cNvSpPr/>
              <p:nvPr/>
            </p:nvSpPr>
            <p:spPr>
              <a:xfrm>
                <a:off x="457200" y="4515160"/>
                <a:ext cx="304800" cy="209240"/>
              </a:xfrm>
              <a:prstGeom prst="rect">
                <a:avLst/>
              </a:prstGeom>
              <a:solidFill>
                <a:schemeClr val="accent1">
                  <a:alpha val="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57200" y="4848521"/>
                <a:ext cx="304800" cy="180679"/>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p:cNvCxnSpPr/>
              <p:nvPr/>
            </p:nvCxnSpPr>
            <p:spPr>
              <a:xfrm>
                <a:off x="457200" y="5181600"/>
                <a:ext cx="304800" cy="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457200" y="5393323"/>
                <a:ext cx="304800" cy="1687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809599" y="4188023"/>
                <a:ext cx="790601" cy="307777"/>
              </a:xfrm>
              <a:prstGeom prst="rect">
                <a:avLst/>
              </a:prstGeom>
              <a:noFill/>
            </p:spPr>
            <p:txBody>
              <a:bodyPr wrap="none" rtlCol="0">
                <a:spAutoFit/>
              </a:bodyPr>
              <a:lstStyle/>
              <a:p>
                <a:r>
                  <a:rPr lang="en-US" sz="1400" dirty="0" smtClean="0"/>
                  <a:t>= </a:t>
                </a:r>
                <a:r>
                  <a:rPr lang="en-US" sz="1400" dirty="0" err="1" smtClean="0"/>
                  <a:t>Comm</a:t>
                </a:r>
                <a:endParaRPr lang="en-US" sz="1400" dirty="0"/>
              </a:p>
            </p:txBody>
          </p:sp>
          <p:sp>
            <p:nvSpPr>
              <p:cNvPr id="112" name="TextBox 111"/>
              <p:cNvSpPr txBox="1"/>
              <p:nvPr/>
            </p:nvSpPr>
            <p:spPr>
              <a:xfrm>
                <a:off x="838200" y="4492823"/>
                <a:ext cx="755335" cy="307777"/>
              </a:xfrm>
              <a:prstGeom prst="rect">
                <a:avLst/>
              </a:prstGeom>
              <a:noFill/>
            </p:spPr>
            <p:txBody>
              <a:bodyPr wrap="none" rtlCol="0">
                <a:spAutoFit/>
              </a:bodyPr>
              <a:lstStyle/>
              <a:p>
                <a:r>
                  <a:rPr lang="en-US" sz="1400" dirty="0" smtClean="0"/>
                  <a:t>= C&amp;DH</a:t>
                </a:r>
                <a:endParaRPr lang="en-US" sz="1400" dirty="0"/>
              </a:p>
            </p:txBody>
          </p:sp>
          <p:sp>
            <p:nvSpPr>
              <p:cNvPr id="113" name="TextBox 112"/>
              <p:cNvSpPr txBox="1"/>
              <p:nvPr/>
            </p:nvSpPr>
            <p:spPr>
              <a:xfrm>
                <a:off x="838200" y="4724400"/>
                <a:ext cx="577402" cy="307777"/>
              </a:xfrm>
              <a:prstGeom prst="rect">
                <a:avLst/>
              </a:prstGeom>
              <a:noFill/>
            </p:spPr>
            <p:txBody>
              <a:bodyPr wrap="none" rtlCol="0">
                <a:spAutoFit/>
              </a:bodyPr>
              <a:lstStyle/>
              <a:p>
                <a:r>
                  <a:rPr lang="en-US" sz="1400" dirty="0" smtClean="0"/>
                  <a:t>= EPS</a:t>
                </a:r>
                <a:endParaRPr lang="en-US" sz="1400" dirty="0"/>
              </a:p>
            </p:txBody>
          </p:sp>
          <p:sp>
            <p:nvSpPr>
              <p:cNvPr id="114" name="TextBox 113"/>
              <p:cNvSpPr txBox="1"/>
              <p:nvPr/>
            </p:nvSpPr>
            <p:spPr>
              <a:xfrm>
                <a:off x="838200" y="4950023"/>
                <a:ext cx="655308" cy="307777"/>
              </a:xfrm>
              <a:prstGeom prst="rect">
                <a:avLst/>
              </a:prstGeom>
              <a:noFill/>
            </p:spPr>
            <p:txBody>
              <a:bodyPr wrap="none" rtlCol="0">
                <a:spAutoFit/>
              </a:bodyPr>
              <a:lstStyle/>
              <a:p>
                <a:r>
                  <a:rPr lang="en-US" sz="1400" dirty="0" smtClean="0"/>
                  <a:t>= Data</a:t>
                </a:r>
                <a:endParaRPr lang="en-US" sz="1400" dirty="0"/>
              </a:p>
            </p:txBody>
          </p:sp>
          <p:sp>
            <p:nvSpPr>
              <p:cNvPr id="115" name="TextBox 114"/>
              <p:cNvSpPr txBox="1"/>
              <p:nvPr/>
            </p:nvSpPr>
            <p:spPr>
              <a:xfrm>
                <a:off x="823513" y="5181600"/>
                <a:ext cx="776687" cy="307777"/>
              </a:xfrm>
              <a:prstGeom prst="rect">
                <a:avLst/>
              </a:prstGeom>
              <a:noFill/>
            </p:spPr>
            <p:txBody>
              <a:bodyPr wrap="none" rtlCol="0">
                <a:spAutoFit/>
              </a:bodyPr>
              <a:lstStyle/>
              <a:p>
                <a:r>
                  <a:rPr lang="en-US" sz="1400" dirty="0" smtClean="0"/>
                  <a:t>= Power</a:t>
                </a:r>
                <a:endParaRPr lang="en-US" sz="1400" dirty="0"/>
              </a:p>
            </p:txBody>
          </p:sp>
          <p:sp>
            <p:nvSpPr>
              <p:cNvPr id="116" name="TextBox 115"/>
              <p:cNvSpPr txBox="1"/>
              <p:nvPr/>
            </p:nvSpPr>
            <p:spPr>
              <a:xfrm>
                <a:off x="798863" y="3886200"/>
                <a:ext cx="1106137" cy="307777"/>
              </a:xfrm>
              <a:prstGeom prst="rect">
                <a:avLst/>
              </a:prstGeom>
              <a:noFill/>
            </p:spPr>
            <p:txBody>
              <a:bodyPr wrap="none" rtlCol="0">
                <a:spAutoFit/>
              </a:bodyPr>
              <a:lstStyle/>
              <a:p>
                <a:r>
                  <a:rPr lang="en-US" sz="1400" dirty="0" smtClean="0"/>
                  <a:t>= Watertight</a:t>
                </a:r>
              </a:p>
            </p:txBody>
          </p:sp>
        </p:grpSp>
        <p:sp>
          <p:nvSpPr>
            <p:cNvPr id="118" name="Rectangle 117"/>
            <p:cNvSpPr/>
            <p:nvPr/>
          </p:nvSpPr>
          <p:spPr>
            <a:xfrm>
              <a:off x="304800" y="3810000"/>
              <a:ext cx="16002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TextBox 119"/>
          <p:cNvSpPr txBox="1"/>
          <p:nvPr/>
        </p:nvSpPr>
        <p:spPr>
          <a:xfrm>
            <a:off x="6019800" y="3962400"/>
            <a:ext cx="2905154" cy="338554"/>
          </a:xfrm>
          <a:prstGeom prst="rect">
            <a:avLst/>
          </a:prstGeom>
          <a:noFill/>
          <a:ln>
            <a:solidFill>
              <a:schemeClr val="tx1"/>
            </a:solidFill>
          </a:ln>
        </p:spPr>
        <p:txBody>
          <a:bodyPr wrap="none" rtlCol="0">
            <a:spAutoFit/>
          </a:bodyPr>
          <a:lstStyle/>
          <a:p>
            <a:r>
              <a:rPr lang="en-US" sz="1600" dirty="0" smtClean="0"/>
              <a:t>Water Temperature = -2°C to 2°C</a:t>
            </a:r>
            <a:endParaRPr lang="en-US" sz="1600" dirty="0"/>
          </a:p>
        </p:txBody>
      </p:sp>
      <p:sp>
        <p:nvSpPr>
          <p:cNvPr id="29" name="Rectangle 28"/>
          <p:cNvSpPr/>
          <p:nvPr/>
        </p:nvSpPr>
        <p:spPr>
          <a:xfrm>
            <a:off x="4114800" y="3429000"/>
            <a:ext cx="457200" cy="457200"/>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20"/>
          <p:cNvGrpSpPr/>
          <p:nvPr/>
        </p:nvGrpSpPr>
        <p:grpSpPr>
          <a:xfrm>
            <a:off x="1676400" y="1563469"/>
            <a:ext cx="2895600" cy="3922931"/>
            <a:chOff x="1676400" y="1563469"/>
            <a:chExt cx="2895600" cy="3922931"/>
          </a:xfrm>
        </p:grpSpPr>
        <p:sp>
          <p:nvSpPr>
            <p:cNvPr id="72" name="TextBox 71"/>
            <p:cNvSpPr txBox="1"/>
            <p:nvPr/>
          </p:nvSpPr>
          <p:spPr>
            <a:xfrm>
              <a:off x="2438400" y="2819400"/>
              <a:ext cx="1371600" cy="584775"/>
            </a:xfrm>
            <a:prstGeom prst="rect">
              <a:avLst/>
            </a:prstGeom>
            <a:noFill/>
            <a:ln>
              <a:solidFill>
                <a:srgbClr val="FFFF00"/>
              </a:solidFill>
            </a:ln>
          </p:spPr>
          <p:txBody>
            <a:bodyPr wrap="square" rtlCol="0">
              <a:spAutoFit/>
            </a:bodyPr>
            <a:lstStyle/>
            <a:p>
              <a:pPr algn="ctr"/>
              <a:r>
                <a:rPr lang="en-US" sz="1600" dirty="0" smtClean="0">
                  <a:solidFill>
                    <a:srgbClr val="FFFF00"/>
                  </a:solidFill>
                </a:rPr>
                <a:t>Housekeeping</a:t>
              </a:r>
            </a:p>
            <a:p>
              <a:pPr algn="ctr"/>
              <a:r>
                <a:rPr lang="en-US" sz="1600" dirty="0" smtClean="0">
                  <a:solidFill>
                    <a:srgbClr val="FFFF00"/>
                  </a:solidFill>
                </a:rPr>
                <a:t>Data</a:t>
              </a:r>
              <a:endParaRPr lang="en-US" sz="1600" dirty="0">
                <a:solidFill>
                  <a:srgbClr val="FFFF00"/>
                </a:solidFill>
              </a:endParaRPr>
            </a:p>
          </p:txBody>
        </p:sp>
        <p:sp>
          <p:nvSpPr>
            <p:cNvPr id="73" name="TextBox 72"/>
            <p:cNvSpPr txBox="1"/>
            <p:nvPr/>
          </p:nvSpPr>
          <p:spPr>
            <a:xfrm>
              <a:off x="2275143" y="5147846"/>
              <a:ext cx="1687257" cy="338554"/>
            </a:xfrm>
            <a:prstGeom prst="rect">
              <a:avLst/>
            </a:prstGeom>
            <a:noFill/>
            <a:ln>
              <a:solidFill>
                <a:srgbClr val="FFFF00"/>
              </a:solidFill>
            </a:ln>
          </p:spPr>
          <p:txBody>
            <a:bodyPr wrap="none" rtlCol="0">
              <a:spAutoFit/>
            </a:bodyPr>
            <a:lstStyle/>
            <a:p>
              <a:r>
                <a:rPr lang="en-US" sz="1600" dirty="0" smtClean="0">
                  <a:solidFill>
                    <a:srgbClr val="FFFF00"/>
                  </a:solidFill>
                </a:rPr>
                <a:t>Temperature Data</a:t>
              </a:r>
              <a:endParaRPr lang="en-US" sz="1600" dirty="0">
                <a:solidFill>
                  <a:srgbClr val="FFFF00"/>
                </a:solidFill>
              </a:endParaRPr>
            </a:p>
          </p:txBody>
        </p:sp>
        <p:sp>
          <p:nvSpPr>
            <p:cNvPr id="74" name="TextBox 73"/>
            <p:cNvSpPr txBox="1"/>
            <p:nvPr/>
          </p:nvSpPr>
          <p:spPr>
            <a:xfrm>
              <a:off x="1676400" y="1563469"/>
              <a:ext cx="928844" cy="338554"/>
            </a:xfrm>
            <a:prstGeom prst="rect">
              <a:avLst/>
            </a:prstGeom>
            <a:noFill/>
            <a:ln>
              <a:solidFill>
                <a:srgbClr val="FFFF00"/>
              </a:solidFill>
            </a:ln>
          </p:spPr>
          <p:txBody>
            <a:bodyPr wrap="none" rtlCol="0">
              <a:spAutoFit/>
            </a:bodyPr>
            <a:lstStyle/>
            <a:p>
              <a:r>
                <a:rPr lang="en-US" sz="1600" dirty="0" smtClean="0">
                  <a:solidFill>
                    <a:srgbClr val="FFFF00"/>
                  </a:solidFill>
                </a:rPr>
                <a:t>GPS data</a:t>
              </a:r>
              <a:endParaRPr lang="en-US" sz="1600" dirty="0">
                <a:solidFill>
                  <a:srgbClr val="FFFF00"/>
                </a:solidFill>
              </a:endParaRPr>
            </a:p>
          </p:txBody>
        </p:sp>
        <p:cxnSp>
          <p:nvCxnSpPr>
            <p:cNvPr id="39" name="Straight Arrow Connector 38"/>
            <p:cNvCxnSpPr>
              <a:stCxn id="73" idx="3"/>
            </p:cNvCxnSpPr>
            <p:nvPr/>
          </p:nvCxnSpPr>
          <p:spPr>
            <a:xfrm>
              <a:off x="3962400" y="5317123"/>
              <a:ext cx="304800" cy="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605244" y="1676400"/>
              <a:ext cx="649450" cy="377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2" idx="3"/>
            </p:cNvCxnSpPr>
            <p:nvPr/>
          </p:nvCxnSpPr>
          <p:spPr>
            <a:xfrm>
              <a:off x="3810000" y="3111788"/>
              <a:ext cx="304800" cy="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343400" y="2438400"/>
              <a:ext cx="0" cy="436981"/>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37" idx="2"/>
            </p:cNvCxnSpPr>
            <p:nvPr/>
          </p:nvCxnSpPr>
          <p:spPr>
            <a:xfrm flipH="1" flipV="1">
              <a:off x="3785845" y="1912187"/>
              <a:ext cx="557555" cy="52621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114800" y="2875381"/>
              <a:ext cx="457200" cy="401219"/>
            </a:xfrm>
            <a:prstGeom prst="rect">
              <a:avLst/>
            </a:prstGeom>
            <a:solidFill>
              <a:schemeClr val="accent1">
                <a:alpha val="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V="1">
              <a:off x="4267200" y="3276600"/>
              <a:ext cx="0" cy="20574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sp>
        <p:nvSpPr>
          <p:cNvPr id="8" name="Date Placeholder 7"/>
          <p:cNvSpPr>
            <a:spLocks noGrp="1"/>
          </p:cNvSpPr>
          <p:nvPr>
            <p:ph type="dt" sz="half" idx="2"/>
          </p:nvPr>
        </p:nvSpPr>
        <p:spPr/>
        <p:txBody>
          <a:bodyPr/>
          <a:lstStyle/>
          <a:p>
            <a:fld id="{4E9246FA-9C3B-7F43-9FBB-BEA25F31C473}" type="datetime1">
              <a:rPr lang="en-US" smtClean="0"/>
              <a:pPr/>
              <a:t>12/7/12</a:t>
            </a:fld>
            <a:endParaRPr lang="en-US"/>
          </a:p>
        </p:txBody>
      </p:sp>
      <p:sp>
        <p:nvSpPr>
          <p:cNvPr id="10" name="Slide Number Placeholder 9"/>
          <p:cNvSpPr>
            <a:spLocks noGrp="1"/>
          </p:cNvSpPr>
          <p:nvPr>
            <p:ph type="sldNum" sz="quarter" idx="12"/>
          </p:nvPr>
        </p:nvSpPr>
        <p:spPr/>
        <p:txBody>
          <a:bodyPr/>
          <a:lstStyle/>
          <a:p>
            <a:fld id="{7BC1F5ED-BD72-4CAB-B526-43E94774B14F}" type="slidenum">
              <a:rPr lang="en-US" smtClean="0"/>
              <a:pPr/>
              <a:t>9</a:t>
            </a:fld>
            <a:endParaRPr lang="en-US"/>
          </a:p>
        </p:txBody>
      </p:sp>
    </p:spTree>
    <p:extLst>
      <p:ext uri="{BB962C8B-B14F-4D97-AF65-F5344CB8AC3E}">
        <p14:creationId xmlns:p14="http://schemas.microsoft.com/office/powerpoint/2010/main" val="74479274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Model </a:t>
            </a:r>
            <a:endParaRPr lang="en-US" dirty="0"/>
          </a:p>
        </p:txBody>
      </p:sp>
      <p:sp>
        <p:nvSpPr>
          <p:cNvPr id="3" name="Content Placeholder 2"/>
          <p:cNvSpPr>
            <a:spLocks noGrp="1"/>
          </p:cNvSpPr>
          <p:nvPr>
            <p:ph idx="4294967295"/>
          </p:nvPr>
        </p:nvSpPr>
        <p:spPr>
          <a:xfrm>
            <a:off x="5029200" y="1606550"/>
            <a:ext cx="4114800" cy="4525963"/>
          </a:xfrm>
          <a:prstGeom prst="rect">
            <a:avLst/>
          </a:prstGeom>
        </p:spPr>
        <p:txBody>
          <a:bodyPr/>
          <a:lstStyle/>
          <a:p>
            <a:r>
              <a:rPr lang="en-US" dirty="0" smtClean="0"/>
              <a:t>Developed a model for landing condition </a:t>
            </a:r>
          </a:p>
          <a:p>
            <a:r>
              <a:rPr lang="en-US" dirty="0" smtClean="0"/>
              <a:t>Model pendulum motion </a:t>
            </a:r>
          </a:p>
          <a:p>
            <a:r>
              <a:rPr lang="en-US" dirty="0" smtClean="0"/>
              <a:t>Parachute must be well dampened </a:t>
            </a:r>
          </a:p>
          <a:p>
            <a:r>
              <a:rPr lang="en-US" dirty="0" smtClean="0"/>
              <a:t>Landing angle depends on chute </a:t>
            </a:r>
          </a:p>
          <a:p>
            <a:endParaRPr lang="en-US" dirty="0"/>
          </a:p>
        </p:txBody>
      </p:sp>
      <p:pic>
        <p:nvPicPr>
          <p:cNvPr id="16386" name="Picture 2"/>
          <p:cNvPicPr>
            <a:picLocks noChangeAspect="1" noChangeArrowheads="1"/>
          </p:cNvPicPr>
          <p:nvPr/>
        </p:nvPicPr>
        <p:blipFill>
          <a:blip r:embed="rId2" cstate="print"/>
          <a:srcRect/>
          <a:stretch>
            <a:fillRect/>
          </a:stretch>
        </p:blipFill>
        <p:spPr bwMode="auto">
          <a:xfrm>
            <a:off x="279405" y="4092220"/>
            <a:ext cx="3352800" cy="2629267"/>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143937" y="1292576"/>
            <a:ext cx="3657600" cy="2767173"/>
          </a:xfrm>
          <a:prstGeom prst="rect">
            <a:avLst/>
          </a:prstGeom>
          <a:noFill/>
          <a:ln w="9525">
            <a:noFill/>
            <a:miter lim="800000"/>
            <a:headEnd/>
            <a:tailEnd/>
          </a:ln>
        </p:spPr>
      </p:pic>
      <p:sp>
        <p:nvSpPr>
          <p:cNvPr id="4" name="Date Placeholder 3"/>
          <p:cNvSpPr>
            <a:spLocks noGrp="1"/>
          </p:cNvSpPr>
          <p:nvPr>
            <p:ph type="dt" sz="half" idx="11"/>
          </p:nvPr>
        </p:nvSpPr>
        <p:spPr/>
        <p:txBody>
          <a:bodyPr/>
          <a:lstStyle/>
          <a:p>
            <a:fld id="{2F79AFBB-BFAD-154D-99BA-71E0F687D6F3}"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90</a:t>
            </a:fld>
            <a:endParaRPr lang="en-US" dirty="0"/>
          </a:p>
        </p:txBody>
      </p:sp>
      <p:grpSp>
        <p:nvGrpSpPr>
          <p:cNvPr id="8" name="Group 8"/>
          <p:cNvGrpSpPr/>
          <p:nvPr/>
        </p:nvGrpSpPr>
        <p:grpSpPr>
          <a:xfrm>
            <a:off x="757763" y="0"/>
            <a:ext cx="903111" cy="670982"/>
            <a:chOff x="757763" y="23359"/>
            <a:chExt cx="903111" cy="670982"/>
          </a:xfrm>
        </p:grpSpPr>
        <p:sp>
          <p:nvSpPr>
            <p:cNvPr id="9" name="Left Arrow 8"/>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386025528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Landing CONOPS</a:t>
            </a:r>
            <a:endParaRPr lang="en-US" dirty="0"/>
          </a:p>
        </p:txBody>
      </p:sp>
      <p:sp>
        <p:nvSpPr>
          <p:cNvPr id="49" name="Content Placeholder 48"/>
          <p:cNvSpPr>
            <a:spLocks noGrp="1"/>
          </p:cNvSpPr>
          <p:nvPr>
            <p:ph idx="4294967295"/>
          </p:nvPr>
        </p:nvSpPr>
        <p:spPr>
          <a:xfrm>
            <a:off x="7173913" y="1600200"/>
            <a:ext cx="1970087" cy="4525963"/>
          </a:xfrm>
          <a:prstGeom prst="rect">
            <a:avLst/>
          </a:prstGeom>
        </p:spPr>
        <p:txBody>
          <a:bodyPr>
            <a:normAutofit fontScale="77500" lnSpcReduction="20000"/>
          </a:bodyPr>
          <a:lstStyle/>
          <a:p>
            <a:pPr marL="514350" indent="-514350">
              <a:buFont typeface="+mj-lt"/>
              <a:buAutoNum type="arabicPeriod"/>
            </a:pPr>
            <a:r>
              <a:rPr lang="en-US" dirty="0" smtClean="0"/>
              <a:t>Parachute and legs deploy</a:t>
            </a:r>
          </a:p>
          <a:p>
            <a:pPr marL="514350" indent="-514350">
              <a:buFont typeface="+mj-lt"/>
              <a:buAutoNum type="arabicPeriod"/>
            </a:pPr>
            <a:r>
              <a:rPr lang="en-US" dirty="0" smtClean="0"/>
              <a:t>Landing condition 2.5 m/s vertical 6 </a:t>
            </a:r>
            <a:r>
              <a:rPr lang="en-US" dirty="0" err="1" smtClean="0"/>
              <a:t>m/s</a:t>
            </a:r>
            <a:r>
              <a:rPr lang="en-US" dirty="0" smtClean="0"/>
              <a:t> horizontal </a:t>
            </a:r>
          </a:p>
          <a:p>
            <a:pPr marL="514350" indent="-514350">
              <a:buFont typeface="+mj-lt"/>
              <a:buAutoNum type="arabicPeriod"/>
            </a:pPr>
            <a:r>
              <a:rPr lang="en-US" dirty="0" smtClean="0"/>
              <a:t>Vertical contact </a:t>
            </a:r>
          </a:p>
          <a:p>
            <a:pPr marL="514350" indent="-514350">
              <a:buFont typeface="+mj-lt"/>
              <a:buAutoNum type="arabicPeriod"/>
            </a:pPr>
            <a:r>
              <a:rPr lang="en-US" dirty="0" smtClean="0"/>
              <a:t>Rotation </a:t>
            </a:r>
          </a:p>
          <a:p>
            <a:pPr marL="514350" indent="-514350">
              <a:buFont typeface="+mj-lt"/>
              <a:buAutoNum type="arabicPeriod"/>
            </a:pPr>
            <a:r>
              <a:rPr lang="en-US" dirty="0" smtClean="0"/>
              <a:t>Parachute release</a:t>
            </a:r>
          </a:p>
        </p:txBody>
      </p:sp>
      <p:grpSp>
        <p:nvGrpSpPr>
          <p:cNvPr id="3" name="Group 5131"/>
          <p:cNvGrpSpPr/>
          <p:nvPr/>
        </p:nvGrpSpPr>
        <p:grpSpPr>
          <a:xfrm>
            <a:off x="420797" y="1645300"/>
            <a:ext cx="6501099" cy="4656310"/>
            <a:chOff x="420797" y="1645300"/>
            <a:chExt cx="6501099" cy="4656310"/>
          </a:xfrm>
        </p:grpSpPr>
        <p:sp>
          <p:nvSpPr>
            <p:cNvPr id="6" name="Rectangle 5"/>
            <p:cNvSpPr/>
            <p:nvPr/>
          </p:nvSpPr>
          <p:spPr>
            <a:xfrm>
              <a:off x="433267" y="1645300"/>
              <a:ext cx="6488629" cy="4648200"/>
            </a:xfrm>
            <a:prstGeom prst="rect">
              <a:avLst/>
            </a:prstGeom>
            <a:solidFill>
              <a:srgbClr val="C6C6CC"/>
            </a:solidFill>
            <a:ln>
              <a:solidFill>
                <a:srgbClr val="605E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5130"/>
            <p:cNvGrpSpPr/>
            <p:nvPr/>
          </p:nvGrpSpPr>
          <p:grpSpPr>
            <a:xfrm>
              <a:off x="420797" y="1645300"/>
              <a:ext cx="6488629" cy="4656310"/>
              <a:chOff x="420797" y="1645300"/>
              <a:chExt cx="6488629" cy="4656310"/>
            </a:xfrm>
          </p:grpSpPr>
          <p:grpSp>
            <p:nvGrpSpPr>
              <p:cNvPr id="5" name="Group 46"/>
              <p:cNvGrpSpPr/>
              <p:nvPr/>
            </p:nvGrpSpPr>
            <p:grpSpPr>
              <a:xfrm>
                <a:off x="420797" y="1949558"/>
                <a:ext cx="6488629" cy="4352052"/>
                <a:chOff x="380999" y="1896348"/>
                <a:chExt cx="6488629" cy="4352052"/>
              </a:xfrm>
            </p:grpSpPr>
            <p:sp>
              <p:nvSpPr>
                <p:cNvPr id="7" name="Rectangle 6"/>
                <p:cNvSpPr/>
                <p:nvPr/>
              </p:nvSpPr>
              <p:spPr>
                <a:xfrm>
                  <a:off x="380999" y="5709961"/>
                  <a:ext cx="6488629" cy="2701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0999" y="5978236"/>
                  <a:ext cx="6488629" cy="27016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oon 8"/>
                <p:cNvSpPr/>
                <p:nvPr/>
              </p:nvSpPr>
              <p:spPr>
                <a:xfrm rot="5400000">
                  <a:off x="2450378" y="2235700"/>
                  <a:ext cx="152399" cy="689096"/>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oon 9"/>
                <p:cNvSpPr/>
                <p:nvPr/>
              </p:nvSpPr>
              <p:spPr>
                <a:xfrm rot="5400000">
                  <a:off x="3551170" y="3169406"/>
                  <a:ext cx="152399" cy="689096"/>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oon 10"/>
                <p:cNvSpPr/>
                <p:nvPr/>
              </p:nvSpPr>
              <p:spPr>
                <a:xfrm rot="5641167">
                  <a:off x="4656082" y="3182951"/>
                  <a:ext cx="187698" cy="750591"/>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oon 12"/>
                <p:cNvSpPr/>
                <p:nvPr/>
              </p:nvSpPr>
              <p:spPr>
                <a:xfrm rot="7384004">
                  <a:off x="6256184" y="3139226"/>
                  <a:ext cx="187698" cy="750591"/>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oon 14"/>
                <p:cNvSpPr/>
                <p:nvPr/>
              </p:nvSpPr>
              <p:spPr>
                <a:xfrm rot="5400000">
                  <a:off x="761107" y="1738083"/>
                  <a:ext cx="76201" cy="392732"/>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26"/>
                <p:cNvGrpSpPr/>
                <p:nvPr/>
              </p:nvGrpSpPr>
              <p:grpSpPr>
                <a:xfrm>
                  <a:off x="2182030" y="2625971"/>
                  <a:ext cx="714542" cy="1919094"/>
                  <a:chOff x="2182030" y="2625971"/>
                  <a:chExt cx="714542" cy="1919094"/>
                </a:xfrm>
              </p:grpSpPr>
              <p:cxnSp>
                <p:nvCxnSpPr>
                  <p:cNvPr id="17" name="Straight Connector 16"/>
                  <p:cNvCxnSpPr/>
                  <p:nvPr/>
                </p:nvCxnSpPr>
                <p:spPr>
                  <a:xfrm>
                    <a:off x="2182030" y="2659212"/>
                    <a:ext cx="344548" cy="923154"/>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25"/>
                  <p:cNvGrpSpPr/>
                  <p:nvPr/>
                </p:nvGrpSpPr>
                <p:grpSpPr>
                  <a:xfrm>
                    <a:off x="2523282" y="2625971"/>
                    <a:ext cx="373290" cy="1919094"/>
                    <a:chOff x="2523282" y="2625971"/>
                    <a:chExt cx="373290" cy="1919094"/>
                  </a:xfrm>
                </p:grpSpPr>
                <p:cxnSp>
                  <p:nvCxnSpPr>
                    <p:cNvPr id="18" name="Straight Connector 17"/>
                    <p:cNvCxnSpPr/>
                    <p:nvPr/>
                  </p:nvCxnSpPr>
                  <p:spPr>
                    <a:xfrm flipH="1">
                      <a:off x="2523282" y="2625971"/>
                      <a:ext cx="373290" cy="94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538882" y="3560209"/>
                      <a:ext cx="2851" cy="98485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6" name="Group 27"/>
                <p:cNvGrpSpPr/>
                <p:nvPr/>
              </p:nvGrpSpPr>
              <p:grpSpPr>
                <a:xfrm>
                  <a:off x="3280765" y="3591220"/>
                  <a:ext cx="717838" cy="1474355"/>
                  <a:chOff x="2371254" y="2644703"/>
                  <a:chExt cx="717838" cy="1474355"/>
                </a:xfrm>
              </p:grpSpPr>
              <p:cxnSp>
                <p:nvCxnSpPr>
                  <p:cNvPr id="29" name="Straight Connector 28"/>
                  <p:cNvCxnSpPr/>
                  <p:nvPr/>
                </p:nvCxnSpPr>
                <p:spPr>
                  <a:xfrm>
                    <a:off x="2371254" y="2644703"/>
                    <a:ext cx="344548" cy="923154"/>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29"/>
                  <p:cNvGrpSpPr/>
                  <p:nvPr/>
                </p:nvGrpSpPr>
                <p:grpSpPr>
                  <a:xfrm>
                    <a:off x="2708523" y="2644875"/>
                    <a:ext cx="380569" cy="1474183"/>
                    <a:chOff x="2708523" y="2644875"/>
                    <a:chExt cx="380569" cy="1474183"/>
                  </a:xfrm>
                </p:grpSpPr>
                <p:cxnSp>
                  <p:nvCxnSpPr>
                    <p:cNvPr id="31" name="Straight Connector 30"/>
                    <p:cNvCxnSpPr/>
                    <p:nvPr/>
                  </p:nvCxnSpPr>
                  <p:spPr>
                    <a:xfrm flipH="1">
                      <a:off x="2715802" y="2644875"/>
                      <a:ext cx="373290" cy="94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708523" y="3561249"/>
                      <a:ext cx="7279" cy="55780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 name="Group 35"/>
                <p:cNvGrpSpPr/>
                <p:nvPr/>
              </p:nvGrpSpPr>
              <p:grpSpPr>
                <a:xfrm rot="442544">
                  <a:off x="4314293" y="3624953"/>
                  <a:ext cx="781562" cy="1498051"/>
                  <a:chOff x="1852503" y="2486052"/>
                  <a:chExt cx="781562" cy="1498051"/>
                </a:xfrm>
              </p:grpSpPr>
              <p:cxnSp>
                <p:nvCxnSpPr>
                  <p:cNvPr id="37" name="Straight Connector 36"/>
                  <p:cNvCxnSpPr/>
                  <p:nvPr/>
                </p:nvCxnSpPr>
                <p:spPr>
                  <a:xfrm rot="21157456">
                    <a:off x="1852503" y="2501935"/>
                    <a:ext cx="421340" cy="959749"/>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37"/>
                  <p:cNvGrpSpPr/>
                  <p:nvPr/>
                </p:nvGrpSpPr>
                <p:grpSpPr>
                  <a:xfrm>
                    <a:off x="2272820" y="2486052"/>
                    <a:ext cx="361245" cy="1498051"/>
                    <a:chOff x="2272820" y="2486052"/>
                    <a:chExt cx="361245" cy="1498051"/>
                  </a:xfrm>
                </p:grpSpPr>
                <p:cxnSp>
                  <p:nvCxnSpPr>
                    <p:cNvPr id="39" name="Straight Connector 38"/>
                    <p:cNvCxnSpPr/>
                    <p:nvPr/>
                  </p:nvCxnSpPr>
                  <p:spPr>
                    <a:xfrm rot="21157456" flipH="1">
                      <a:off x="2272820" y="2486052"/>
                      <a:ext cx="361245" cy="925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21157456" flipH="1">
                      <a:off x="2329961" y="3430909"/>
                      <a:ext cx="39415" cy="553194"/>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2" name="Group 40"/>
                <p:cNvGrpSpPr/>
                <p:nvPr/>
              </p:nvGrpSpPr>
              <p:grpSpPr>
                <a:xfrm rot="1915363">
                  <a:off x="5628547" y="3440371"/>
                  <a:ext cx="717838" cy="1475010"/>
                  <a:chOff x="1484251" y="2567437"/>
                  <a:chExt cx="717838" cy="1475010"/>
                </a:xfrm>
              </p:grpSpPr>
              <p:cxnSp>
                <p:nvCxnSpPr>
                  <p:cNvPr id="42" name="Straight Connector 41"/>
                  <p:cNvCxnSpPr/>
                  <p:nvPr/>
                </p:nvCxnSpPr>
                <p:spPr>
                  <a:xfrm>
                    <a:off x="1484251" y="2590800"/>
                    <a:ext cx="344548" cy="923154"/>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42"/>
                  <p:cNvGrpSpPr/>
                  <p:nvPr/>
                </p:nvGrpSpPr>
                <p:grpSpPr>
                  <a:xfrm>
                    <a:off x="1828799" y="2567437"/>
                    <a:ext cx="373290" cy="1475010"/>
                    <a:chOff x="1828799" y="2567437"/>
                    <a:chExt cx="373290" cy="1475010"/>
                  </a:xfrm>
                </p:grpSpPr>
                <p:cxnSp>
                  <p:nvCxnSpPr>
                    <p:cNvPr id="44" name="Straight Connector 43"/>
                    <p:cNvCxnSpPr/>
                    <p:nvPr/>
                  </p:nvCxnSpPr>
                  <p:spPr>
                    <a:xfrm flipH="1">
                      <a:off x="1828799" y="2567437"/>
                      <a:ext cx="373290" cy="946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1828799" y="3484638"/>
                      <a:ext cx="7279" cy="557809"/>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50" name="TextBox 49"/>
              <p:cNvSpPr txBox="1"/>
              <p:nvPr/>
            </p:nvSpPr>
            <p:spPr>
              <a:xfrm>
                <a:off x="649919" y="1645300"/>
                <a:ext cx="550592" cy="369332"/>
              </a:xfrm>
              <a:prstGeom prst="rect">
                <a:avLst/>
              </a:prstGeom>
              <a:noFill/>
            </p:spPr>
            <p:txBody>
              <a:bodyPr wrap="square" rtlCol="0">
                <a:spAutoFit/>
              </a:bodyPr>
              <a:lstStyle/>
              <a:p>
                <a:r>
                  <a:rPr lang="en-US" dirty="0" smtClean="0"/>
                  <a:t>1</a:t>
                </a:r>
                <a:endParaRPr lang="en-US" dirty="0"/>
              </a:p>
            </p:txBody>
          </p:sp>
          <p:sp>
            <p:nvSpPr>
              <p:cNvPr id="51" name="TextBox 50"/>
              <p:cNvSpPr txBox="1"/>
              <p:nvPr/>
            </p:nvSpPr>
            <p:spPr>
              <a:xfrm>
                <a:off x="5962599" y="2900235"/>
                <a:ext cx="550592" cy="369332"/>
              </a:xfrm>
              <a:prstGeom prst="rect">
                <a:avLst/>
              </a:prstGeom>
              <a:noFill/>
            </p:spPr>
            <p:txBody>
              <a:bodyPr wrap="square" rtlCol="0">
                <a:spAutoFit/>
              </a:bodyPr>
              <a:lstStyle/>
              <a:p>
                <a:r>
                  <a:rPr lang="en-US" dirty="0"/>
                  <a:t>5</a:t>
                </a:r>
              </a:p>
            </p:txBody>
          </p:sp>
          <p:sp>
            <p:nvSpPr>
              <p:cNvPr id="52" name="TextBox 51"/>
              <p:cNvSpPr txBox="1"/>
              <p:nvPr/>
            </p:nvSpPr>
            <p:spPr>
              <a:xfrm>
                <a:off x="4465953" y="3068494"/>
                <a:ext cx="550592" cy="369332"/>
              </a:xfrm>
              <a:prstGeom prst="rect">
                <a:avLst/>
              </a:prstGeom>
              <a:noFill/>
            </p:spPr>
            <p:txBody>
              <a:bodyPr wrap="square" rtlCol="0">
                <a:spAutoFit/>
              </a:bodyPr>
              <a:lstStyle/>
              <a:p>
                <a:r>
                  <a:rPr lang="en-US" dirty="0"/>
                  <a:t>4</a:t>
                </a:r>
              </a:p>
            </p:txBody>
          </p:sp>
          <p:sp>
            <p:nvSpPr>
              <p:cNvPr id="53" name="TextBox 52"/>
              <p:cNvSpPr txBox="1"/>
              <p:nvPr/>
            </p:nvSpPr>
            <p:spPr>
              <a:xfrm>
                <a:off x="2338342" y="1867950"/>
                <a:ext cx="550592" cy="646331"/>
              </a:xfrm>
              <a:prstGeom prst="rect">
                <a:avLst/>
              </a:prstGeom>
              <a:noFill/>
            </p:spPr>
            <p:txBody>
              <a:bodyPr wrap="square" rtlCol="0">
                <a:spAutoFit/>
              </a:bodyPr>
              <a:lstStyle/>
              <a:p>
                <a:r>
                  <a:rPr lang="en-US" dirty="0" smtClean="0"/>
                  <a:t>2</a:t>
                </a:r>
              </a:p>
              <a:p>
                <a:endParaRPr lang="en-US" dirty="0"/>
              </a:p>
            </p:txBody>
          </p:sp>
          <p:sp>
            <p:nvSpPr>
              <p:cNvPr id="54" name="TextBox 53"/>
              <p:cNvSpPr txBox="1"/>
              <p:nvPr/>
            </p:nvSpPr>
            <p:spPr>
              <a:xfrm>
                <a:off x="3274139" y="2998290"/>
                <a:ext cx="550592" cy="369332"/>
              </a:xfrm>
              <a:prstGeom prst="rect">
                <a:avLst/>
              </a:prstGeom>
              <a:noFill/>
            </p:spPr>
            <p:txBody>
              <a:bodyPr wrap="square" rtlCol="0">
                <a:spAutoFit/>
              </a:bodyPr>
              <a:lstStyle/>
              <a:p>
                <a:r>
                  <a:rPr lang="en-US" dirty="0" smtClean="0"/>
                  <a:t>3</a:t>
                </a:r>
                <a:endParaRPr lang="en-US" dirty="0"/>
              </a:p>
            </p:txBody>
          </p:sp>
          <p:cxnSp>
            <p:nvCxnSpPr>
              <p:cNvPr id="55" name="Straight Connector 54"/>
              <p:cNvCxnSpPr/>
              <p:nvPr/>
            </p:nvCxnSpPr>
            <p:spPr>
              <a:xfrm flipH="1">
                <a:off x="870434" y="1981203"/>
                <a:ext cx="196366" cy="685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58323" y="1981203"/>
                <a:ext cx="212110" cy="685797"/>
              </a:xfrm>
              <a:prstGeom prst="line">
                <a:avLst/>
              </a:prstGeom>
            </p:spPr>
            <p:style>
              <a:lnRef idx="1">
                <a:schemeClr val="accent1"/>
              </a:lnRef>
              <a:fillRef idx="0">
                <a:schemeClr val="accent1"/>
              </a:fillRef>
              <a:effectRef idx="0">
                <a:schemeClr val="accent1"/>
              </a:effectRef>
              <a:fontRef idx="minor">
                <a:schemeClr val="tx1"/>
              </a:fontRef>
            </p:style>
          </p:cxn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899" y="2636286"/>
                <a:ext cx="725069" cy="83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652" y="3722005"/>
                <a:ext cx="966087"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1419282" y="2026429"/>
                <a:ext cx="550592" cy="369332"/>
              </a:xfrm>
              <a:prstGeom prst="rect">
                <a:avLst/>
              </a:prstGeom>
              <a:noFill/>
            </p:spPr>
            <p:txBody>
              <a:bodyPr wrap="square" rtlCol="0">
                <a:spAutoFit/>
              </a:bodyPr>
              <a:lstStyle/>
              <a:p>
                <a:r>
                  <a:rPr lang="en-US" dirty="0" smtClean="0"/>
                  <a:t>1.5</a:t>
                </a:r>
                <a:endParaRPr lang="en-US" dirty="0"/>
              </a:p>
            </p:txBody>
          </p:sp>
          <p:cxnSp>
            <p:nvCxnSpPr>
              <p:cNvPr id="70" name="Straight Connector 69"/>
              <p:cNvCxnSpPr/>
              <p:nvPr/>
            </p:nvCxnSpPr>
            <p:spPr>
              <a:xfrm flipH="1">
                <a:off x="1525697" y="2760611"/>
                <a:ext cx="196366" cy="685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313586" y="2760611"/>
                <a:ext cx="212110" cy="685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5124" idx="0"/>
              </p:cNvCxnSpPr>
              <p:nvPr/>
            </p:nvCxnSpPr>
            <p:spPr>
              <a:xfrm flipH="1">
                <a:off x="1525696" y="3451932"/>
                <a:ext cx="1" cy="270073"/>
              </a:xfrm>
              <a:prstGeom prst="line">
                <a:avLst/>
              </a:prstGeom>
            </p:spPr>
            <p:style>
              <a:lnRef idx="1">
                <a:schemeClr val="accent1"/>
              </a:lnRef>
              <a:fillRef idx="0">
                <a:schemeClr val="accent1"/>
              </a:fillRef>
              <a:effectRef idx="0">
                <a:schemeClr val="accent1"/>
              </a:effectRef>
              <a:fontRef idx="minor">
                <a:schemeClr val="tx1"/>
              </a:fontRef>
            </p:style>
          </p:cxnSp>
          <p:sp>
            <p:nvSpPr>
              <p:cNvPr id="75" name="Moon 74"/>
              <p:cNvSpPr/>
              <p:nvPr/>
            </p:nvSpPr>
            <p:spPr>
              <a:xfrm rot="5400000">
                <a:off x="1482004" y="2326214"/>
                <a:ext cx="152399" cy="689096"/>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9529" y="4483413"/>
                <a:ext cx="838564" cy="796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0708" y="5021922"/>
                <a:ext cx="793746" cy="753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3797" y="5077323"/>
                <a:ext cx="649417"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54540" y="5185962"/>
                <a:ext cx="521119" cy="569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25" name="Date Placeholder 24"/>
          <p:cNvSpPr>
            <a:spLocks noGrp="1"/>
          </p:cNvSpPr>
          <p:nvPr>
            <p:ph type="dt" sz="half" idx="11"/>
          </p:nvPr>
        </p:nvSpPr>
        <p:spPr/>
        <p:txBody>
          <a:bodyPr/>
          <a:lstStyle/>
          <a:p>
            <a:fld id="{03FF2744-46D1-CD46-9320-B60590928DC6}" type="datetime1">
              <a:rPr lang="en-US" smtClean="0"/>
              <a:pPr/>
              <a:t>12/7/12</a:t>
            </a:fld>
            <a:endParaRPr lang="en-US" dirty="0"/>
          </a:p>
        </p:txBody>
      </p:sp>
      <p:sp>
        <p:nvSpPr>
          <p:cNvPr id="26" name="Slide Number Placeholder 25"/>
          <p:cNvSpPr>
            <a:spLocks noGrp="1"/>
          </p:cNvSpPr>
          <p:nvPr>
            <p:ph type="sldNum" sz="quarter" idx="10"/>
          </p:nvPr>
        </p:nvSpPr>
        <p:spPr/>
        <p:txBody>
          <a:bodyPr/>
          <a:lstStyle/>
          <a:p>
            <a:fld id="{7BC1F5ED-BD72-4CAB-B526-43E94774B14F}" type="slidenum">
              <a:rPr lang="en-US" smtClean="0"/>
              <a:pPr/>
              <a:t>91</a:t>
            </a:fld>
            <a:endParaRPr lang="en-US" dirty="0"/>
          </a:p>
        </p:txBody>
      </p:sp>
      <p:grpSp>
        <p:nvGrpSpPr>
          <p:cNvPr id="56" name="Group 8"/>
          <p:cNvGrpSpPr/>
          <p:nvPr/>
        </p:nvGrpSpPr>
        <p:grpSpPr>
          <a:xfrm>
            <a:off x="757763" y="0"/>
            <a:ext cx="903111" cy="670982"/>
            <a:chOff x="757763" y="23359"/>
            <a:chExt cx="903111" cy="670982"/>
          </a:xfrm>
        </p:grpSpPr>
        <p:sp>
          <p:nvSpPr>
            <p:cNvPr id="57" name="Left Arrow 56"/>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912984" y="136247"/>
              <a:ext cx="623338" cy="369332"/>
            </a:xfrm>
            <a:prstGeom prst="rect">
              <a:avLst/>
            </a:prstGeom>
            <a:noFill/>
          </p:spPr>
          <p:txBody>
            <a:bodyPr wrap="none" rtlCol="0">
              <a:spAutoFit/>
            </a:bodyPr>
            <a:lstStyle/>
            <a:p>
              <a:r>
                <a:rPr lang="en-US" dirty="0" smtClean="0">
                  <a:hlinkClick r:id="rId8" action="ppaction://hlinksldjump"/>
                </a:rPr>
                <a:t>Back</a:t>
              </a:r>
              <a:endParaRPr lang="en-US" dirty="0"/>
            </a:p>
          </p:txBody>
        </p:sp>
      </p:grpSp>
    </p:spTree>
    <p:extLst>
      <p:ext uri="{BB962C8B-B14F-4D97-AF65-F5344CB8AC3E}">
        <p14:creationId xmlns:p14="http://schemas.microsoft.com/office/powerpoint/2010/main" val="135806619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Landing on Sea Ice</a:t>
            </a:r>
            <a:endParaRPr lang="en-US" dirty="0"/>
          </a:p>
        </p:txBody>
      </p:sp>
      <p:sp>
        <p:nvSpPr>
          <p:cNvPr id="3" name="Content Placeholder 2"/>
          <p:cNvSpPr>
            <a:spLocks noGrp="1"/>
          </p:cNvSpPr>
          <p:nvPr>
            <p:ph sz="half" idx="4294967295"/>
          </p:nvPr>
        </p:nvSpPr>
        <p:spPr>
          <a:xfrm>
            <a:off x="0" y="1600200"/>
            <a:ext cx="4038600" cy="4525963"/>
          </a:xfrm>
          <a:prstGeom prst="rect">
            <a:avLst/>
          </a:prstGeom>
        </p:spPr>
        <p:txBody>
          <a:bodyPr/>
          <a:lstStyle/>
          <a:p>
            <a:r>
              <a:rPr lang="en-US" dirty="0" smtClean="0"/>
              <a:t>Adviser </a:t>
            </a:r>
          </a:p>
          <a:p>
            <a:pPr lvl="1"/>
            <a:r>
              <a:rPr lang="en-US" dirty="0" smtClean="0"/>
              <a:t>2x2 in area </a:t>
            </a:r>
          </a:p>
          <a:p>
            <a:pPr lvl="1"/>
            <a:r>
              <a:rPr lang="en-US" dirty="0" smtClean="0"/>
              <a:t>150 </a:t>
            </a:r>
            <a:r>
              <a:rPr lang="en-US" dirty="0" err="1" smtClean="0"/>
              <a:t>lbs</a:t>
            </a:r>
            <a:r>
              <a:rPr lang="en-US" dirty="0" smtClean="0"/>
              <a:t> </a:t>
            </a:r>
          </a:p>
          <a:p>
            <a:pPr lvl="1"/>
            <a:r>
              <a:rPr lang="en-US" dirty="0" smtClean="0"/>
              <a:t>Sinks 2 in deep </a:t>
            </a:r>
          </a:p>
          <a:p>
            <a:r>
              <a:rPr lang="en-US" dirty="0" smtClean="0"/>
              <a:t>Assumed reaction force linear function of depth </a:t>
            </a:r>
          </a:p>
          <a:p>
            <a:r>
              <a:rPr lang="en-US" dirty="0" smtClean="0"/>
              <a:t>Used ODE 45 to calculate depth impact </a:t>
            </a:r>
            <a:endParaRPr lang="en-US" dirty="0"/>
          </a:p>
        </p:txBody>
      </p:sp>
      <p:sp>
        <p:nvSpPr>
          <p:cNvPr id="4" name="Content Placeholder 3"/>
          <p:cNvSpPr>
            <a:spLocks noGrp="1"/>
          </p:cNvSpPr>
          <p:nvPr>
            <p:ph sz="half" idx="4294967295"/>
          </p:nvPr>
        </p:nvSpPr>
        <p:spPr>
          <a:xfrm>
            <a:off x="5105400" y="1600200"/>
            <a:ext cx="4038600" cy="4525963"/>
          </a:xfrm>
          <a:prstGeom prst="rect">
            <a:avLst/>
          </a:prstGeom>
        </p:spPr>
        <p:txBody>
          <a:bodyPr/>
          <a:lstStyle/>
          <a:p>
            <a:r>
              <a:rPr lang="en-US" dirty="0" smtClean="0"/>
              <a:t>Sinks 5.5 cm </a:t>
            </a:r>
          </a:p>
          <a:p>
            <a:pPr lvl="1"/>
            <a:r>
              <a:rPr lang="en-US" dirty="0" smtClean="0"/>
              <a:t>12 kg at 3 </a:t>
            </a:r>
            <a:r>
              <a:rPr lang="en-US" dirty="0" err="1" smtClean="0"/>
              <a:t>m/s</a:t>
            </a:r>
            <a:endParaRPr lang="en-US" dirty="0" smtClean="0"/>
          </a:p>
          <a:p>
            <a:pPr lvl="1"/>
            <a:r>
              <a:rPr lang="en-US" dirty="0" smtClean="0"/>
              <a:t>13 </a:t>
            </a:r>
            <a:r>
              <a:rPr lang="en-US" dirty="0" err="1" smtClean="0"/>
              <a:t>g</a:t>
            </a:r>
            <a:r>
              <a:rPr lang="en-US" dirty="0" smtClean="0"/>
              <a:t> impact </a:t>
            </a:r>
          </a:p>
          <a:p>
            <a:endParaRPr lang="en-US" dirty="0"/>
          </a:p>
        </p:txBody>
      </p:sp>
      <p:sp>
        <p:nvSpPr>
          <p:cNvPr id="5" name="Date Placeholder 4"/>
          <p:cNvSpPr>
            <a:spLocks noGrp="1"/>
          </p:cNvSpPr>
          <p:nvPr>
            <p:ph type="dt" sz="half" idx="11"/>
          </p:nvPr>
        </p:nvSpPr>
        <p:spPr/>
        <p:txBody>
          <a:bodyPr/>
          <a:lstStyle/>
          <a:p>
            <a:fld id="{C5211CA0-B45F-D04C-9063-44B94C9D2A25}" type="datetime1">
              <a:rPr lang="en-US" smtClean="0"/>
              <a:pPr/>
              <a:t>12/7/12</a:t>
            </a:fld>
            <a:endParaRPr lang="en-US" dirty="0"/>
          </a:p>
        </p:txBody>
      </p:sp>
      <p:sp>
        <p:nvSpPr>
          <p:cNvPr id="6" name="Slide Number Placeholder 5"/>
          <p:cNvSpPr>
            <a:spLocks noGrp="1"/>
          </p:cNvSpPr>
          <p:nvPr>
            <p:ph type="sldNum" sz="quarter" idx="10"/>
          </p:nvPr>
        </p:nvSpPr>
        <p:spPr/>
        <p:txBody>
          <a:bodyPr/>
          <a:lstStyle/>
          <a:p>
            <a:fld id="{7BC1F5ED-BD72-4CAB-B526-43E94774B14F}" type="slidenum">
              <a:rPr lang="en-US" smtClean="0"/>
              <a:pPr/>
              <a:t>92</a:t>
            </a:fld>
            <a:endParaRPr lang="en-US" dirty="0"/>
          </a:p>
        </p:txBody>
      </p:sp>
      <p:grpSp>
        <p:nvGrpSpPr>
          <p:cNvPr id="7" name="Group 8"/>
          <p:cNvGrpSpPr/>
          <p:nvPr/>
        </p:nvGrpSpPr>
        <p:grpSpPr>
          <a:xfrm>
            <a:off x="757763" y="0"/>
            <a:ext cx="903111" cy="670982"/>
            <a:chOff x="757763" y="23359"/>
            <a:chExt cx="903111" cy="670982"/>
          </a:xfrm>
        </p:grpSpPr>
        <p:sp>
          <p:nvSpPr>
            <p:cNvPr id="8" name="Left Arrow 7"/>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12984" y="136247"/>
              <a:ext cx="623338" cy="369332"/>
            </a:xfrm>
            <a:prstGeom prst="rect">
              <a:avLst/>
            </a:prstGeom>
            <a:noFill/>
          </p:spPr>
          <p:txBody>
            <a:bodyPr wrap="none" rtlCol="0">
              <a:spAutoFit/>
            </a:bodyPr>
            <a:lstStyle/>
            <a:p>
              <a:r>
                <a:rPr lang="en-US" dirty="0" smtClean="0">
                  <a:hlinkClick r:id="rId2" action="ppaction://hlinksldjump"/>
                </a:rPr>
                <a:t>Back</a:t>
              </a:r>
              <a:endParaRPr lang="en-US" dirty="0"/>
            </a:p>
          </p:txBody>
        </p:sp>
      </p:grpSp>
    </p:spTree>
    <p:extLst>
      <p:ext uri="{BB962C8B-B14F-4D97-AF65-F5344CB8AC3E}">
        <p14:creationId xmlns:p14="http://schemas.microsoft.com/office/powerpoint/2010/main" val="170491887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Fiberglass material </a:t>
            </a:r>
            <a:endParaRPr lang="en-US" dirty="0"/>
          </a:p>
        </p:txBody>
      </p:sp>
      <p:sp>
        <p:nvSpPr>
          <p:cNvPr id="3" name="Content Placeholder 2"/>
          <p:cNvSpPr>
            <a:spLocks noGrp="1"/>
          </p:cNvSpPr>
          <p:nvPr>
            <p:ph idx="4294967295"/>
          </p:nvPr>
        </p:nvSpPr>
        <p:spPr>
          <a:xfrm>
            <a:off x="0" y="1600200"/>
            <a:ext cx="4038600" cy="4525963"/>
          </a:xfrm>
          <a:prstGeom prst="rect">
            <a:avLst/>
          </a:prstGeom>
        </p:spPr>
        <p:txBody>
          <a:bodyPr>
            <a:normAutofit fontScale="85000" lnSpcReduction="20000"/>
          </a:bodyPr>
          <a:lstStyle/>
          <a:p>
            <a:r>
              <a:rPr lang="en-US" dirty="0" smtClean="0"/>
              <a:t>Epoxy </a:t>
            </a:r>
          </a:p>
          <a:p>
            <a:pPr lvl="1"/>
            <a:r>
              <a:rPr lang="en-US" dirty="0" smtClean="0"/>
              <a:t>Tap plastics General purpose </a:t>
            </a:r>
          </a:p>
          <a:p>
            <a:pPr lvl="1"/>
            <a:r>
              <a:rPr lang="en-US" dirty="0" smtClean="0"/>
              <a:t>High strength flexibility </a:t>
            </a:r>
          </a:p>
          <a:p>
            <a:pPr lvl="1"/>
            <a:r>
              <a:rPr lang="en-US" dirty="0" smtClean="0"/>
              <a:t>Simple to work with </a:t>
            </a:r>
          </a:p>
          <a:p>
            <a:pPr lvl="1"/>
            <a:r>
              <a:rPr lang="en-US" dirty="0" smtClean="0"/>
              <a:t>1-1 ratio </a:t>
            </a:r>
          </a:p>
          <a:p>
            <a:pPr lvl="1"/>
            <a:r>
              <a:rPr lang="en-US" dirty="0" smtClean="0"/>
              <a:t>Air dry </a:t>
            </a:r>
          </a:p>
          <a:p>
            <a:r>
              <a:rPr lang="en-US" dirty="0" smtClean="0"/>
              <a:t>Cloth </a:t>
            </a:r>
          </a:p>
          <a:p>
            <a:pPr lvl="1"/>
            <a:r>
              <a:rPr lang="en-US" dirty="0" smtClean="0"/>
              <a:t>Standard E Class Cloth</a:t>
            </a:r>
          </a:p>
          <a:p>
            <a:pPr lvl="1"/>
            <a:r>
              <a:rPr lang="en-US" dirty="0" smtClean="0"/>
              <a:t>Heavy weight 9.75 oz</a:t>
            </a:r>
          </a:p>
          <a:p>
            <a:pPr lvl="1"/>
            <a:r>
              <a:rPr lang="en-US" dirty="0" smtClean="0"/>
              <a:t>Made into our shape </a:t>
            </a:r>
          </a:p>
          <a:p>
            <a:pPr lvl="1"/>
            <a:r>
              <a:rPr lang="en-US" dirty="0" smtClean="0"/>
              <a:t>Uniform thickness  </a:t>
            </a:r>
          </a:p>
          <a:p>
            <a:pPr lvl="1"/>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5257800" y="1676400"/>
            <a:ext cx="2944828" cy="2390775"/>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4916312" y="4179713"/>
            <a:ext cx="3543300" cy="1971675"/>
          </a:xfrm>
          <a:prstGeom prst="rect">
            <a:avLst/>
          </a:prstGeom>
          <a:noFill/>
          <a:ln w="9525">
            <a:noFill/>
            <a:miter lim="800000"/>
            <a:headEnd/>
            <a:tailEnd/>
          </a:ln>
        </p:spPr>
      </p:pic>
      <p:sp>
        <p:nvSpPr>
          <p:cNvPr id="4" name="Date Placeholder 3"/>
          <p:cNvSpPr>
            <a:spLocks noGrp="1"/>
          </p:cNvSpPr>
          <p:nvPr>
            <p:ph type="dt" sz="half" idx="11"/>
          </p:nvPr>
        </p:nvSpPr>
        <p:spPr/>
        <p:txBody>
          <a:bodyPr/>
          <a:lstStyle/>
          <a:p>
            <a:fld id="{EB5B1A97-9863-5E45-B1B4-2AC083E37A24}"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93</a:t>
            </a:fld>
            <a:endParaRPr lang="en-US" dirty="0"/>
          </a:p>
        </p:txBody>
      </p:sp>
      <p:grpSp>
        <p:nvGrpSpPr>
          <p:cNvPr id="8" name="Group 8"/>
          <p:cNvGrpSpPr/>
          <p:nvPr/>
        </p:nvGrpSpPr>
        <p:grpSpPr>
          <a:xfrm>
            <a:off x="757763" y="0"/>
            <a:ext cx="903111" cy="670982"/>
            <a:chOff x="757763" y="23359"/>
            <a:chExt cx="903111" cy="670982"/>
          </a:xfrm>
        </p:grpSpPr>
        <p:sp>
          <p:nvSpPr>
            <p:cNvPr id="9" name="Left Arrow 8"/>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385080230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Detailed Design: Telescoping Tube</a:t>
            </a:r>
            <a:endParaRPr lang="en-US" dirty="0"/>
          </a:p>
        </p:txBody>
      </p:sp>
      <p:sp>
        <p:nvSpPr>
          <p:cNvPr id="3" name="Content Placeholder 2"/>
          <p:cNvSpPr>
            <a:spLocks noGrp="1"/>
          </p:cNvSpPr>
          <p:nvPr>
            <p:ph idx="4294967295"/>
          </p:nvPr>
        </p:nvSpPr>
        <p:spPr>
          <a:xfrm>
            <a:off x="0" y="1600200"/>
            <a:ext cx="4038600" cy="4525963"/>
          </a:xfrm>
          <a:prstGeom prst="rect">
            <a:avLst/>
          </a:prstGeom>
        </p:spPr>
        <p:txBody>
          <a:bodyPr>
            <a:normAutofit fontScale="92500" lnSpcReduction="20000"/>
          </a:bodyPr>
          <a:lstStyle/>
          <a:p>
            <a:r>
              <a:rPr lang="en-US" dirty="0" smtClean="0"/>
              <a:t>3 lengths </a:t>
            </a:r>
          </a:p>
          <a:p>
            <a:pPr lvl="1"/>
            <a:r>
              <a:rPr lang="en-US" dirty="0" smtClean="0"/>
              <a:t>22-25 cm long </a:t>
            </a:r>
          </a:p>
          <a:p>
            <a:pPr lvl="1"/>
            <a:r>
              <a:rPr lang="en-US" dirty="0" smtClean="0"/>
              <a:t>Grove in outer slot </a:t>
            </a:r>
          </a:p>
          <a:p>
            <a:pPr lvl="1"/>
            <a:r>
              <a:rPr lang="en-US" dirty="0" smtClean="0"/>
              <a:t>0-80 bolt in smaller one  </a:t>
            </a:r>
          </a:p>
          <a:p>
            <a:pPr lvl="1"/>
            <a:r>
              <a:rPr lang="en-US" dirty="0" smtClean="0"/>
              <a:t>Prevents over extension </a:t>
            </a:r>
          </a:p>
          <a:p>
            <a:r>
              <a:rPr lang="en-US" dirty="0" smtClean="0"/>
              <a:t>Outer diameter </a:t>
            </a:r>
          </a:p>
          <a:p>
            <a:pPr lvl="1"/>
            <a:r>
              <a:rPr lang="en-US" dirty="0" smtClean="0"/>
              <a:t>0.634  -0.75 in </a:t>
            </a:r>
          </a:p>
          <a:p>
            <a:pPr lvl="1"/>
            <a:r>
              <a:rPr lang="en-US" dirty="0" smtClean="0"/>
              <a:t>0.509 - 0.625 in </a:t>
            </a:r>
          </a:p>
          <a:p>
            <a:pPr lvl="1"/>
            <a:r>
              <a:rPr lang="en-US" dirty="0" smtClean="0"/>
              <a:t>0.334 - 0.5 in</a:t>
            </a:r>
          </a:p>
          <a:p>
            <a:endParaRPr lang="en-US" dirty="0"/>
          </a:p>
        </p:txBody>
      </p:sp>
      <p:pic>
        <p:nvPicPr>
          <p:cNvPr id="10243" name="Picture 3"/>
          <p:cNvPicPr>
            <a:picLocks noChangeAspect="1" noChangeArrowheads="1"/>
          </p:cNvPicPr>
          <p:nvPr/>
        </p:nvPicPr>
        <p:blipFill>
          <a:blip r:embed="rId2" cstate="print"/>
          <a:srcRect/>
          <a:stretch>
            <a:fillRect/>
          </a:stretch>
        </p:blipFill>
        <p:spPr bwMode="auto">
          <a:xfrm>
            <a:off x="5181600" y="3810000"/>
            <a:ext cx="2790825" cy="2586618"/>
          </a:xfrm>
          <a:prstGeom prst="rect">
            <a:avLst/>
          </a:prstGeom>
          <a:noFill/>
          <a:ln w="9525">
            <a:noFill/>
            <a:miter lim="800000"/>
            <a:headEnd/>
            <a:tailEnd/>
          </a:ln>
        </p:spPr>
      </p:pic>
      <p:pic>
        <p:nvPicPr>
          <p:cNvPr id="10244" name="Picture 4"/>
          <p:cNvPicPr>
            <a:picLocks noChangeAspect="1" noChangeArrowheads="1"/>
          </p:cNvPicPr>
          <p:nvPr/>
        </p:nvPicPr>
        <p:blipFill>
          <a:blip r:embed="rId3" cstate="print"/>
          <a:srcRect/>
          <a:stretch>
            <a:fillRect/>
          </a:stretch>
        </p:blipFill>
        <p:spPr bwMode="auto">
          <a:xfrm>
            <a:off x="4495800" y="1295400"/>
            <a:ext cx="3790950" cy="2514406"/>
          </a:xfrm>
          <a:prstGeom prst="rect">
            <a:avLst/>
          </a:prstGeom>
          <a:noFill/>
          <a:ln w="9525">
            <a:noFill/>
            <a:miter lim="800000"/>
            <a:headEnd/>
            <a:tailEnd/>
          </a:ln>
        </p:spPr>
      </p:pic>
      <p:cxnSp>
        <p:nvCxnSpPr>
          <p:cNvPr id="8" name="Straight Arrow Connector 7"/>
          <p:cNvCxnSpPr/>
          <p:nvPr/>
        </p:nvCxnSpPr>
        <p:spPr>
          <a:xfrm flipV="1">
            <a:off x="2819400" y="4648200"/>
            <a:ext cx="2590800" cy="3048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962400" y="2362200"/>
            <a:ext cx="914400" cy="2286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962400" y="2590800"/>
            <a:ext cx="1219200" cy="5334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124200" y="5257800"/>
            <a:ext cx="2743200" cy="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819400" y="5486400"/>
            <a:ext cx="3657600" cy="2286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1"/>
          </p:nvPr>
        </p:nvSpPr>
        <p:spPr/>
        <p:txBody>
          <a:bodyPr/>
          <a:lstStyle/>
          <a:p>
            <a:fld id="{33A8D63D-8D0E-5E48-B6A1-BFE55908717A}"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94</a:t>
            </a:fld>
            <a:endParaRPr lang="en-US" dirty="0"/>
          </a:p>
        </p:txBody>
      </p:sp>
      <p:grpSp>
        <p:nvGrpSpPr>
          <p:cNvPr id="13" name="Group 8"/>
          <p:cNvGrpSpPr/>
          <p:nvPr/>
        </p:nvGrpSpPr>
        <p:grpSpPr>
          <a:xfrm>
            <a:off x="757763" y="0"/>
            <a:ext cx="903111" cy="670982"/>
            <a:chOff x="757763" y="23359"/>
            <a:chExt cx="903111" cy="670982"/>
          </a:xfrm>
        </p:grpSpPr>
        <p:sp>
          <p:nvSpPr>
            <p:cNvPr id="14" name="Left Arrow 13"/>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36107368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Design: Landing Spring</a:t>
            </a:r>
            <a:endParaRPr lang="en-US" dirty="0"/>
          </a:p>
        </p:txBody>
      </p:sp>
      <p:sp>
        <p:nvSpPr>
          <p:cNvPr id="3" name="Content Placeholder 2"/>
          <p:cNvSpPr>
            <a:spLocks noGrp="1"/>
          </p:cNvSpPr>
          <p:nvPr>
            <p:ph idx="4294967295"/>
          </p:nvPr>
        </p:nvSpPr>
        <p:spPr>
          <a:xfrm>
            <a:off x="4876800" y="1600200"/>
            <a:ext cx="4267200" cy="4525963"/>
          </a:xfrm>
          <a:prstGeom prst="rect">
            <a:avLst/>
          </a:prstGeom>
        </p:spPr>
        <p:txBody>
          <a:bodyPr/>
          <a:lstStyle/>
          <a:p>
            <a:r>
              <a:rPr lang="en-US" dirty="0" smtClean="0"/>
              <a:t>Cut to length spring </a:t>
            </a:r>
          </a:p>
          <a:p>
            <a:r>
              <a:rPr lang="en-US" dirty="0" smtClean="0"/>
              <a:t>60 cm long </a:t>
            </a:r>
          </a:p>
          <a:p>
            <a:r>
              <a:rPr lang="en-US" dirty="0" smtClean="0"/>
              <a:t>Outer diameter 0.312 in  </a:t>
            </a:r>
          </a:p>
          <a:p>
            <a:r>
              <a:rPr lang="en-US" dirty="0" smtClean="0"/>
              <a:t>Spring constant 35.8    lb/in</a:t>
            </a:r>
          </a:p>
          <a:p>
            <a:r>
              <a:rPr lang="en-US" dirty="0" smtClean="0"/>
              <a:t>Can be compressed to solid </a:t>
            </a:r>
          </a:p>
          <a:p>
            <a:endParaRPr lang="en-US" dirty="0" smtClean="0"/>
          </a:p>
          <a:p>
            <a:endParaRPr lang="en-US" dirty="0"/>
          </a:p>
        </p:txBody>
      </p:sp>
      <p:pic>
        <p:nvPicPr>
          <p:cNvPr id="6" name="Picture 2"/>
          <p:cNvPicPr>
            <a:picLocks noChangeAspect="1" noChangeArrowheads="1"/>
          </p:cNvPicPr>
          <p:nvPr/>
        </p:nvPicPr>
        <p:blipFill>
          <a:blip r:embed="rId2" cstate="print"/>
          <a:srcRect/>
          <a:stretch>
            <a:fillRect/>
          </a:stretch>
        </p:blipFill>
        <p:spPr bwMode="auto">
          <a:xfrm>
            <a:off x="228600" y="1981200"/>
            <a:ext cx="4388837" cy="2514600"/>
          </a:xfrm>
          <a:prstGeom prst="rect">
            <a:avLst/>
          </a:prstGeom>
          <a:noFill/>
          <a:ln w="9525">
            <a:noFill/>
            <a:miter lim="800000"/>
            <a:headEnd/>
            <a:tailEnd/>
          </a:ln>
        </p:spPr>
      </p:pic>
      <p:cxnSp>
        <p:nvCxnSpPr>
          <p:cNvPr id="7" name="Straight Arrow Connector 6"/>
          <p:cNvCxnSpPr/>
          <p:nvPr/>
        </p:nvCxnSpPr>
        <p:spPr>
          <a:xfrm flipH="1">
            <a:off x="2667000" y="1905000"/>
            <a:ext cx="2209800" cy="15240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1"/>
          </p:nvPr>
        </p:nvSpPr>
        <p:spPr/>
        <p:txBody>
          <a:bodyPr/>
          <a:lstStyle/>
          <a:p>
            <a:fld id="{AF4A9411-58E7-2A4B-9594-2CCF60229C17}"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95</a:t>
            </a:fld>
            <a:endParaRPr lang="en-US" dirty="0"/>
          </a:p>
        </p:txBody>
      </p:sp>
      <p:grpSp>
        <p:nvGrpSpPr>
          <p:cNvPr id="8" name="Group 8"/>
          <p:cNvGrpSpPr/>
          <p:nvPr/>
        </p:nvGrpSpPr>
        <p:grpSpPr>
          <a:xfrm>
            <a:off x="757763" y="0"/>
            <a:ext cx="903111" cy="670982"/>
            <a:chOff x="757763" y="23359"/>
            <a:chExt cx="903111" cy="670982"/>
          </a:xfrm>
        </p:grpSpPr>
        <p:sp>
          <p:nvSpPr>
            <p:cNvPr id="9" name="Left Arrow 8"/>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182939322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5962"/>
            <a:ext cx="7886700" cy="808038"/>
          </a:xfrm>
        </p:spPr>
        <p:txBody>
          <a:bodyPr>
            <a:normAutofit fontScale="90000"/>
          </a:bodyPr>
          <a:lstStyle/>
          <a:p>
            <a:r>
              <a:rPr lang="en-US" dirty="0" smtClean="0"/>
              <a:t>Detailed Design: Holes near the edge</a:t>
            </a:r>
            <a:endParaRPr lang="en-US" dirty="0"/>
          </a:p>
        </p:txBody>
      </p:sp>
      <p:sp>
        <p:nvSpPr>
          <p:cNvPr id="3" name="Content Placeholder 2"/>
          <p:cNvSpPr>
            <a:spLocks noGrp="1"/>
          </p:cNvSpPr>
          <p:nvPr>
            <p:ph idx="4294967295"/>
          </p:nvPr>
        </p:nvSpPr>
        <p:spPr>
          <a:xfrm>
            <a:off x="0" y="1600200"/>
            <a:ext cx="4114800" cy="4525963"/>
          </a:xfrm>
          <a:prstGeom prst="rect">
            <a:avLst/>
          </a:prstGeom>
        </p:spPr>
        <p:txBody>
          <a:bodyPr>
            <a:normAutofit fontScale="92500"/>
          </a:bodyPr>
          <a:lstStyle/>
          <a:p>
            <a:r>
              <a:rPr lang="en-US" dirty="0" smtClean="0"/>
              <a:t>Bottom plate 0.25 in </a:t>
            </a:r>
          </a:p>
          <a:p>
            <a:r>
              <a:rPr lang="en-US" dirty="0" smtClean="0"/>
              <a:t>16 2-56 bolts </a:t>
            </a:r>
          </a:p>
          <a:p>
            <a:r>
              <a:rPr lang="en-US" dirty="0" smtClean="0"/>
              <a:t>Concern</a:t>
            </a:r>
          </a:p>
          <a:p>
            <a:pPr lvl="1"/>
            <a:r>
              <a:rPr lang="en-US" dirty="0" smtClean="0"/>
              <a:t>Fiberglass close to edge</a:t>
            </a:r>
          </a:p>
          <a:p>
            <a:pPr lvl="1"/>
            <a:r>
              <a:rPr lang="en-US" dirty="0" smtClean="0"/>
              <a:t>Tension tests</a:t>
            </a:r>
          </a:p>
          <a:p>
            <a:pPr lvl="1"/>
            <a:r>
              <a:rPr lang="en-US" dirty="0" smtClean="0"/>
              <a:t>10 tests  </a:t>
            </a:r>
          </a:p>
          <a:p>
            <a:pPr lvl="2"/>
            <a:r>
              <a:rPr lang="en-US" dirty="0" smtClean="0"/>
              <a:t>0.125 inch holes drilled </a:t>
            </a:r>
          </a:p>
          <a:p>
            <a:pPr lvl="2"/>
            <a:r>
              <a:rPr lang="en-US" dirty="0" smtClean="0"/>
              <a:t>0.125 inches from edge </a:t>
            </a:r>
          </a:p>
          <a:p>
            <a:pPr lvl="2"/>
            <a:r>
              <a:rPr lang="en-US" dirty="0"/>
              <a:t>H</a:t>
            </a:r>
            <a:r>
              <a:rPr lang="en-US" dirty="0" smtClean="0"/>
              <a:t>eld 8 kg average   </a:t>
            </a:r>
          </a:p>
          <a:p>
            <a:pPr>
              <a:buNone/>
            </a:pPr>
            <a:endParaRPr lang="en-US" dirty="0" smtClean="0"/>
          </a:p>
          <a:p>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4876800" y="4343400"/>
            <a:ext cx="3886200" cy="982466"/>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495800" y="1524000"/>
            <a:ext cx="4419600" cy="1456832"/>
          </a:xfrm>
          <a:prstGeom prst="rect">
            <a:avLst/>
          </a:prstGeom>
          <a:noFill/>
          <a:ln w="9525">
            <a:noFill/>
            <a:miter lim="800000"/>
            <a:headEnd/>
            <a:tailEnd/>
          </a:ln>
        </p:spPr>
      </p:pic>
      <p:sp>
        <p:nvSpPr>
          <p:cNvPr id="4" name="Date Placeholder 3"/>
          <p:cNvSpPr>
            <a:spLocks noGrp="1"/>
          </p:cNvSpPr>
          <p:nvPr>
            <p:ph type="dt" sz="half" idx="11"/>
          </p:nvPr>
        </p:nvSpPr>
        <p:spPr/>
        <p:txBody>
          <a:bodyPr/>
          <a:lstStyle/>
          <a:p>
            <a:fld id="{052F9AA2-505E-9441-A8A3-ED89192C5035}"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96</a:t>
            </a:fld>
            <a:endParaRPr lang="en-US" dirty="0"/>
          </a:p>
        </p:txBody>
      </p:sp>
      <p:grpSp>
        <p:nvGrpSpPr>
          <p:cNvPr id="8" name="Group 8"/>
          <p:cNvGrpSpPr/>
          <p:nvPr/>
        </p:nvGrpSpPr>
        <p:grpSpPr>
          <a:xfrm>
            <a:off x="757763" y="0"/>
            <a:ext cx="903111" cy="670982"/>
            <a:chOff x="757763" y="23359"/>
            <a:chExt cx="903111" cy="670982"/>
          </a:xfrm>
        </p:grpSpPr>
        <p:sp>
          <p:nvSpPr>
            <p:cNvPr id="9" name="Left Arrow 8"/>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274139268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Detailed Design: Machining plates </a:t>
            </a:r>
            <a:endParaRPr lang="en-US" dirty="0"/>
          </a:p>
        </p:txBody>
      </p:sp>
      <p:sp>
        <p:nvSpPr>
          <p:cNvPr id="3" name="Content Placeholder 2"/>
          <p:cNvSpPr>
            <a:spLocks noGrp="1"/>
          </p:cNvSpPr>
          <p:nvPr>
            <p:ph idx="4294967295"/>
          </p:nvPr>
        </p:nvSpPr>
        <p:spPr>
          <a:xfrm>
            <a:off x="0" y="1600200"/>
            <a:ext cx="4038600" cy="4525963"/>
          </a:xfrm>
          <a:prstGeom prst="rect">
            <a:avLst/>
          </a:prstGeom>
        </p:spPr>
        <p:txBody>
          <a:bodyPr/>
          <a:lstStyle/>
          <a:p>
            <a:r>
              <a:rPr lang="en-US" dirty="0" smtClean="0"/>
              <a:t>Small blocks bolt onto plate </a:t>
            </a:r>
          </a:p>
          <a:p>
            <a:r>
              <a:rPr lang="en-US" dirty="0" smtClean="0"/>
              <a:t>Simplifies machining </a:t>
            </a:r>
          </a:p>
          <a:p>
            <a:r>
              <a:rPr lang="en-US" dirty="0" smtClean="0"/>
              <a:t>Cheaper, thinner metal </a:t>
            </a:r>
          </a:p>
          <a:p>
            <a:r>
              <a:rPr lang="en-US" dirty="0" smtClean="0"/>
              <a:t>4 axis for holes along edge ITLL shop </a:t>
            </a:r>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4572000" y="1600200"/>
            <a:ext cx="4152295" cy="2890838"/>
          </a:xfrm>
          <a:prstGeom prst="rect">
            <a:avLst/>
          </a:prstGeom>
          <a:noFill/>
          <a:ln w="9525">
            <a:noFill/>
            <a:miter lim="800000"/>
            <a:headEnd/>
            <a:tailEnd/>
          </a:ln>
        </p:spPr>
      </p:pic>
      <p:cxnSp>
        <p:nvCxnSpPr>
          <p:cNvPr id="5" name="Straight Arrow Connector 4"/>
          <p:cNvCxnSpPr/>
          <p:nvPr/>
        </p:nvCxnSpPr>
        <p:spPr>
          <a:xfrm>
            <a:off x="3657600" y="4114800"/>
            <a:ext cx="2743200" cy="2286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819400" y="2286000"/>
            <a:ext cx="2514600" cy="1524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1"/>
          </p:nvPr>
        </p:nvSpPr>
        <p:spPr/>
        <p:txBody>
          <a:bodyPr/>
          <a:lstStyle/>
          <a:p>
            <a:fld id="{816CBFCD-6BFD-684E-8EDF-F0DCD9B375D7}" type="datetime1">
              <a:rPr lang="en-US" smtClean="0"/>
              <a:pPr/>
              <a:t>12/7/12</a:t>
            </a:fld>
            <a:endParaRPr lang="en-US" dirty="0"/>
          </a:p>
        </p:txBody>
      </p:sp>
      <p:sp>
        <p:nvSpPr>
          <p:cNvPr id="6" name="Slide Number Placeholder 5"/>
          <p:cNvSpPr>
            <a:spLocks noGrp="1"/>
          </p:cNvSpPr>
          <p:nvPr>
            <p:ph type="sldNum" sz="quarter" idx="10"/>
          </p:nvPr>
        </p:nvSpPr>
        <p:spPr/>
        <p:txBody>
          <a:bodyPr/>
          <a:lstStyle/>
          <a:p>
            <a:fld id="{7BC1F5ED-BD72-4CAB-B526-43E94774B14F}" type="slidenum">
              <a:rPr lang="en-US" smtClean="0"/>
              <a:pPr/>
              <a:t>97</a:t>
            </a:fld>
            <a:endParaRPr lang="en-US" dirty="0"/>
          </a:p>
        </p:txBody>
      </p:sp>
      <p:grpSp>
        <p:nvGrpSpPr>
          <p:cNvPr id="9" name="Group 8"/>
          <p:cNvGrpSpPr/>
          <p:nvPr/>
        </p:nvGrpSpPr>
        <p:grpSpPr>
          <a:xfrm>
            <a:off x="757763" y="0"/>
            <a:ext cx="903111" cy="670982"/>
            <a:chOff x="757763" y="23359"/>
            <a:chExt cx="903111" cy="670982"/>
          </a:xfrm>
        </p:grpSpPr>
        <p:sp>
          <p:nvSpPr>
            <p:cNvPr id="10" name="Left Arrow 9"/>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130666557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Design: Traveler design </a:t>
            </a:r>
            <a:endParaRPr lang="en-US" dirty="0"/>
          </a:p>
        </p:txBody>
      </p:sp>
      <p:sp>
        <p:nvSpPr>
          <p:cNvPr id="3" name="Content Placeholder 2"/>
          <p:cNvSpPr>
            <a:spLocks noGrp="1"/>
          </p:cNvSpPr>
          <p:nvPr>
            <p:ph idx="4294967295"/>
          </p:nvPr>
        </p:nvSpPr>
        <p:spPr>
          <a:xfrm>
            <a:off x="0" y="1600200"/>
            <a:ext cx="4114800" cy="4525963"/>
          </a:xfrm>
          <a:prstGeom prst="rect">
            <a:avLst/>
          </a:prstGeom>
        </p:spPr>
        <p:txBody>
          <a:bodyPr>
            <a:normAutofit/>
          </a:bodyPr>
          <a:lstStyle/>
          <a:p>
            <a:r>
              <a:rPr lang="en-US" dirty="0" smtClean="0"/>
              <a:t>1.55 cm by  30 mm 15 cm long</a:t>
            </a:r>
          </a:p>
          <a:p>
            <a:r>
              <a:rPr lang="en-US" dirty="0" smtClean="0"/>
              <a:t>Ratio of 1-5 for binding </a:t>
            </a:r>
          </a:p>
          <a:p>
            <a:r>
              <a:rPr lang="en-US" dirty="0" smtClean="0"/>
              <a:t>Al on Al 0.5 mm gap on each side </a:t>
            </a:r>
          </a:p>
          <a:p>
            <a:r>
              <a:rPr lang="en-US" dirty="0" smtClean="0"/>
              <a:t>Lower tube fits into grove  in stowed state </a:t>
            </a:r>
          </a:p>
          <a:p>
            <a:endParaRPr lang="en-US" dirty="0" smtClean="0"/>
          </a:p>
          <a:p>
            <a:endParaRPr lang="en-US" dirty="0" smtClean="0"/>
          </a:p>
        </p:txBody>
      </p:sp>
      <p:pic>
        <p:nvPicPr>
          <p:cNvPr id="4" name="Picture 2"/>
          <p:cNvPicPr>
            <a:picLocks noChangeAspect="1" noChangeArrowheads="1"/>
          </p:cNvPicPr>
          <p:nvPr/>
        </p:nvPicPr>
        <p:blipFill>
          <a:blip r:embed="rId2" cstate="print"/>
          <a:srcRect/>
          <a:stretch>
            <a:fillRect/>
          </a:stretch>
        </p:blipFill>
        <p:spPr bwMode="auto">
          <a:xfrm>
            <a:off x="4495800" y="1905000"/>
            <a:ext cx="2819400" cy="2181607"/>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7467600" y="2133600"/>
            <a:ext cx="1190625" cy="3762375"/>
          </a:xfrm>
          <a:prstGeom prst="rect">
            <a:avLst/>
          </a:prstGeom>
          <a:noFill/>
          <a:ln w="9525">
            <a:noFill/>
            <a:miter lim="800000"/>
            <a:headEnd/>
            <a:tailEnd/>
          </a:ln>
        </p:spPr>
      </p:pic>
      <p:cxnSp>
        <p:nvCxnSpPr>
          <p:cNvPr id="7" name="Straight Arrow Connector 6"/>
          <p:cNvCxnSpPr/>
          <p:nvPr/>
        </p:nvCxnSpPr>
        <p:spPr>
          <a:xfrm>
            <a:off x="4267200" y="4724400"/>
            <a:ext cx="3810000" cy="1524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1"/>
          </p:cNvCxnSpPr>
          <p:nvPr/>
        </p:nvCxnSpPr>
        <p:spPr>
          <a:xfrm flipV="1">
            <a:off x="4495800" y="2819400"/>
            <a:ext cx="1371600" cy="176404"/>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1"/>
          </p:nvPr>
        </p:nvSpPr>
        <p:spPr/>
        <p:txBody>
          <a:bodyPr/>
          <a:lstStyle/>
          <a:p>
            <a:fld id="{D9A56AB4-C9D9-314A-BCF0-CBF7692AA18F}" type="datetime1">
              <a:rPr lang="en-US" smtClean="0"/>
              <a:pPr/>
              <a:t>12/7/12</a:t>
            </a:fld>
            <a:endParaRPr lang="en-US" dirty="0"/>
          </a:p>
        </p:txBody>
      </p:sp>
      <p:sp>
        <p:nvSpPr>
          <p:cNvPr id="6" name="Slide Number Placeholder 5"/>
          <p:cNvSpPr>
            <a:spLocks noGrp="1"/>
          </p:cNvSpPr>
          <p:nvPr>
            <p:ph type="sldNum" sz="quarter" idx="10"/>
          </p:nvPr>
        </p:nvSpPr>
        <p:spPr/>
        <p:txBody>
          <a:bodyPr/>
          <a:lstStyle/>
          <a:p>
            <a:fld id="{7BC1F5ED-BD72-4CAB-B526-43E94774B14F}" type="slidenum">
              <a:rPr lang="en-US" smtClean="0"/>
              <a:pPr/>
              <a:t>98</a:t>
            </a:fld>
            <a:endParaRPr lang="en-US" dirty="0"/>
          </a:p>
        </p:txBody>
      </p:sp>
      <p:grpSp>
        <p:nvGrpSpPr>
          <p:cNvPr id="10" name="Group 8"/>
          <p:cNvGrpSpPr/>
          <p:nvPr/>
        </p:nvGrpSpPr>
        <p:grpSpPr>
          <a:xfrm>
            <a:off x="757763" y="0"/>
            <a:ext cx="903111" cy="670982"/>
            <a:chOff x="757763" y="23359"/>
            <a:chExt cx="903111" cy="670982"/>
          </a:xfrm>
        </p:grpSpPr>
        <p:sp>
          <p:nvSpPr>
            <p:cNvPr id="12" name="Left Arrow 11"/>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12984" y="136247"/>
              <a:ext cx="623338" cy="369332"/>
            </a:xfrm>
            <a:prstGeom prst="rect">
              <a:avLst/>
            </a:prstGeom>
            <a:noFill/>
          </p:spPr>
          <p:txBody>
            <a:bodyPr wrap="none" rtlCol="0">
              <a:spAutoFit/>
            </a:bodyPr>
            <a:lstStyle/>
            <a:p>
              <a:r>
                <a:rPr lang="en-US" dirty="0" smtClean="0">
                  <a:hlinkClick r:id="rId4" action="ppaction://hlinksldjump"/>
                </a:rPr>
                <a:t>Back</a:t>
              </a:r>
              <a:endParaRPr lang="en-US" dirty="0"/>
            </a:p>
          </p:txBody>
        </p:sp>
      </p:grpSp>
    </p:spTree>
    <p:extLst>
      <p:ext uri="{BB962C8B-B14F-4D97-AF65-F5344CB8AC3E}">
        <p14:creationId xmlns:p14="http://schemas.microsoft.com/office/powerpoint/2010/main" val="83300987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Detailed Design: Fitting into slots </a:t>
            </a:r>
            <a:endParaRPr lang="en-US" dirty="0"/>
          </a:p>
        </p:txBody>
      </p:sp>
      <p:sp>
        <p:nvSpPr>
          <p:cNvPr id="3" name="Content Placeholder 2"/>
          <p:cNvSpPr>
            <a:spLocks noGrp="1"/>
          </p:cNvSpPr>
          <p:nvPr>
            <p:ph idx="4294967295"/>
          </p:nvPr>
        </p:nvSpPr>
        <p:spPr>
          <a:xfrm>
            <a:off x="0" y="1600200"/>
            <a:ext cx="3657600" cy="4525963"/>
          </a:xfrm>
          <a:prstGeom prst="rect">
            <a:avLst/>
          </a:prstGeom>
        </p:spPr>
        <p:txBody>
          <a:bodyPr/>
          <a:lstStyle/>
          <a:p>
            <a:r>
              <a:rPr lang="en-US" dirty="0" smtClean="0"/>
              <a:t>Slots </a:t>
            </a:r>
          </a:p>
          <a:p>
            <a:pPr lvl="1"/>
            <a:r>
              <a:rPr lang="en-US" dirty="0" smtClean="0"/>
              <a:t>2.1 cm by 3.6 cm</a:t>
            </a:r>
          </a:p>
          <a:p>
            <a:r>
              <a:rPr lang="en-US" dirty="0" smtClean="0"/>
              <a:t>Outer extrude </a:t>
            </a:r>
          </a:p>
          <a:p>
            <a:pPr lvl="1"/>
            <a:r>
              <a:rPr lang="en-US" dirty="0" smtClean="0"/>
              <a:t>2 cm by 3.5 cm </a:t>
            </a:r>
          </a:p>
          <a:p>
            <a:pPr lvl="1"/>
            <a:r>
              <a:rPr lang="en-US" dirty="0" smtClean="0"/>
              <a:t>2mm thick </a:t>
            </a:r>
          </a:p>
          <a:p>
            <a:r>
              <a:rPr lang="en-US" dirty="0" smtClean="0"/>
              <a:t>Telescoping tubes inside </a:t>
            </a:r>
          </a:p>
          <a:p>
            <a:pPr>
              <a:buNone/>
            </a:pPr>
            <a:endParaRPr lang="en-US" dirty="0" smtClean="0"/>
          </a:p>
          <a:p>
            <a:pPr lvl="1"/>
            <a:endParaRPr lang="en-US" dirty="0"/>
          </a:p>
        </p:txBody>
      </p:sp>
      <p:pic>
        <p:nvPicPr>
          <p:cNvPr id="5123" name="Picture 3"/>
          <p:cNvPicPr>
            <a:picLocks noChangeAspect="1" noChangeArrowheads="1"/>
          </p:cNvPicPr>
          <p:nvPr/>
        </p:nvPicPr>
        <p:blipFill>
          <a:blip r:embed="rId2" cstate="print"/>
          <a:srcRect/>
          <a:stretch>
            <a:fillRect/>
          </a:stretch>
        </p:blipFill>
        <p:spPr bwMode="auto">
          <a:xfrm>
            <a:off x="4419600" y="1447800"/>
            <a:ext cx="2743200" cy="4800600"/>
          </a:xfrm>
          <a:prstGeom prst="rect">
            <a:avLst/>
          </a:prstGeom>
          <a:noFill/>
          <a:ln w="9525">
            <a:noFill/>
            <a:miter lim="800000"/>
            <a:headEnd/>
            <a:tailEnd/>
          </a:ln>
        </p:spPr>
      </p:pic>
      <p:cxnSp>
        <p:nvCxnSpPr>
          <p:cNvPr id="6" name="Straight Arrow Connector 5"/>
          <p:cNvCxnSpPr/>
          <p:nvPr/>
        </p:nvCxnSpPr>
        <p:spPr>
          <a:xfrm flipV="1">
            <a:off x="3581400" y="1828800"/>
            <a:ext cx="1981200" cy="167640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962400" y="4648200"/>
            <a:ext cx="1676400" cy="0"/>
          </a:xfrm>
          <a:prstGeom prst="straightConnector1">
            <a:avLst/>
          </a:prstGeom>
          <a:ln w="444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1"/>
          </p:nvPr>
        </p:nvSpPr>
        <p:spPr/>
        <p:txBody>
          <a:bodyPr/>
          <a:lstStyle/>
          <a:p>
            <a:fld id="{731EA64E-899A-7343-A399-B1AD34890AB7}" type="datetime1">
              <a:rPr lang="en-US" smtClean="0"/>
              <a:pPr/>
              <a:t>12/7/12</a:t>
            </a:fld>
            <a:endParaRPr lang="en-US" dirty="0"/>
          </a:p>
        </p:txBody>
      </p:sp>
      <p:sp>
        <p:nvSpPr>
          <p:cNvPr id="5" name="Slide Number Placeholder 4"/>
          <p:cNvSpPr>
            <a:spLocks noGrp="1"/>
          </p:cNvSpPr>
          <p:nvPr>
            <p:ph type="sldNum" sz="quarter" idx="10"/>
          </p:nvPr>
        </p:nvSpPr>
        <p:spPr/>
        <p:txBody>
          <a:bodyPr/>
          <a:lstStyle/>
          <a:p>
            <a:fld id="{7BC1F5ED-BD72-4CAB-B526-43E94774B14F}" type="slidenum">
              <a:rPr lang="en-US" smtClean="0"/>
              <a:pPr/>
              <a:t>99</a:t>
            </a:fld>
            <a:endParaRPr lang="en-US" dirty="0"/>
          </a:p>
        </p:txBody>
      </p:sp>
      <p:grpSp>
        <p:nvGrpSpPr>
          <p:cNvPr id="9" name="Group 8"/>
          <p:cNvGrpSpPr/>
          <p:nvPr/>
        </p:nvGrpSpPr>
        <p:grpSpPr>
          <a:xfrm>
            <a:off x="757763" y="0"/>
            <a:ext cx="903111" cy="670982"/>
            <a:chOff x="757763" y="23359"/>
            <a:chExt cx="903111" cy="670982"/>
          </a:xfrm>
        </p:grpSpPr>
        <p:sp>
          <p:nvSpPr>
            <p:cNvPr id="10" name="Left Arrow 9"/>
            <p:cNvSpPr/>
            <p:nvPr/>
          </p:nvSpPr>
          <p:spPr>
            <a:xfrm>
              <a:off x="757763" y="23359"/>
              <a:ext cx="903111" cy="670982"/>
            </a:xfrm>
            <a:prstGeom prst="lef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912984" y="136247"/>
              <a:ext cx="623338" cy="369332"/>
            </a:xfrm>
            <a:prstGeom prst="rect">
              <a:avLst/>
            </a:prstGeom>
            <a:noFill/>
          </p:spPr>
          <p:txBody>
            <a:bodyPr wrap="none" rtlCol="0">
              <a:spAutoFit/>
            </a:bodyPr>
            <a:lstStyle/>
            <a:p>
              <a:r>
                <a:rPr lang="en-US" dirty="0" smtClean="0">
                  <a:hlinkClick r:id="rId3" action="ppaction://hlinksldjump"/>
                </a:rPr>
                <a:t>Back</a:t>
              </a:r>
              <a:endParaRPr lang="en-US" dirty="0"/>
            </a:p>
          </p:txBody>
        </p:sp>
      </p:grpSp>
    </p:spTree>
    <p:extLst>
      <p:ext uri="{BB962C8B-B14F-4D97-AF65-F5344CB8AC3E}">
        <p14:creationId xmlns:p14="http://schemas.microsoft.com/office/powerpoint/2010/main" val="26139071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ICE_SPEAR_TEMPLATE_CD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ICE_SPEAR_TEMPLATE_CDR.potx</Template>
  <TotalTime>3684</TotalTime>
  <Words>8381</Words>
  <Application>Microsoft Macintosh PowerPoint</Application>
  <PresentationFormat>On-screen Show (4:3)</PresentationFormat>
  <Paragraphs>2428</Paragraphs>
  <Slides>139</Slides>
  <Notes>33</Notes>
  <HiddenSlides>0</HiddenSlides>
  <MMClips>2</MMClips>
  <ScaleCrop>false</ScaleCrop>
  <HeadingPairs>
    <vt:vector size="4" baseType="variant">
      <vt:variant>
        <vt:lpstr>Theme</vt:lpstr>
      </vt:variant>
      <vt:variant>
        <vt:i4>1</vt:i4>
      </vt:variant>
      <vt:variant>
        <vt:lpstr>Slide Titles</vt:lpstr>
      </vt:variant>
      <vt:variant>
        <vt:i4>139</vt:i4>
      </vt:variant>
    </vt:vector>
  </HeadingPairs>
  <TitlesOfParts>
    <vt:vector size="140" baseType="lpstr">
      <vt:lpstr>ICE_SPEAR_TEMPLATE_CDR</vt:lpstr>
      <vt:lpstr>Ice SPEAR Ice Surface Penetration Experiment for Arctic Research</vt:lpstr>
      <vt:lpstr>Outline</vt:lpstr>
      <vt:lpstr>PowerPoint Presentation</vt:lpstr>
      <vt:lpstr>Objective</vt:lpstr>
      <vt:lpstr>CONOPS – Landing </vt:lpstr>
      <vt:lpstr>CONOPS – Penetration</vt:lpstr>
      <vt:lpstr>CONOPS – Data Collection</vt:lpstr>
      <vt:lpstr>CONOPS – Data Collection</vt:lpstr>
      <vt:lpstr>CONOPS – Data Collection</vt:lpstr>
      <vt:lpstr>CONOPS – Data Collection</vt:lpstr>
      <vt:lpstr>CONOPS – Data Transmission</vt:lpstr>
      <vt:lpstr>PowerPoint Presentation</vt:lpstr>
      <vt:lpstr>Landing legs unfolding  </vt:lpstr>
      <vt:lpstr>Ice Landing Conditions</vt:lpstr>
      <vt:lpstr>Landing  </vt:lpstr>
      <vt:lpstr>Structural Analysis</vt:lpstr>
      <vt:lpstr>Upright/drag wind </vt:lpstr>
      <vt:lpstr>Landing: Software</vt:lpstr>
      <vt:lpstr>Binding</vt:lpstr>
      <vt:lpstr>PowerPoint Presentation</vt:lpstr>
      <vt:lpstr>PowerPoint Presentation</vt:lpstr>
      <vt:lpstr>Final Penetrator Design</vt:lpstr>
      <vt:lpstr>Final Penetrator Design</vt:lpstr>
      <vt:lpstr>Final Penetrator Design</vt:lpstr>
      <vt:lpstr>Flare Characterization Test</vt:lpstr>
      <vt:lpstr>Flare Test: Results</vt:lpstr>
      <vt:lpstr>Flare Test: Results</vt:lpstr>
      <vt:lpstr>Flare Thermal Model</vt:lpstr>
      <vt:lpstr>Flare Thermal Model and Design Points</vt:lpstr>
      <vt:lpstr>PowerPoint Presentation</vt:lpstr>
      <vt:lpstr>Flare Thermal Model and Design Points</vt:lpstr>
      <vt:lpstr>PowerPoint Presentation</vt:lpstr>
      <vt:lpstr>Flare Thermal Model: Estimated Heat Losses</vt:lpstr>
      <vt:lpstr>Flare Thermal Model: Estimated Heat Losses</vt:lpstr>
      <vt:lpstr>Flare Thermal Model: Estimated Heat Losses</vt:lpstr>
      <vt:lpstr>Flare Thermal Model: Estimated Heat Losses</vt:lpstr>
      <vt:lpstr>PowerPoint Presentation</vt:lpstr>
      <vt:lpstr>Electronics Structure </vt:lpstr>
      <vt:lpstr>Waterproofing </vt:lpstr>
      <vt:lpstr>Data Collection</vt:lpstr>
      <vt:lpstr>Data Processing</vt:lpstr>
      <vt:lpstr>Data Collection &amp; Storage: Software</vt:lpstr>
      <vt:lpstr>Data Collection &amp; Storage: Software</vt:lpstr>
      <vt:lpstr>Data Collection &amp; Storage: Software</vt:lpstr>
      <vt:lpstr>PowerPoint Presentation</vt:lpstr>
      <vt:lpstr>Antenna Locations</vt:lpstr>
      <vt:lpstr>Data Transmission: Software</vt:lpstr>
      <vt:lpstr>Data Transmission/Receiving</vt:lpstr>
      <vt:lpstr>Link Budget</vt:lpstr>
      <vt:lpstr>Data Transmission</vt:lpstr>
      <vt:lpstr>Component Layout </vt:lpstr>
      <vt:lpstr>Component Layout </vt:lpstr>
      <vt:lpstr>Component Layout </vt:lpstr>
      <vt:lpstr>Component Layout </vt:lpstr>
      <vt:lpstr>Component Layout </vt:lpstr>
      <vt:lpstr>Power Layout</vt:lpstr>
      <vt:lpstr>Power Budget</vt:lpstr>
      <vt:lpstr>Energy Allocation </vt:lpstr>
      <vt:lpstr>Battery Harness</vt:lpstr>
      <vt:lpstr>PowerPoint Presentation</vt:lpstr>
      <vt:lpstr>Fiberglass Process </vt:lpstr>
      <vt:lpstr>Main Machined Components  </vt:lpstr>
      <vt:lpstr>COTS parts </vt:lpstr>
      <vt:lpstr>Integration </vt:lpstr>
      <vt:lpstr>Mass Budget</vt:lpstr>
      <vt:lpstr>PowerPoint Presentation</vt:lpstr>
      <vt:lpstr>Functional Test Plan</vt:lpstr>
      <vt:lpstr>Electronics, Software Integration Test</vt:lpstr>
      <vt:lpstr>Water Depth Test</vt:lpstr>
      <vt:lpstr>Below Ice Arctic Conditions Test</vt:lpstr>
      <vt:lpstr>Above Ice Arctic Conditions Test</vt:lpstr>
      <vt:lpstr>Ice Penetration Test</vt:lpstr>
      <vt:lpstr>Impact Tests</vt:lpstr>
      <vt:lpstr>Testing Flow</vt:lpstr>
      <vt:lpstr>Test Matrix</vt:lpstr>
      <vt:lpstr>PowerPoint Presentation</vt:lpstr>
      <vt:lpstr>Feasibility</vt:lpstr>
      <vt:lpstr>Risk</vt:lpstr>
      <vt:lpstr>Work Breakdown Structure</vt:lpstr>
      <vt:lpstr>Schedule</vt:lpstr>
      <vt:lpstr>Critical Path</vt:lpstr>
      <vt:lpstr>Budget</vt:lpstr>
      <vt:lpstr>Back Up Slides</vt:lpstr>
      <vt:lpstr>References</vt:lpstr>
      <vt:lpstr>References</vt:lpstr>
      <vt:lpstr>References</vt:lpstr>
      <vt:lpstr>References</vt:lpstr>
      <vt:lpstr>Temperature Profile</vt:lpstr>
      <vt:lpstr>Parachute Information</vt:lpstr>
      <vt:lpstr>Parachute Model </vt:lpstr>
      <vt:lpstr>Landing CONOPS</vt:lpstr>
      <vt:lpstr>Landing on Sea Ice</vt:lpstr>
      <vt:lpstr>Fiberglass material </vt:lpstr>
      <vt:lpstr>Detailed Design: Telescoping Tube</vt:lpstr>
      <vt:lpstr>Detailed Design: Landing Spring</vt:lpstr>
      <vt:lpstr>Detailed Design: Holes near the edge</vt:lpstr>
      <vt:lpstr>Detailed Design: Machining plates </vt:lpstr>
      <vt:lpstr>Detailed Design: Traveler design </vt:lpstr>
      <vt:lpstr>Detailed Design: Fitting into slots </vt:lpstr>
      <vt:lpstr>Detailed Design: Locking into slots </vt:lpstr>
      <vt:lpstr>Detailed Design: Lower legs </vt:lpstr>
      <vt:lpstr>Detailed Design: Deployment springs</vt:lpstr>
      <vt:lpstr>Detailed Design: Coil Calculator </vt:lpstr>
      <vt:lpstr>Detailed Design: Sinking the Electronic Unit </vt:lpstr>
      <vt:lpstr> Detailed Design: Bend Radius (top) </vt:lpstr>
      <vt:lpstr>Detailed Design: Wire Top </vt:lpstr>
      <vt:lpstr>Detailed Design: Tolerance in outer Casing </vt:lpstr>
      <vt:lpstr>Detailed Design: Leg open </vt:lpstr>
      <vt:lpstr>Detailed Design: Metric English Pivot </vt:lpstr>
      <vt:lpstr>Detailed Design: Galvanic Corrosion </vt:lpstr>
      <vt:lpstr>Cold Welding </vt:lpstr>
      <vt:lpstr>Max Flare Temp in Metal Tube</vt:lpstr>
      <vt:lpstr>Test 4: Inconclusive Results</vt:lpstr>
      <vt:lpstr>Material Trade Study</vt:lpstr>
      <vt:lpstr>Penetrator Trade Study</vt:lpstr>
      <vt:lpstr>Design Specs: Cables </vt:lpstr>
      <vt:lpstr>Design Specs: Microcontroller</vt:lpstr>
      <vt:lpstr>Design Specs: Voltage Regulator</vt:lpstr>
      <vt:lpstr>Design Specs: Temperature Sensor</vt:lpstr>
      <vt:lpstr>Design Specs: Antennas</vt:lpstr>
      <vt:lpstr>Software: Functions</vt:lpstr>
      <vt:lpstr>Software: Housekeeping Sensors</vt:lpstr>
      <vt:lpstr>Software: Initiation Sequence</vt:lpstr>
      <vt:lpstr>Software: Main Run-Time Loop</vt:lpstr>
      <vt:lpstr>Software: Fault Analysis</vt:lpstr>
      <vt:lpstr>Software: Fault Analysis</vt:lpstr>
      <vt:lpstr>Software: Fault Analysis</vt:lpstr>
      <vt:lpstr>Test Matrix </vt:lpstr>
      <vt:lpstr>Test Matrix cont.</vt:lpstr>
      <vt:lpstr>Budget Detailed</vt:lpstr>
      <vt:lpstr>Budget Detailed cont.</vt:lpstr>
      <vt:lpstr>Budget Detailed cont.</vt:lpstr>
      <vt:lpstr>Housekeeping Sensors</vt:lpstr>
      <vt:lpstr>Vertical impact </vt:lpstr>
      <vt:lpstr>Fiberglass Justification </vt:lpstr>
      <vt:lpstr>Heat Dissipation of Electronics</vt:lpstr>
      <vt:lpstr>Optimizing Resolution</vt:lpstr>
      <vt:lpstr>Desired Resolution Design Options</vt:lpstr>
      <vt:lpstr>Puffin Specifications</vt:lpstr>
    </vt:vector>
  </TitlesOfParts>
  <Company>CU Boulder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Place Title Here</dc:title>
  <dc:creator>Jan Van Zeghbroeck</dc:creator>
  <cp:lastModifiedBy>CJ  Allison</cp:lastModifiedBy>
  <cp:revision>134</cp:revision>
  <dcterms:created xsi:type="dcterms:W3CDTF">2012-12-03T22:59:52Z</dcterms:created>
  <dcterms:modified xsi:type="dcterms:W3CDTF">2012-12-07T22:45:16Z</dcterms:modified>
</cp:coreProperties>
</file>